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3"/>
  </p:notesMasterIdLst>
  <p:sldIdLst>
    <p:sldId id="256" r:id="rId5"/>
    <p:sldId id="257" r:id="rId6"/>
    <p:sldId id="258" r:id="rId7"/>
    <p:sldId id="261" r:id="rId8"/>
    <p:sldId id="259" r:id="rId9"/>
    <p:sldId id="274" r:id="rId10"/>
    <p:sldId id="260" r:id="rId11"/>
    <p:sldId id="269" r:id="rId12"/>
    <p:sldId id="267" r:id="rId13"/>
    <p:sldId id="262" r:id="rId14"/>
    <p:sldId id="271" r:id="rId15"/>
    <p:sldId id="275" r:id="rId16"/>
    <p:sldId id="263" r:id="rId17"/>
    <p:sldId id="265" r:id="rId18"/>
    <p:sldId id="266" r:id="rId19"/>
    <p:sldId id="272" r:id="rId20"/>
    <p:sldId id="276" r:id="rId21"/>
    <p:sldId id="277" r:id="rId2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99"/>
    <a:srgbClr val="F98A25"/>
    <a:srgbClr val="CC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668" y="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298311-CAAA-44B3-B71A-0FD49BA15B62}" type="datetimeFigureOut">
              <a:rPr lang="it-IT" smtClean="0"/>
              <a:t>09/02/2025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11DE32-ECA2-4D8A-A388-F09C250A4AC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690338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48B1698-BDD4-2799-9BE5-EEFD617D97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5080765E-248B-4FCA-340D-E469C69834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9B99538-C55E-048C-480C-F1DC4451E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D1C3C-DD12-4112-9822-6986D882ECB5}" type="datetimeFigureOut">
              <a:rPr lang="it-IT" smtClean="0"/>
              <a:t>09/02/2025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39AA528-79DF-8603-8A93-17694CFFF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5FFE33D-AB93-8829-D606-1FB436AF5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8B8E4-F4B3-4F5E-BD14-58539879C06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79265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C30F2C1-AA36-D96F-576B-635014485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98AD9465-1E40-4396-DE1A-2DDE4AA72D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C6D3120-60C1-9039-66F6-8AA05AA3F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D1C3C-DD12-4112-9822-6986D882ECB5}" type="datetimeFigureOut">
              <a:rPr lang="it-IT" smtClean="0"/>
              <a:t>09/02/2025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6E8B019-2C2E-68BE-061A-D6BD91796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C571673-D171-A5F7-C048-8D93AC2FB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8B8E4-F4B3-4F5E-BD14-58539879C06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08470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0E05DDFE-3522-ACC4-7690-A6DEF8380E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81022DF9-510C-F076-FC3A-824B64CD5C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B811833-7216-1796-77C2-574267BE6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D1C3C-DD12-4112-9822-6986D882ECB5}" type="datetimeFigureOut">
              <a:rPr lang="it-IT" smtClean="0"/>
              <a:t>09/02/2025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FB2BD9E-BC48-2CEA-59ED-6A3447EBD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EDC6BD3-41BD-BF91-B6EC-7291F6893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8B8E4-F4B3-4F5E-BD14-58539879C06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71496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4DDBDFF-9F3B-4564-0BEF-9847BF302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6885433-CC21-F817-7EF0-0CE399ED90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F2BA0EC-F9A6-F86E-55BB-BEC6FCAB0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D1C3C-DD12-4112-9822-6986D882ECB5}" type="datetimeFigureOut">
              <a:rPr lang="it-IT" smtClean="0"/>
              <a:t>09/02/2025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6E625EE-A75D-E28E-2725-E6CD5B77E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CBE4306-9F1D-4712-63BE-88B3E7AC8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8B8E4-F4B3-4F5E-BD14-58539879C06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48658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E75EB35-03DA-79D9-0597-7F055325E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0B46395-7CDD-42E0-739C-E4EAEB042F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9FDBB85-47BD-E39B-AFF8-E62FDA5E8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D1C3C-DD12-4112-9822-6986D882ECB5}" type="datetimeFigureOut">
              <a:rPr lang="it-IT" smtClean="0"/>
              <a:t>09/02/2025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7E97282-F6EF-1AE2-543A-CFA20DE08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6A0833D-70F2-1039-B4B4-D54C4DE64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8B8E4-F4B3-4F5E-BD14-58539879C06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1769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D95BC2A-97FA-4882-9850-9528082D7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09AC410-EF4E-0892-7967-642C009AB3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290FD498-F1B7-6D0B-4594-F4BA2ECC3C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CDB9CDC-30F3-F27F-AADF-F34BE853C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D1C3C-DD12-4112-9822-6986D882ECB5}" type="datetimeFigureOut">
              <a:rPr lang="it-IT" smtClean="0"/>
              <a:t>09/02/2025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B1051BA-5325-1CBD-3A0F-1E34DF8AA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30CBF29-CF3F-0550-BA3E-60D9AD694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8B8E4-F4B3-4F5E-BD14-58539879C06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16528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DF43EB6-2899-3E24-73C8-C6CB91CEB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483F7F5-037D-8540-1C2B-E2A002E907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09914919-6088-6060-15B3-44B96A7280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D9AA3E5D-78F7-8642-1550-1CFAF3AA24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D57757E4-3123-B40D-9C66-3110CD7765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1204E079-183E-A857-2401-2587F8D08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D1C3C-DD12-4112-9822-6986D882ECB5}" type="datetimeFigureOut">
              <a:rPr lang="it-IT" smtClean="0"/>
              <a:t>09/02/2025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9DFEA767-225A-4F3B-EA89-60538F899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B8E294E-B410-AD71-E37F-496A05270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8B8E4-F4B3-4F5E-BD14-58539879C06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29806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20F4238-C61D-85C8-8155-0C1158E17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C3B2923F-01C3-8760-0B1F-B8380F0BA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D1C3C-DD12-4112-9822-6986D882ECB5}" type="datetimeFigureOut">
              <a:rPr lang="it-IT" smtClean="0"/>
              <a:t>09/02/2025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86FA723A-970C-28FC-4DFD-7F3A0E724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610F4C4-796B-ABEF-F7E6-EDC78976A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8B8E4-F4B3-4F5E-BD14-58539879C06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41072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082D8156-C1C1-3297-300D-9925CAE87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D1C3C-DD12-4112-9822-6986D882ECB5}" type="datetimeFigureOut">
              <a:rPr lang="it-IT" smtClean="0"/>
              <a:t>09/02/2025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D98F31B9-C5E0-D783-2CCA-C159472F1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0F61B32-F481-104B-FE85-A379EF0F0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8B8E4-F4B3-4F5E-BD14-58539879C06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30595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6A8F0CC-C250-43B6-45EF-8799794A6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2DF1E95-8FE9-7EE9-8702-ADE9734B1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569BEA91-4AE5-685D-F9DD-6191B3F477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9A7B41E-5D86-2330-C966-93A60A997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D1C3C-DD12-4112-9822-6986D882ECB5}" type="datetimeFigureOut">
              <a:rPr lang="it-IT" smtClean="0"/>
              <a:t>09/02/2025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D41B826-C75A-06F2-3A5B-344BDE245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4829252-77E3-61F6-49F8-C1F53C3F9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8B8E4-F4B3-4F5E-BD14-58539879C06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93073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8DE5B5D-4E4D-440A-C788-399603E01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C646702C-D702-E05A-6CA7-247542FA72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1D94881-2BE5-73E3-7C55-51C067F828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9151B83-9899-0075-4C60-B16330256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D1C3C-DD12-4112-9822-6986D882ECB5}" type="datetimeFigureOut">
              <a:rPr lang="it-IT" smtClean="0"/>
              <a:t>09/02/2025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763CDAA-DD24-AE4D-B46C-56AB310B7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231B228-10FC-616F-96D5-E31538F96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8B8E4-F4B3-4F5E-BD14-58539879C06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77453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3EC15A60-AF12-6D43-9B21-133D18491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A0C43F9-1631-AA4C-BD35-59D142EE37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FF70D41-8975-1445-2587-24ED97850A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D4D1C3C-DD12-4112-9822-6986D882ECB5}" type="datetimeFigureOut">
              <a:rPr lang="it-IT" smtClean="0"/>
              <a:t>09/02/2025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DF6E332-9C1A-3E37-8451-DF58EF225B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D412EE1-F174-6C81-E0D2-39CE40FE05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738B8E4-F4B3-4F5E-BD14-58539879C06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1907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12" Type="http://schemas.openxmlformats.org/officeDocument/2006/relationships/image" Target="../media/image52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6.png"/><Relationship Id="rId11" Type="http://schemas.openxmlformats.org/officeDocument/2006/relationships/image" Target="../media/image51.png"/><Relationship Id="rId5" Type="http://schemas.openxmlformats.org/officeDocument/2006/relationships/image" Target="../media/image45.png"/><Relationship Id="rId10" Type="http://schemas.openxmlformats.org/officeDocument/2006/relationships/image" Target="../media/image50.png"/><Relationship Id="rId4" Type="http://schemas.openxmlformats.org/officeDocument/2006/relationships/image" Target="../media/image44.png"/><Relationship Id="rId9" Type="http://schemas.openxmlformats.org/officeDocument/2006/relationships/image" Target="../media/image4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D6B4A3-368B-0EFC-CB13-F6340935E2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b="1" dirty="0">
                <a:solidFill>
                  <a:srgbClr val="FF3399"/>
                </a:solidFill>
              </a:rPr>
              <a:t>Quantum Natural </a:t>
            </a:r>
            <a:r>
              <a:rPr lang="it-IT" b="1" dirty="0" err="1">
                <a:solidFill>
                  <a:srgbClr val="FF3399"/>
                </a:solidFill>
              </a:rPr>
              <a:t>Gradient</a:t>
            </a:r>
            <a:r>
              <a:rPr lang="it-IT" b="1" dirty="0">
                <a:solidFill>
                  <a:srgbClr val="FF3399"/>
                </a:solidFill>
              </a:rPr>
              <a:t> </a:t>
            </a:r>
            <a:r>
              <a:rPr lang="it-IT" b="1" dirty="0" err="1">
                <a:solidFill>
                  <a:srgbClr val="FF3399"/>
                </a:solidFill>
              </a:rPr>
              <a:t>Descent</a:t>
            </a:r>
            <a:endParaRPr lang="it-IT" b="1" dirty="0">
              <a:solidFill>
                <a:srgbClr val="FF3399"/>
              </a:solidFill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B4D75ABD-A9ED-CCE6-5D8F-3F8684BFAC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b="1" dirty="0">
                <a:solidFill>
                  <a:srgbClr val="F98A25"/>
                </a:solidFill>
              </a:rPr>
              <a:t>Luca Previdi</a:t>
            </a:r>
          </a:p>
        </p:txBody>
      </p:sp>
    </p:spTree>
    <p:extLst>
      <p:ext uri="{BB962C8B-B14F-4D97-AF65-F5344CB8AC3E}">
        <p14:creationId xmlns:p14="http://schemas.microsoft.com/office/powerpoint/2010/main" val="31263185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D4A1B9-D3B2-A008-5093-675177152A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7C8EFF5-431C-0AF8-6FF2-BAAABB3F1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>
                <a:solidFill>
                  <a:srgbClr val="FF3399"/>
                </a:solidFill>
              </a:rPr>
              <a:t>OH </a:t>
            </a:r>
            <a:r>
              <a:rPr lang="it-IT" b="1" dirty="0" err="1">
                <a:solidFill>
                  <a:srgbClr val="FF3399"/>
                </a:solidFill>
              </a:rPr>
              <a:t>Molecule</a:t>
            </a:r>
            <a:r>
              <a:rPr lang="it-IT" b="1" dirty="0">
                <a:solidFill>
                  <a:srgbClr val="FF3399"/>
                </a:solidFill>
              </a:rPr>
              <a:t> 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20520791-A68B-76AA-2E98-D309112182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8781" y="1438568"/>
            <a:ext cx="3410429" cy="369332"/>
          </a:xfrm>
          <a:prstGeom prst="rect">
            <a:avLst/>
          </a:prstGeom>
        </p:spPr>
      </p:pic>
      <p:grpSp>
        <p:nvGrpSpPr>
          <p:cNvPr id="70" name="Gruppo 69">
            <a:extLst>
              <a:ext uri="{FF2B5EF4-FFF2-40B4-BE49-F238E27FC236}">
                <a16:creationId xmlns:a16="http://schemas.microsoft.com/office/drawing/2014/main" id="{1AF2E692-31E7-8D06-060B-A369EEF3E72B}"/>
              </a:ext>
            </a:extLst>
          </p:cNvPr>
          <p:cNvGrpSpPr/>
          <p:nvPr/>
        </p:nvGrpSpPr>
        <p:grpSpPr>
          <a:xfrm>
            <a:off x="1873558" y="2020968"/>
            <a:ext cx="8146341" cy="1352683"/>
            <a:chOff x="1873558" y="2213469"/>
            <a:chExt cx="8146341" cy="1352683"/>
          </a:xfrm>
        </p:grpSpPr>
        <p:pic>
          <p:nvPicPr>
            <p:cNvPr id="39" name="Immagine 38">
              <a:extLst>
                <a:ext uri="{FF2B5EF4-FFF2-40B4-BE49-F238E27FC236}">
                  <a16:creationId xmlns:a16="http://schemas.microsoft.com/office/drawing/2014/main" id="{0B987D0F-915C-414C-C7B1-EE1CFF4C943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24552" y="2777965"/>
              <a:ext cx="1271125" cy="412440"/>
            </a:xfrm>
            <a:prstGeom prst="rect">
              <a:avLst/>
            </a:prstGeom>
          </p:spPr>
        </p:pic>
        <p:grpSp>
          <p:nvGrpSpPr>
            <p:cNvPr id="42" name="Gruppo 41">
              <a:extLst>
                <a:ext uri="{FF2B5EF4-FFF2-40B4-BE49-F238E27FC236}">
                  <a16:creationId xmlns:a16="http://schemas.microsoft.com/office/drawing/2014/main" id="{BEC169A8-9861-A2FD-75FE-6F43B82603E2}"/>
                </a:ext>
              </a:extLst>
            </p:cNvPr>
            <p:cNvGrpSpPr/>
            <p:nvPr/>
          </p:nvGrpSpPr>
          <p:grpSpPr>
            <a:xfrm>
              <a:off x="3786459" y="2795264"/>
              <a:ext cx="3703116" cy="400110"/>
              <a:chOff x="6511252" y="1733445"/>
              <a:chExt cx="3703116" cy="400110"/>
            </a:xfrm>
          </p:grpSpPr>
          <p:pic>
            <p:nvPicPr>
              <p:cNvPr id="56" name="Immagine 55">
                <a:extLst>
                  <a:ext uri="{FF2B5EF4-FFF2-40B4-BE49-F238E27FC236}">
                    <a16:creationId xmlns:a16="http://schemas.microsoft.com/office/drawing/2014/main" id="{BC7A9C5F-142A-7972-D91D-7E7AF1DB463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511252" y="1801125"/>
                <a:ext cx="695571" cy="259040"/>
              </a:xfrm>
              <a:prstGeom prst="rect">
                <a:avLst/>
              </a:prstGeom>
            </p:spPr>
          </p:pic>
          <p:sp>
            <p:nvSpPr>
              <p:cNvPr id="57" name="CasellaDiTesto 56">
                <a:extLst>
                  <a:ext uri="{FF2B5EF4-FFF2-40B4-BE49-F238E27FC236}">
                    <a16:creationId xmlns:a16="http://schemas.microsoft.com/office/drawing/2014/main" id="{BE8038AA-D01F-1D02-576F-793AB42CA2D7}"/>
                  </a:ext>
                </a:extLst>
              </p:cNvPr>
              <p:cNvSpPr txBox="1"/>
              <p:nvPr/>
            </p:nvSpPr>
            <p:spPr>
              <a:xfrm>
                <a:off x="7189711" y="1733445"/>
                <a:ext cx="302465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2000" dirty="0" err="1">
                    <a:latin typeface="+mn-lt"/>
                  </a:rPr>
                  <a:t>total</a:t>
                </a:r>
                <a:r>
                  <a:rPr lang="it-IT" sz="2000" dirty="0">
                    <a:latin typeface="+mn-lt"/>
                  </a:rPr>
                  <a:t> </a:t>
                </a:r>
                <a:r>
                  <a:rPr lang="it-IT" sz="2000" dirty="0" err="1">
                    <a:latin typeface="+mn-lt"/>
                  </a:rPr>
                  <a:t>angular</a:t>
                </a:r>
                <a:r>
                  <a:rPr lang="it-IT" sz="2000" dirty="0">
                    <a:latin typeface="+mn-lt"/>
                  </a:rPr>
                  <a:t> </a:t>
                </a:r>
                <a:r>
                  <a:rPr lang="it-IT" sz="2000" dirty="0" err="1">
                    <a:latin typeface="+mn-lt"/>
                  </a:rPr>
                  <a:t>momentum</a:t>
                </a:r>
                <a:endParaRPr lang="it-IT" sz="2000" dirty="0">
                  <a:latin typeface="+mn-lt"/>
                </a:endParaRPr>
              </a:p>
            </p:txBody>
          </p:sp>
        </p:grpSp>
        <p:grpSp>
          <p:nvGrpSpPr>
            <p:cNvPr id="43" name="Gruppo 42">
              <a:extLst>
                <a:ext uri="{FF2B5EF4-FFF2-40B4-BE49-F238E27FC236}">
                  <a16:creationId xmlns:a16="http://schemas.microsoft.com/office/drawing/2014/main" id="{9F0655C9-97D8-6DEF-F64B-94694436664A}"/>
                </a:ext>
              </a:extLst>
            </p:cNvPr>
            <p:cNvGrpSpPr/>
            <p:nvPr/>
          </p:nvGrpSpPr>
          <p:grpSpPr>
            <a:xfrm>
              <a:off x="7455519" y="2794265"/>
              <a:ext cx="2564380" cy="400110"/>
              <a:chOff x="9539656" y="1724593"/>
              <a:chExt cx="2564380" cy="400110"/>
            </a:xfrm>
          </p:grpSpPr>
          <p:pic>
            <p:nvPicPr>
              <p:cNvPr id="54" name="Immagine 53">
                <a:extLst>
                  <a:ext uri="{FF2B5EF4-FFF2-40B4-BE49-F238E27FC236}">
                    <a16:creationId xmlns:a16="http://schemas.microsoft.com/office/drawing/2014/main" id="{C76609A3-EA64-3F9D-05E0-7083D8EEDFE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539656" y="1806241"/>
                <a:ext cx="236189" cy="208071"/>
              </a:xfrm>
              <a:prstGeom prst="rect">
                <a:avLst/>
              </a:prstGeom>
            </p:spPr>
          </p:pic>
          <p:sp>
            <p:nvSpPr>
              <p:cNvPr id="55" name="CasellaDiTesto 54">
                <a:extLst>
                  <a:ext uri="{FF2B5EF4-FFF2-40B4-BE49-F238E27FC236}">
                    <a16:creationId xmlns:a16="http://schemas.microsoft.com/office/drawing/2014/main" id="{2A28124D-1DF5-9D18-E360-09FA6DA552A7}"/>
                  </a:ext>
                </a:extLst>
              </p:cNvPr>
              <p:cNvSpPr txBox="1"/>
              <p:nvPr/>
            </p:nvSpPr>
            <p:spPr>
              <a:xfrm>
                <a:off x="9722785" y="1724593"/>
                <a:ext cx="238125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2000" dirty="0" err="1">
                    <a:latin typeface="+mn-lt"/>
                  </a:rPr>
                  <a:t>projection</a:t>
                </a:r>
                <a:r>
                  <a:rPr lang="it-IT" sz="2000" dirty="0">
                    <a:latin typeface="+mn-lt"/>
                  </a:rPr>
                  <a:t> on x-</a:t>
                </a:r>
                <a:r>
                  <a:rPr lang="it-IT" sz="2000" dirty="0" err="1">
                    <a:latin typeface="+mn-lt"/>
                  </a:rPr>
                  <a:t>axis</a:t>
                </a:r>
                <a:endParaRPr lang="it-IT" sz="2000" dirty="0">
                  <a:latin typeface="+mn-lt"/>
                </a:endParaRPr>
              </a:p>
            </p:txBody>
          </p:sp>
        </p:grpSp>
        <p:grpSp>
          <p:nvGrpSpPr>
            <p:cNvPr id="44" name="Gruppo 43">
              <a:extLst>
                <a:ext uri="{FF2B5EF4-FFF2-40B4-BE49-F238E27FC236}">
                  <a16:creationId xmlns:a16="http://schemas.microsoft.com/office/drawing/2014/main" id="{86F584AD-831E-AC5A-6A57-363F4650312E}"/>
                </a:ext>
              </a:extLst>
            </p:cNvPr>
            <p:cNvGrpSpPr/>
            <p:nvPr/>
          </p:nvGrpSpPr>
          <p:grpSpPr>
            <a:xfrm>
              <a:off x="3777145" y="3162778"/>
              <a:ext cx="3712431" cy="400110"/>
              <a:chOff x="8727549" y="2112918"/>
              <a:chExt cx="3712431" cy="400110"/>
            </a:xfrm>
          </p:grpSpPr>
          <p:pic>
            <p:nvPicPr>
              <p:cNvPr id="52" name="Immagine 51">
                <a:extLst>
                  <a:ext uri="{FF2B5EF4-FFF2-40B4-BE49-F238E27FC236}">
                    <a16:creationId xmlns:a16="http://schemas.microsoft.com/office/drawing/2014/main" id="{AF6291C2-29F9-5B8A-3F84-08D2A4169FD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727549" y="2154419"/>
                <a:ext cx="231712" cy="247878"/>
              </a:xfrm>
              <a:prstGeom prst="rect">
                <a:avLst/>
              </a:prstGeom>
            </p:spPr>
          </p:pic>
          <p:sp>
            <p:nvSpPr>
              <p:cNvPr id="53" name="CasellaDiTesto 52">
                <a:extLst>
                  <a:ext uri="{FF2B5EF4-FFF2-40B4-BE49-F238E27FC236}">
                    <a16:creationId xmlns:a16="http://schemas.microsoft.com/office/drawing/2014/main" id="{D51492CF-A876-956A-946F-8117893380E8}"/>
                  </a:ext>
                </a:extLst>
              </p:cNvPr>
              <p:cNvSpPr txBox="1"/>
              <p:nvPr/>
            </p:nvSpPr>
            <p:spPr>
              <a:xfrm>
                <a:off x="8899011" y="2112918"/>
                <a:ext cx="354096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2000" dirty="0" err="1">
                    <a:latin typeface="+mn-lt"/>
                  </a:rPr>
                  <a:t>projection</a:t>
                </a:r>
                <a:r>
                  <a:rPr lang="it-IT" sz="2000" dirty="0">
                    <a:latin typeface="+mn-lt"/>
                  </a:rPr>
                  <a:t> on </a:t>
                </a:r>
                <a:r>
                  <a:rPr lang="it-IT" sz="2000" dirty="0" err="1">
                    <a:latin typeface="+mn-lt"/>
                  </a:rPr>
                  <a:t>internuclear</a:t>
                </a:r>
                <a:r>
                  <a:rPr lang="it-IT" sz="2000" dirty="0">
                    <a:latin typeface="+mn-lt"/>
                  </a:rPr>
                  <a:t> </a:t>
                </a:r>
                <a:r>
                  <a:rPr lang="it-IT" sz="2000" dirty="0" err="1">
                    <a:latin typeface="+mn-lt"/>
                  </a:rPr>
                  <a:t>axis</a:t>
                </a:r>
                <a:endParaRPr lang="it-IT" sz="2000" dirty="0">
                  <a:latin typeface="+mn-lt"/>
                </a:endParaRPr>
              </a:p>
            </p:txBody>
          </p:sp>
        </p:grpSp>
        <p:grpSp>
          <p:nvGrpSpPr>
            <p:cNvPr id="45" name="Gruppo 44">
              <a:extLst>
                <a:ext uri="{FF2B5EF4-FFF2-40B4-BE49-F238E27FC236}">
                  <a16:creationId xmlns:a16="http://schemas.microsoft.com/office/drawing/2014/main" id="{6BD12751-0857-A260-13CE-3BF45AAD7272}"/>
                </a:ext>
              </a:extLst>
            </p:cNvPr>
            <p:cNvGrpSpPr/>
            <p:nvPr/>
          </p:nvGrpSpPr>
          <p:grpSpPr>
            <a:xfrm>
              <a:off x="7538590" y="3166042"/>
              <a:ext cx="2171731" cy="400110"/>
              <a:chOff x="6528116" y="2114082"/>
              <a:chExt cx="2171731" cy="400110"/>
            </a:xfrm>
          </p:grpSpPr>
          <p:pic>
            <p:nvPicPr>
              <p:cNvPr id="50" name="Immagine 49">
                <a:extLst>
                  <a:ext uri="{FF2B5EF4-FFF2-40B4-BE49-F238E27FC236}">
                    <a16:creationId xmlns:a16="http://schemas.microsoft.com/office/drawing/2014/main" id="{A33FAB47-F178-FB97-0840-28389555887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528116" y="2191301"/>
                <a:ext cx="877568" cy="259281"/>
              </a:xfrm>
              <a:prstGeom prst="rect">
                <a:avLst/>
              </a:prstGeom>
            </p:spPr>
          </p:pic>
          <p:sp>
            <p:nvSpPr>
              <p:cNvPr id="51" name="CasellaDiTesto 50">
                <a:extLst>
                  <a:ext uri="{FF2B5EF4-FFF2-40B4-BE49-F238E27FC236}">
                    <a16:creationId xmlns:a16="http://schemas.microsoft.com/office/drawing/2014/main" id="{3336D155-2794-F6FB-7100-6A7F1EB67572}"/>
                  </a:ext>
                </a:extLst>
              </p:cNvPr>
              <p:cNvSpPr txBox="1"/>
              <p:nvPr/>
            </p:nvSpPr>
            <p:spPr>
              <a:xfrm>
                <a:off x="7356730" y="2114082"/>
                <a:ext cx="134311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2000" dirty="0" err="1">
                    <a:latin typeface="+mn-lt"/>
                  </a:rPr>
                  <a:t>symmetry</a:t>
                </a:r>
                <a:endParaRPr lang="it-IT" sz="2000" dirty="0">
                  <a:latin typeface="+mn-lt"/>
                </a:endParaRPr>
              </a:p>
            </p:txBody>
          </p:sp>
        </p:grpSp>
        <p:sp>
          <p:nvSpPr>
            <p:cNvPr id="62" name="CasellaDiTesto 61">
              <a:extLst>
                <a:ext uri="{FF2B5EF4-FFF2-40B4-BE49-F238E27FC236}">
                  <a16:creationId xmlns:a16="http://schemas.microsoft.com/office/drawing/2014/main" id="{28E313EF-7AA1-6F85-75EE-AD9EC2AF26F2}"/>
                </a:ext>
              </a:extLst>
            </p:cNvPr>
            <p:cNvSpPr txBox="1"/>
            <p:nvPr/>
          </p:nvSpPr>
          <p:spPr>
            <a:xfrm>
              <a:off x="1873558" y="2213469"/>
              <a:ext cx="228745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2400" b="1" dirty="0" err="1">
                  <a:solidFill>
                    <a:srgbClr val="FF3399"/>
                  </a:solidFill>
                </a:rPr>
                <a:t>Lara’s</a:t>
              </a:r>
              <a:r>
                <a:rPr lang="it-IT" sz="2400" b="1" dirty="0">
                  <a:solidFill>
                    <a:srgbClr val="FF3399"/>
                  </a:solidFill>
                </a:rPr>
                <a:t> </a:t>
              </a:r>
              <a:r>
                <a:rPr lang="it-IT" sz="2400" b="1" dirty="0" err="1">
                  <a:solidFill>
                    <a:srgbClr val="FF3399"/>
                  </a:solidFill>
                </a:rPr>
                <a:t>basis</a:t>
              </a:r>
              <a:r>
                <a:rPr lang="it-IT" sz="2400" b="1" dirty="0">
                  <a:solidFill>
                    <a:srgbClr val="FF3399"/>
                  </a:solidFill>
                </a:rPr>
                <a:t> </a:t>
              </a:r>
            </a:p>
          </p:txBody>
        </p:sp>
      </p:grpSp>
      <p:grpSp>
        <p:nvGrpSpPr>
          <p:cNvPr id="71" name="Gruppo 70">
            <a:extLst>
              <a:ext uri="{FF2B5EF4-FFF2-40B4-BE49-F238E27FC236}">
                <a16:creationId xmlns:a16="http://schemas.microsoft.com/office/drawing/2014/main" id="{D0845325-BA33-C97A-6CE7-F3D4CD84A898}"/>
              </a:ext>
            </a:extLst>
          </p:cNvPr>
          <p:cNvGrpSpPr/>
          <p:nvPr/>
        </p:nvGrpSpPr>
        <p:grpSpPr>
          <a:xfrm>
            <a:off x="4405054" y="3476526"/>
            <a:ext cx="3865071" cy="756370"/>
            <a:chOff x="4405054" y="3669027"/>
            <a:chExt cx="3865071" cy="756370"/>
          </a:xfrm>
        </p:grpSpPr>
        <p:pic>
          <p:nvPicPr>
            <p:cNvPr id="59" name="Immagine 58">
              <a:extLst>
                <a:ext uri="{FF2B5EF4-FFF2-40B4-BE49-F238E27FC236}">
                  <a16:creationId xmlns:a16="http://schemas.microsoft.com/office/drawing/2014/main" id="{704ECFD7-1A52-19A6-5CD8-2913940DDED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405054" y="4034016"/>
              <a:ext cx="1551790" cy="391381"/>
            </a:xfrm>
            <a:prstGeom prst="rect">
              <a:avLst/>
            </a:prstGeom>
          </p:spPr>
        </p:pic>
        <p:pic>
          <p:nvPicPr>
            <p:cNvPr id="60" name="Immagine 59">
              <a:extLst>
                <a:ext uri="{FF2B5EF4-FFF2-40B4-BE49-F238E27FC236}">
                  <a16:creationId xmlns:a16="http://schemas.microsoft.com/office/drawing/2014/main" id="{95474567-1C60-1CAE-E697-7E410F15A30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525462" y="3669027"/>
              <a:ext cx="1271124" cy="345415"/>
            </a:xfrm>
            <a:prstGeom prst="rect">
              <a:avLst/>
            </a:prstGeom>
          </p:spPr>
        </p:pic>
        <p:pic>
          <p:nvPicPr>
            <p:cNvPr id="64" name="Immagine 63">
              <a:extLst>
                <a:ext uri="{FF2B5EF4-FFF2-40B4-BE49-F238E27FC236}">
                  <a16:creationId xmlns:a16="http://schemas.microsoft.com/office/drawing/2014/main" id="{754BF6DE-21A3-021E-6B9D-CCC7DB880F7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6927008" y="3911405"/>
              <a:ext cx="1343117" cy="338554"/>
            </a:xfrm>
            <a:prstGeom prst="rect">
              <a:avLst/>
            </a:prstGeom>
          </p:spPr>
        </p:pic>
        <p:sp>
          <p:nvSpPr>
            <p:cNvPr id="66" name="CasellaDiTesto 65">
              <a:extLst>
                <a:ext uri="{FF2B5EF4-FFF2-40B4-BE49-F238E27FC236}">
                  <a16:creationId xmlns:a16="http://schemas.microsoft.com/office/drawing/2014/main" id="{97662057-481E-59C3-702B-20F680817C9C}"/>
                </a:ext>
              </a:extLst>
            </p:cNvPr>
            <p:cNvSpPr txBox="1"/>
            <p:nvPr/>
          </p:nvSpPr>
          <p:spPr>
            <a:xfrm>
              <a:off x="6208297" y="3872905"/>
              <a:ext cx="5486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2000" dirty="0"/>
                <a:t>or</a:t>
              </a:r>
            </a:p>
          </p:txBody>
        </p:sp>
      </p:grpSp>
      <p:grpSp>
        <p:nvGrpSpPr>
          <p:cNvPr id="72" name="Gruppo 71">
            <a:extLst>
              <a:ext uri="{FF2B5EF4-FFF2-40B4-BE49-F238E27FC236}">
                <a16:creationId xmlns:a16="http://schemas.microsoft.com/office/drawing/2014/main" id="{6638B5B6-20CA-A781-7322-30E3578836F3}"/>
              </a:ext>
            </a:extLst>
          </p:cNvPr>
          <p:cNvGrpSpPr/>
          <p:nvPr/>
        </p:nvGrpSpPr>
        <p:grpSpPr>
          <a:xfrm>
            <a:off x="1298957" y="4534286"/>
            <a:ext cx="9365836" cy="1537677"/>
            <a:chOff x="1298957" y="4726787"/>
            <a:chExt cx="9365836" cy="1537677"/>
          </a:xfrm>
        </p:grpSpPr>
        <p:pic>
          <p:nvPicPr>
            <p:cNvPr id="65" name="Immagine 64">
              <a:extLst>
                <a:ext uri="{FF2B5EF4-FFF2-40B4-BE49-F238E27FC236}">
                  <a16:creationId xmlns:a16="http://schemas.microsoft.com/office/drawing/2014/main" id="{6A1FCFA7-F13C-7312-0EDB-9CE7F43A6B7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2951799" y="5825158"/>
              <a:ext cx="2389066" cy="439306"/>
            </a:xfrm>
            <a:prstGeom prst="rect">
              <a:avLst/>
            </a:prstGeom>
          </p:spPr>
        </p:pic>
        <p:pic>
          <p:nvPicPr>
            <p:cNvPr id="68" name="Immagine 67">
              <a:extLst>
                <a:ext uri="{FF2B5EF4-FFF2-40B4-BE49-F238E27FC236}">
                  <a16:creationId xmlns:a16="http://schemas.microsoft.com/office/drawing/2014/main" id="{8AE72B49-A450-FC7B-C900-42DA8999DA6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1337457" y="4765287"/>
              <a:ext cx="9218428" cy="840456"/>
            </a:xfrm>
            <a:prstGeom prst="rect">
              <a:avLst/>
            </a:prstGeom>
          </p:spPr>
        </p:pic>
        <p:sp>
          <p:nvSpPr>
            <p:cNvPr id="67" name="CasellaDiTesto 66">
              <a:extLst>
                <a:ext uri="{FF2B5EF4-FFF2-40B4-BE49-F238E27FC236}">
                  <a16:creationId xmlns:a16="http://schemas.microsoft.com/office/drawing/2014/main" id="{B95F5456-F30B-0EDE-545B-F275830516F6}"/>
                </a:ext>
              </a:extLst>
            </p:cNvPr>
            <p:cNvSpPr txBox="1"/>
            <p:nvPr/>
          </p:nvSpPr>
          <p:spPr>
            <a:xfrm>
              <a:off x="2210653" y="5837973"/>
              <a:ext cx="79889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2000" dirty="0"/>
                <a:t>with:</a:t>
              </a:r>
            </a:p>
          </p:txBody>
        </p:sp>
        <p:sp>
          <p:nvSpPr>
            <p:cNvPr id="69" name="Rettangolo con angoli arrotondati 68">
              <a:extLst>
                <a:ext uri="{FF2B5EF4-FFF2-40B4-BE49-F238E27FC236}">
                  <a16:creationId xmlns:a16="http://schemas.microsoft.com/office/drawing/2014/main" id="{2D623FF2-B1EA-98B6-D227-376D21195FBF}"/>
                </a:ext>
              </a:extLst>
            </p:cNvPr>
            <p:cNvSpPr/>
            <p:nvPr/>
          </p:nvSpPr>
          <p:spPr>
            <a:xfrm>
              <a:off x="1298957" y="4726787"/>
              <a:ext cx="9365836" cy="1033490"/>
            </a:xfrm>
            <a:prstGeom prst="roundRect">
              <a:avLst/>
            </a:prstGeom>
            <a:noFill/>
            <a:ln w="57150">
              <a:solidFill>
                <a:srgbClr val="F98A2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rgbClr val="FF3399"/>
                </a:solidFill>
              </a:endParaRPr>
            </a:p>
          </p:txBody>
        </p:sp>
      </p:grp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7E6F16D9-CBE1-F134-48CB-A9F70CD0270E}"/>
              </a:ext>
            </a:extLst>
          </p:cNvPr>
          <p:cNvSpPr txBox="1"/>
          <p:nvPr/>
        </p:nvSpPr>
        <p:spPr>
          <a:xfrm>
            <a:off x="526588" y="6213215"/>
            <a:ext cx="114348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[7] Lara, Manuel, Benjamin L. Lev, and John L. </a:t>
            </a:r>
            <a:r>
              <a:rPr lang="it-IT" sz="16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Bohn</a:t>
            </a:r>
            <a:r>
              <a:rPr lang="it-IT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"Loss of </a:t>
            </a:r>
            <a:r>
              <a:rPr lang="it-IT" sz="16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molecules</a:t>
            </a:r>
            <a:r>
              <a:rPr lang="it-IT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in </a:t>
            </a:r>
            <a:r>
              <a:rPr lang="it-IT" sz="16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magneto-electrostatic</a:t>
            </a:r>
            <a:r>
              <a:rPr lang="it-IT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it-IT" sz="16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traps</a:t>
            </a:r>
            <a:r>
              <a:rPr lang="it-IT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due to </a:t>
            </a:r>
            <a:r>
              <a:rPr lang="it-IT" sz="16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nonadiabatic</a:t>
            </a:r>
            <a:r>
              <a:rPr lang="it-IT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it-IT" sz="16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transitions</a:t>
            </a:r>
            <a:r>
              <a:rPr lang="it-IT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." </a:t>
            </a:r>
            <a:r>
              <a:rPr lang="it-IT" sz="1600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Physical</a:t>
            </a:r>
            <a:r>
              <a:rPr lang="it-IT" sz="16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Review A—</a:t>
            </a:r>
            <a:r>
              <a:rPr lang="it-IT" sz="1600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Atomic</a:t>
            </a:r>
            <a:r>
              <a:rPr lang="it-IT" sz="16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it-IT" sz="1600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Molecular</a:t>
            </a:r>
            <a:r>
              <a:rPr lang="it-IT" sz="16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and Optical </a:t>
            </a:r>
            <a:r>
              <a:rPr lang="it-IT" sz="1600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Physics</a:t>
            </a:r>
            <a:r>
              <a:rPr lang="it-IT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78.3 (2008): 033433.</a:t>
            </a:r>
            <a:endParaRPr lang="it-IT" sz="1600" dirty="0"/>
          </a:p>
        </p:txBody>
      </p:sp>
    </p:spTree>
    <p:extLst>
      <p:ext uri="{BB962C8B-B14F-4D97-AF65-F5344CB8AC3E}">
        <p14:creationId xmlns:p14="http://schemas.microsoft.com/office/powerpoint/2010/main" val="569928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6BDD75-2C42-5C45-4FC4-60003B2874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C2B3D19-CD2E-3319-5661-D4DFBB09F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 err="1">
                <a:solidFill>
                  <a:srgbClr val="FF3399"/>
                </a:solidFill>
              </a:rPr>
              <a:t>Encoding</a:t>
            </a:r>
            <a:endParaRPr lang="it-IT" b="1" dirty="0">
              <a:solidFill>
                <a:srgbClr val="FF3399"/>
              </a:solidFill>
            </a:endParaRPr>
          </a:p>
        </p:txBody>
      </p:sp>
      <p:pic>
        <p:nvPicPr>
          <p:cNvPr id="66" name="Immagine 65">
            <a:extLst>
              <a:ext uri="{FF2B5EF4-FFF2-40B4-BE49-F238E27FC236}">
                <a16:creationId xmlns:a16="http://schemas.microsoft.com/office/drawing/2014/main" id="{362B08AF-4DD6-053F-9E8C-9B67E5C537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359" y="1660361"/>
            <a:ext cx="10906537" cy="2421414"/>
          </a:xfrm>
          <a:prstGeom prst="rect">
            <a:avLst/>
          </a:prstGeom>
        </p:spPr>
      </p:pic>
      <p:grpSp>
        <p:nvGrpSpPr>
          <p:cNvPr id="8" name="Gruppo 7">
            <a:extLst>
              <a:ext uri="{FF2B5EF4-FFF2-40B4-BE49-F238E27FC236}">
                <a16:creationId xmlns:a16="http://schemas.microsoft.com/office/drawing/2014/main" id="{645FB035-8977-678F-53BE-B6D0274201AA}"/>
              </a:ext>
            </a:extLst>
          </p:cNvPr>
          <p:cNvGrpSpPr/>
          <p:nvPr/>
        </p:nvGrpSpPr>
        <p:grpSpPr>
          <a:xfrm>
            <a:off x="917475" y="4753578"/>
            <a:ext cx="6647984" cy="729393"/>
            <a:chOff x="917475" y="4753578"/>
            <a:chExt cx="6647984" cy="729393"/>
          </a:xfrm>
        </p:grpSpPr>
        <p:pic>
          <p:nvPicPr>
            <p:cNvPr id="71" name="Immagine 70">
              <a:extLst>
                <a:ext uri="{FF2B5EF4-FFF2-40B4-BE49-F238E27FC236}">
                  <a16:creationId xmlns:a16="http://schemas.microsoft.com/office/drawing/2014/main" id="{AEF4603D-6B11-274D-D474-D7E5B3E49EC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17475" y="4753578"/>
              <a:ext cx="2579170" cy="729393"/>
            </a:xfrm>
            <a:prstGeom prst="rect">
              <a:avLst/>
            </a:prstGeom>
          </p:spPr>
        </p:pic>
        <p:pic>
          <p:nvPicPr>
            <p:cNvPr id="73" name="Immagine 72">
              <a:extLst>
                <a:ext uri="{FF2B5EF4-FFF2-40B4-BE49-F238E27FC236}">
                  <a16:creationId xmlns:a16="http://schemas.microsoft.com/office/drawing/2014/main" id="{429E73C3-9263-EA79-63E7-8ACBD16BB26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20007" y="4801703"/>
              <a:ext cx="3445452" cy="649768"/>
            </a:xfrm>
            <a:prstGeom prst="rect">
              <a:avLst/>
            </a:prstGeom>
          </p:spPr>
        </p:pic>
        <p:sp>
          <p:nvSpPr>
            <p:cNvPr id="3" name="CasellaDiTesto 2">
              <a:extLst>
                <a:ext uri="{FF2B5EF4-FFF2-40B4-BE49-F238E27FC236}">
                  <a16:creationId xmlns:a16="http://schemas.microsoft.com/office/drawing/2014/main" id="{FBF0FC73-B6D1-358E-7EC7-C5348CEA605C}"/>
                </a:ext>
              </a:extLst>
            </p:cNvPr>
            <p:cNvSpPr txBox="1"/>
            <p:nvPr/>
          </p:nvSpPr>
          <p:spPr>
            <a:xfrm>
              <a:off x="3356042" y="4904072"/>
              <a:ext cx="9817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2000" dirty="0"/>
                <a:t>with</a:t>
              </a:r>
            </a:p>
          </p:txBody>
        </p:sp>
      </p:grpSp>
      <p:grpSp>
        <p:nvGrpSpPr>
          <p:cNvPr id="10" name="Gruppo 9">
            <a:extLst>
              <a:ext uri="{FF2B5EF4-FFF2-40B4-BE49-F238E27FC236}">
                <a16:creationId xmlns:a16="http://schemas.microsoft.com/office/drawing/2014/main" id="{2E554445-EC42-3B17-63B5-91D99A3E53DE}"/>
              </a:ext>
            </a:extLst>
          </p:cNvPr>
          <p:cNvGrpSpPr/>
          <p:nvPr/>
        </p:nvGrpSpPr>
        <p:grpSpPr>
          <a:xfrm>
            <a:off x="7815712" y="4701280"/>
            <a:ext cx="3689819" cy="769441"/>
            <a:chOff x="7815712" y="4701280"/>
            <a:chExt cx="3689819" cy="769441"/>
          </a:xfrm>
        </p:grpSpPr>
        <p:sp>
          <p:nvSpPr>
            <p:cNvPr id="4" name="CasellaDiTesto 3">
              <a:extLst>
                <a:ext uri="{FF2B5EF4-FFF2-40B4-BE49-F238E27FC236}">
                  <a16:creationId xmlns:a16="http://schemas.microsoft.com/office/drawing/2014/main" id="{9DD8AF5C-D2EA-8254-9FE3-0BF03DD2C53A}"/>
                </a:ext>
              </a:extLst>
            </p:cNvPr>
            <p:cNvSpPr txBox="1"/>
            <p:nvPr/>
          </p:nvSpPr>
          <p:spPr>
            <a:xfrm>
              <a:off x="8824093" y="4701280"/>
              <a:ext cx="268143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2200" dirty="0" err="1"/>
                <a:t>Parametric</a:t>
              </a:r>
              <a:r>
                <a:rPr lang="it-IT" sz="2200" dirty="0"/>
                <a:t> gates are </a:t>
              </a:r>
              <a:r>
                <a:rPr lang="it-IT" sz="2200" b="1" dirty="0">
                  <a:solidFill>
                    <a:srgbClr val="FF3399"/>
                  </a:solidFill>
                </a:rPr>
                <a:t>Pauli </a:t>
              </a:r>
              <a:r>
                <a:rPr lang="it-IT" sz="2200" b="1" dirty="0" err="1">
                  <a:solidFill>
                    <a:srgbClr val="FF3399"/>
                  </a:solidFill>
                </a:rPr>
                <a:t>Rotations</a:t>
              </a:r>
              <a:endParaRPr lang="it-IT" sz="2200" b="1" dirty="0">
                <a:solidFill>
                  <a:srgbClr val="FF3399"/>
                </a:solidFill>
              </a:endParaRPr>
            </a:p>
          </p:txBody>
        </p:sp>
        <p:cxnSp>
          <p:nvCxnSpPr>
            <p:cNvPr id="6" name="Connettore 2 5">
              <a:extLst>
                <a:ext uri="{FF2B5EF4-FFF2-40B4-BE49-F238E27FC236}">
                  <a16:creationId xmlns:a16="http://schemas.microsoft.com/office/drawing/2014/main" id="{469EAEBE-6E6E-AF56-9115-55E2238F399D}"/>
                </a:ext>
              </a:extLst>
            </p:cNvPr>
            <p:cNvCxnSpPr/>
            <p:nvPr/>
          </p:nvCxnSpPr>
          <p:spPr>
            <a:xfrm>
              <a:off x="7815712" y="5082139"/>
              <a:ext cx="760396" cy="0"/>
            </a:xfrm>
            <a:prstGeom prst="straightConnector1">
              <a:avLst/>
            </a:prstGeom>
            <a:ln w="57150">
              <a:solidFill>
                <a:srgbClr val="F98A25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uppo 8">
            <a:extLst>
              <a:ext uri="{FF2B5EF4-FFF2-40B4-BE49-F238E27FC236}">
                <a16:creationId xmlns:a16="http://schemas.microsoft.com/office/drawing/2014/main" id="{193F8712-275B-32AF-AC66-97F58CC5AA29}"/>
              </a:ext>
            </a:extLst>
          </p:cNvPr>
          <p:cNvGrpSpPr/>
          <p:nvPr/>
        </p:nvGrpSpPr>
        <p:grpSpPr>
          <a:xfrm>
            <a:off x="2502923" y="5613715"/>
            <a:ext cx="4430300" cy="406674"/>
            <a:chOff x="2502923" y="5613715"/>
            <a:chExt cx="4430300" cy="406674"/>
          </a:xfrm>
        </p:grpSpPr>
        <p:pic>
          <p:nvPicPr>
            <p:cNvPr id="75" name="Immagine 74">
              <a:extLst>
                <a:ext uri="{FF2B5EF4-FFF2-40B4-BE49-F238E27FC236}">
                  <a16:creationId xmlns:a16="http://schemas.microsoft.com/office/drawing/2014/main" id="{E26C225B-1216-F5F6-B43D-EFCEC934D6D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 l="51069" t="6741"/>
            <a:stretch/>
          </p:blipFill>
          <p:spPr>
            <a:xfrm>
              <a:off x="4469508" y="5661399"/>
              <a:ext cx="2463715" cy="358990"/>
            </a:xfrm>
            <a:prstGeom prst="rect">
              <a:avLst/>
            </a:prstGeom>
          </p:spPr>
        </p:pic>
        <p:pic>
          <p:nvPicPr>
            <p:cNvPr id="7" name="Immagine 6">
              <a:extLst>
                <a:ext uri="{FF2B5EF4-FFF2-40B4-BE49-F238E27FC236}">
                  <a16:creationId xmlns:a16="http://schemas.microsoft.com/office/drawing/2014/main" id="{4D4C6DA0-4E4D-572F-D8AD-4A545ADE5A7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 t="-10759" r="65424"/>
            <a:stretch/>
          </p:blipFill>
          <p:spPr>
            <a:xfrm>
              <a:off x="2502923" y="5613715"/>
              <a:ext cx="1633782" cy="4001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53752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739527-7D31-025C-2088-712BAF65DC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AEC52FB-11CD-CE46-FD29-115F1F268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 err="1">
                <a:solidFill>
                  <a:srgbClr val="FF3399"/>
                </a:solidFill>
              </a:rPr>
              <a:t>Encoding</a:t>
            </a:r>
            <a:endParaRPr lang="it-IT" b="1" dirty="0">
              <a:solidFill>
                <a:srgbClr val="FF3399"/>
              </a:solidFill>
            </a:endParaRPr>
          </a:p>
        </p:txBody>
      </p:sp>
      <p:pic>
        <p:nvPicPr>
          <p:cNvPr id="66" name="Immagine 65">
            <a:extLst>
              <a:ext uri="{FF2B5EF4-FFF2-40B4-BE49-F238E27FC236}">
                <a16:creationId xmlns:a16="http://schemas.microsoft.com/office/drawing/2014/main" id="{12A08F55-4E07-1707-2DCB-643B6617A9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359" y="1660361"/>
            <a:ext cx="10906537" cy="2421414"/>
          </a:xfrm>
          <a:prstGeom prst="rect">
            <a:avLst/>
          </a:prstGeom>
        </p:spPr>
      </p:pic>
      <p:grpSp>
        <p:nvGrpSpPr>
          <p:cNvPr id="21" name="Gruppo 20">
            <a:extLst>
              <a:ext uri="{FF2B5EF4-FFF2-40B4-BE49-F238E27FC236}">
                <a16:creationId xmlns:a16="http://schemas.microsoft.com/office/drawing/2014/main" id="{3CDAA05D-FD3C-7F0A-92B2-AA6DA7BDE5E9}"/>
              </a:ext>
            </a:extLst>
          </p:cNvPr>
          <p:cNvGrpSpPr/>
          <p:nvPr/>
        </p:nvGrpSpPr>
        <p:grpSpPr>
          <a:xfrm>
            <a:off x="2093780" y="4223017"/>
            <a:ext cx="5004715" cy="707886"/>
            <a:chOff x="2093780" y="4223017"/>
            <a:chExt cx="5004715" cy="707886"/>
          </a:xfrm>
        </p:grpSpPr>
        <p:pic>
          <p:nvPicPr>
            <p:cNvPr id="5" name="Immagine 4">
              <a:extLst>
                <a:ext uri="{FF2B5EF4-FFF2-40B4-BE49-F238E27FC236}">
                  <a16:creationId xmlns:a16="http://schemas.microsoft.com/office/drawing/2014/main" id="{F8820AD5-520D-633F-A578-D968538346A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27991" y="4274510"/>
              <a:ext cx="2970504" cy="580630"/>
            </a:xfrm>
            <a:prstGeom prst="rect">
              <a:avLst/>
            </a:prstGeom>
          </p:spPr>
        </p:pic>
        <p:sp>
          <p:nvSpPr>
            <p:cNvPr id="13" name="CasellaDiTesto 12">
              <a:extLst>
                <a:ext uri="{FF2B5EF4-FFF2-40B4-BE49-F238E27FC236}">
                  <a16:creationId xmlns:a16="http://schemas.microsoft.com/office/drawing/2014/main" id="{EC4D2542-0190-C8E4-1D8F-6A5D66E0D79F}"/>
                </a:ext>
              </a:extLst>
            </p:cNvPr>
            <p:cNvSpPr txBox="1"/>
            <p:nvPr/>
          </p:nvSpPr>
          <p:spPr>
            <a:xfrm>
              <a:off x="2093780" y="4223017"/>
              <a:ext cx="216555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2000" dirty="0" err="1"/>
                <a:t>Generators</a:t>
              </a:r>
              <a:r>
                <a:rPr lang="it-IT" sz="2000" dirty="0"/>
                <a:t> are Pauli </a:t>
              </a:r>
              <a:r>
                <a:rPr lang="it-IT" sz="2000" dirty="0" err="1"/>
                <a:t>matrices</a:t>
              </a:r>
              <a:endParaRPr lang="it-IT" sz="2000" dirty="0"/>
            </a:p>
          </p:txBody>
        </p:sp>
      </p:grpSp>
      <p:grpSp>
        <p:nvGrpSpPr>
          <p:cNvPr id="22" name="Gruppo 21">
            <a:extLst>
              <a:ext uri="{FF2B5EF4-FFF2-40B4-BE49-F238E27FC236}">
                <a16:creationId xmlns:a16="http://schemas.microsoft.com/office/drawing/2014/main" id="{8BA76199-A061-172D-E9C6-28CC4D7BD94A}"/>
              </a:ext>
            </a:extLst>
          </p:cNvPr>
          <p:cNvGrpSpPr/>
          <p:nvPr/>
        </p:nvGrpSpPr>
        <p:grpSpPr>
          <a:xfrm>
            <a:off x="7421078" y="4403402"/>
            <a:ext cx="2629578" cy="371905"/>
            <a:chOff x="7421078" y="4403402"/>
            <a:chExt cx="2629578" cy="371905"/>
          </a:xfrm>
        </p:grpSpPr>
        <p:pic>
          <p:nvPicPr>
            <p:cNvPr id="8" name="Immagine 7">
              <a:extLst>
                <a:ext uri="{FF2B5EF4-FFF2-40B4-BE49-F238E27FC236}">
                  <a16:creationId xmlns:a16="http://schemas.microsoft.com/office/drawing/2014/main" id="{5B39D6A5-0C00-7A72-D8C7-F0A23892AF5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t="7686" r="-1319" b="94"/>
            <a:stretch/>
          </p:blipFill>
          <p:spPr>
            <a:xfrm>
              <a:off x="8366096" y="4413027"/>
              <a:ext cx="1684560" cy="328903"/>
            </a:xfrm>
            <a:prstGeom prst="rect">
              <a:avLst/>
            </a:prstGeom>
          </p:spPr>
        </p:pic>
        <p:sp>
          <p:nvSpPr>
            <p:cNvPr id="14" name="Freccia a destra 13">
              <a:extLst>
                <a:ext uri="{FF2B5EF4-FFF2-40B4-BE49-F238E27FC236}">
                  <a16:creationId xmlns:a16="http://schemas.microsoft.com/office/drawing/2014/main" id="{B73E0B60-C85E-8956-20A7-69BA5331DF75}"/>
                </a:ext>
              </a:extLst>
            </p:cNvPr>
            <p:cNvSpPr/>
            <p:nvPr/>
          </p:nvSpPr>
          <p:spPr>
            <a:xfrm>
              <a:off x="7421078" y="4403402"/>
              <a:ext cx="590349" cy="371905"/>
            </a:xfrm>
            <a:prstGeom prst="rightArrow">
              <a:avLst/>
            </a:prstGeom>
            <a:noFill/>
            <a:ln w="57150">
              <a:solidFill>
                <a:srgbClr val="F98A2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17" name="Gruppo 16">
            <a:extLst>
              <a:ext uri="{FF2B5EF4-FFF2-40B4-BE49-F238E27FC236}">
                <a16:creationId xmlns:a16="http://schemas.microsoft.com/office/drawing/2014/main" id="{E2841C11-BB67-EE7D-DDF4-34C9980261AC}"/>
              </a:ext>
            </a:extLst>
          </p:cNvPr>
          <p:cNvGrpSpPr/>
          <p:nvPr/>
        </p:nvGrpSpPr>
        <p:grpSpPr>
          <a:xfrm>
            <a:off x="1198346" y="5162331"/>
            <a:ext cx="9447196" cy="416620"/>
            <a:chOff x="514951" y="5422210"/>
            <a:chExt cx="9447196" cy="416620"/>
          </a:xfrm>
        </p:grpSpPr>
        <p:pic>
          <p:nvPicPr>
            <p:cNvPr id="9" name="Immagine 8">
              <a:extLst>
                <a:ext uri="{FF2B5EF4-FFF2-40B4-BE49-F238E27FC236}">
                  <a16:creationId xmlns:a16="http://schemas.microsoft.com/office/drawing/2014/main" id="{8C71798F-24FE-2B90-9103-E19FAF29B80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613129" y="5444634"/>
              <a:ext cx="1146853" cy="340084"/>
            </a:xfrm>
            <a:prstGeom prst="rect">
              <a:avLst/>
            </a:prstGeom>
          </p:spPr>
        </p:pic>
        <p:pic>
          <p:nvPicPr>
            <p:cNvPr id="10" name="Immagine 9">
              <a:extLst>
                <a:ext uri="{FF2B5EF4-FFF2-40B4-BE49-F238E27FC236}">
                  <a16:creationId xmlns:a16="http://schemas.microsoft.com/office/drawing/2014/main" id="{8CF99A8C-5A1E-4BFA-26D6-4C3A74830E2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273760" y="5463884"/>
              <a:ext cx="5688387" cy="340084"/>
            </a:xfrm>
            <a:prstGeom prst="rect">
              <a:avLst/>
            </a:prstGeom>
          </p:spPr>
        </p:pic>
        <p:sp>
          <p:nvSpPr>
            <p:cNvPr id="15" name="CasellaDiTesto 14">
              <a:extLst>
                <a:ext uri="{FF2B5EF4-FFF2-40B4-BE49-F238E27FC236}">
                  <a16:creationId xmlns:a16="http://schemas.microsoft.com/office/drawing/2014/main" id="{D32E0088-A7BC-DCC4-8419-8439A0AD82C5}"/>
                </a:ext>
              </a:extLst>
            </p:cNvPr>
            <p:cNvSpPr txBox="1"/>
            <p:nvPr/>
          </p:nvSpPr>
          <p:spPr>
            <a:xfrm>
              <a:off x="514951" y="5422210"/>
              <a:ext cx="216555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2000" dirty="0" err="1"/>
                <a:t>Need</a:t>
              </a:r>
              <a:r>
                <a:rPr lang="it-IT" sz="2000" dirty="0"/>
                <a:t> to </a:t>
              </a:r>
              <a:r>
                <a:rPr lang="it-IT" sz="2000" dirty="0" err="1"/>
                <a:t>evaluate</a:t>
              </a:r>
              <a:endParaRPr lang="it-IT" sz="2000" dirty="0"/>
            </a:p>
          </p:txBody>
        </p:sp>
        <p:sp>
          <p:nvSpPr>
            <p:cNvPr id="16" name="CasellaDiTesto 15">
              <a:extLst>
                <a:ext uri="{FF2B5EF4-FFF2-40B4-BE49-F238E27FC236}">
                  <a16:creationId xmlns:a16="http://schemas.microsoft.com/office/drawing/2014/main" id="{EC740AE6-4294-F84A-9AA9-5421757734C3}"/>
                </a:ext>
              </a:extLst>
            </p:cNvPr>
            <p:cNvSpPr txBox="1"/>
            <p:nvPr/>
          </p:nvSpPr>
          <p:spPr>
            <a:xfrm>
              <a:off x="3759982" y="5438720"/>
              <a:ext cx="49249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2000" dirty="0"/>
                <a:t>in</a:t>
              </a:r>
            </a:p>
          </p:txBody>
        </p:sp>
      </p:grpSp>
      <p:grpSp>
        <p:nvGrpSpPr>
          <p:cNvPr id="23" name="Gruppo 22">
            <a:extLst>
              <a:ext uri="{FF2B5EF4-FFF2-40B4-BE49-F238E27FC236}">
                <a16:creationId xmlns:a16="http://schemas.microsoft.com/office/drawing/2014/main" id="{B110057A-AC4F-5B6E-64FE-F5020EC69DE1}"/>
              </a:ext>
            </a:extLst>
          </p:cNvPr>
          <p:cNvGrpSpPr/>
          <p:nvPr/>
        </p:nvGrpSpPr>
        <p:grpSpPr>
          <a:xfrm>
            <a:off x="5925619" y="5821309"/>
            <a:ext cx="3354481" cy="769441"/>
            <a:chOff x="5925619" y="5821309"/>
            <a:chExt cx="3354481" cy="769441"/>
          </a:xfrm>
        </p:grpSpPr>
        <p:sp>
          <p:nvSpPr>
            <p:cNvPr id="12" name="CasellaDiTesto 11">
              <a:extLst>
                <a:ext uri="{FF2B5EF4-FFF2-40B4-BE49-F238E27FC236}">
                  <a16:creationId xmlns:a16="http://schemas.microsoft.com/office/drawing/2014/main" id="{87A10A9D-CC42-92CE-BA28-B2E35F6D9A75}"/>
                </a:ext>
              </a:extLst>
            </p:cNvPr>
            <p:cNvSpPr txBox="1"/>
            <p:nvPr/>
          </p:nvSpPr>
          <p:spPr>
            <a:xfrm>
              <a:off x="6843565" y="5821309"/>
              <a:ext cx="243653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2200" dirty="0"/>
                <a:t>Just </a:t>
              </a:r>
              <a:r>
                <a:rPr lang="it-IT" sz="2200" dirty="0" err="1"/>
                <a:t>need</a:t>
              </a:r>
              <a:r>
                <a:rPr lang="it-IT" sz="2200" dirty="0"/>
                <a:t> 1 </a:t>
              </a:r>
              <a:r>
                <a:rPr lang="it-IT" sz="2200" dirty="0" err="1"/>
                <a:t>measurement</a:t>
              </a:r>
              <a:endParaRPr lang="it-IT" sz="2200" dirty="0"/>
            </a:p>
          </p:txBody>
        </p:sp>
        <p:sp>
          <p:nvSpPr>
            <p:cNvPr id="18" name="Freccia a destra 17">
              <a:extLst>
                <a:ext uri="{FF2B5EF4-FFF2-40B4-BE49-F238E27FC236}">
                  <a16:creationId xmlns:a16="http://schemas.microsoft.com/office/drawing/2014/main" id="{B5534160-C342-3BED-FEBA-0E34E4DFDF97}"/>
                </a:ext>
              </a:extLst>
            </p:cNvPr>
            <p:cNvSpPr/>
            <p:nvPr/>
          </p:nvSpPr>
          <p:spPr>
            <a:xfrm>
              <a:off x="5925619" y="6018169"/>
              <a:ext cx="623928" cy="384721"/>
            </a:xfrm>
            <a:prstGeom prst="rightArrow">
              <a:avLst/>
            </a:prstGeom>
            <a:noFill/>
            <a:ln w="57150">
              <a:solidFill>
                <a:srgbClr val="F98A2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20" name="Gruppo 19">
            <a:extLst>
              <a:ext uri="{FF2B5EF4-FFF2-40B4-BE49-F238E27FC236}">
                <a16:creationId xmlns:a16="http://schemas.microsoft.com/office/drawing/2014/main" id="{7E83F48E-9C9D-D201-6256-EFC0C01CDF87}"/>
              </a:ext>
            </a:extLst>
          </p:cNvPr>
          <p:cNvGrpSpPr/>
          <p:nvPr/>
        </p:nvGrpSpPr>
        <p:grpSpPr>
          <a:xfrm>
            <a:off x="3041065" y="5825810"/>
            <a:ext cx="2436535" cy="769441"/>
            <a:chOff x="3041065" y="5825810"/>
            <a:chExt cx="2436535" cy="769441"/>
          </a:xfrm>
        </p:grpSpPr>
        <p:sp>
          <p:nvSpPr>
            <p:cNvPr id="11" name="CasellaDiTesto 10">
              <a:extLst>
                <a:ext uri="{FF2B5EF4-FFF2-40B4-BE49-F238E27FC236}">
                  <a16:creationId xmlns:a16="http://schemas.microsoft.com/office/drawing/2014/main" id="{6D8EF384-9687-BD64-78D0-D4584785F0CB}"/>
                </a:ext>
              </a:extLst>
            </p:cNvPr>
            <p:cNvSpPr txBox="1"/>
            <p:nvPr/>
          </p:nvSpPr>
          <p:spPr>
            <a:xfrm>
              <a:off x="3041065" y="5825810"/>
              <a:ext cx="243653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2200" dirty="0" err="1"/>
                <a:t>All</a:t>
              </a:r>
              <a:r>
                <a:rPr lang="it-IT" sz="2200" dirty="0"/>
                <a:t> the </a:t>
              </a:r>
              <a:r>
                <a:rPr lang="it-IT" sz="2200" dirty="0" err="1"/>
                <a:t>operators</a:t>
              </a:r>
              <a:r>
                <a:rPr lang="it-IT" sz="2200" dirty="0"/>
                <a:t> in      </a:t>
              </a:r>
              <a:r>
                <a:rPr lang="it-IT" sz="2200" dirty="0" err="1"/>
                <a:t>commute</a:t>
              </a:r>
              <a:endParaRPr lang="it-IT" sz="2200" dirty="0"/>
            </a:p>
          </p:txBody>
        </p:sp>
        <p:pic>
          <p:nvPicPr>
            <p:cNvPr id="19" name="Immagine 18">
              <a:extLst>
                <a:ext uri="{FF2B5EF4-FFF2-40B4-BE49-F238E27FC236}">
                  <a16:creationId xmlns:a16="http://schemas.microsoft.com/office/drawing/2014/main" id="{285FA691-2A4F-4C33-51EB-20DEA209FBC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rcRect r="94748" b="-5239"/>
            <a:stretch/>
          </p:blipFill>
          <p:spPr>
            <a:xfrm>
              <a:off x="3633386" y="6215916"/>
              <a:ext cx="298756" cy="35790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08913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22D3357-F839-C22D-5646-689CA0CF5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467" y="29454"/>
            <a:ext cx="10515600" cy="1325563"/>
          </a:xfrm>
        </p:spPr>
        <p:txBody>
          <a:bodyPr/>
          <a:lstStyle/>
          <a:p>
            <a:r>
              <a:rPr lang="it-IT" b="1" dirty="0" err="1">
                <a:solidFill>
                  <a:srgbClr val="FF3399"/>
                </a:solidFill>
              </a:rPr>
              <a:t>Qiskit</a:t>
            </a:r>
            <a:r>
              <a:rPr lang="it-IT" b="1" dirty="0">
                <a:solidFill>
                  <a:srgbClr val="FF3399"/>
                </a:solidFill>
              </a:rPr>
              <a:t> </a:t>
            </a:r>
            <a:r>
              <a:rPr lang="it-IT" b="1" dirty="0" err="1">
                <a:solidFill>
                  <a:srgbClr val="FF3399"/>
                </a:solidFill>
              </a:rPr>
              <a:t>Implementation</a:t>
            </a:r>
            <a:endParaRPr lang="it-IT" b="1" dirty="0">
              <a:solidFill>
                <a:srgbClr val="FF3399"/>
              </a:solidFill>
            </a:endParaRPr>
          </a:p>
        </p:txBody>
      </p:sp>
      <p:grpSp>
        <p:nvGrpSpPr>
          <p:cNvPr id="27" name="Gruppo 26">
            <a:extLst>
              <a:ext uri="{FF2B5EF4-FFF2-40B4-BE49-F238E27FC236}">
                <a16:creationId xmlns:a16="http://schemas.microsoft.com/office/drawing/2014/main" id="{B1AA0F18-5DAB-800C-BB9E-D0C8B5CC3B8D}"/>
              </a:ext>
            </a:extLst>
          </p:cNvPr>
          <p:cNvGrpSpPr/>
          <p:nvPr/>
        </p:nvGrpSpPr>
        <p:grpSpPr>
          <a:xfrm>
            <a:off x="1860223" y="1226916"/>
            <a:ext cx="3261229" cy="918033"/>
            <a:chOff x="1860223" y="1539434"/>
            <a:chExt cx="3261229" cy="918033"/>
          </a:xfrm>
        </p:grpSpPr>
        <p:sp>
          <p:nvSpPr>
            <p:cNvPr id="4" name="CasellaDiTesto 3">
              <a:extLst>
                <a:ext uri="{FF2B5EF4-FFF2-40B4-BE49-F238E27FC236}">
                  <a16:creationId xmlns:a16="http://schemas.microsoft.com/office/drawing/2014/main" id="{1F017FCB-165C-E654-20EC-391C9D2B16FB}"/>
                </a:ext>
              </a:extLst>
            </p:cNvPr>
            <p:cNvSpPr txBox="1"/>
            <p:nvPr/>
          </p:nvSpPr>
          <p:spPr>
            <a:xfrm>
              <a:off x="1934129" y="1580171"/>
              <a:ext cx="311787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2400" dirty="0"/>
                <a:t>Random </a:t>
              </a:r>
              <a:r>
                <a:rPr lang="it-IT" sz="2400" dirty="0" err="1"/>
                <a:t>initial</a:t>
              </a:r>
              <a:r>
                <a:rPr lang="it-IT" sz="2400" dirty="0"/>
                <a:t> </a:t>
              </a:r>
              <a:r>
                <a:rPr lang="it-IT" sz="2400" dirty="0" err="1"/>
                <a:t>values</a:t>
              </a:r>
              <a:r>
                <a:rPr lang="it-IT" sz="2400" dirty="0"/>
                <a:t> of the </a:t>
              </a:r>
              <a:r>
                <a:rPr lang="it-IT" sz="2400" dirty="0" err="1"/>
                <a:t>parameters</a:t>
              </a:r>
              <a:endParaRPr lang="it-IT" sz="2400" dirty="0"/>
            </a:p>
          </p:txBody>
        </p:sp>
        <p:sp>
          <p:nvSpPr>
            <p:cNvPr id="20" name="Rettangolo con angoli arrotondati 19">
              <a:extLst>
                <a:ext uri="{FF2B5EF4-FFF2-40B4-BE49-F238E27FC236}">
                  <a16:creationId xmlns:a16="http://schemas.microsoft.com/office/drawing/2014/main" id="{3FC840EF-8609-4F99-BECF-3A0C1F2F4CA7}"/>
                </a:ext>
              </a:extLst>
            </p:cNvPr>
            <p:cNvSpPr/>
            <p:nvPr/>
          </p:nvSpPr>
          <p:spPr>
            <a:xfrm flipV="1">
              <a:off x="1860223" y="1539434"/>
              <a:ext cx="3261229" cy="918033"/>
            </a:xfrm>
            <a:prstGeom prst="roundRect">
              <a:avLst/>
            </a:prstGeom>
            <a:noFill/>
            <a:ln w="57150">
              <a:solidFill>
                <a:srgbClr val="F98A2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49" name="Gruppo 48">
            <a:extLst>
              <a:ext uri="{FF2B5EF4-FFF2-40B4-BE49-F238E27FC236}">
                <a16:creationId xmlns:a16="http://schemas.microsoft.com/office/drawing/2014/main" id="{59D4EB4B-9EEB-42F7-26A8-62BC9267713D}"/>
              </a:ext>
            </a:extLst>
          </p:cNvPr>
          <p:cNvGrpSpPr/>
          <p:nvPr/>
        </p:nvGrpSpPr>
        <p:grpSpPr>
          <a:xfrm>
            <a:off x="534649" y="2338085"/>
            <a:ext cx="6194620" cy="2292401"/>
            <a:chOff x="534649" y="2338085"/>
            <a:chExt cx="6194620" cy="2292401"/>
          </a:xfrm>
        </p:grpSpPr>
        <p:grpSp>
          <p:nvGrpSpPr>
            <p:cNvPr id="26" name="Gruppo 25">
              <a:extLst>
                <a:ext uri="{FF2B5EF4-FFF2-40B4-BE49-F238E27FC236}">
                  <a16:creationId xmlns:a16="http://schemas.microsoft.com/office/drawing/2014/main" id="{C68426E7-F9DF-5052-05F7-6F8A7BC84B14}"/>
                </a:ext>
              </a:extLst>
            </p:cNvPr>
            <p:cNvGrpSpPr/>
            <p:nvPr/>
          </p:nvGrpSpPr>
          <p:grpSpPr>
            <a:xfrm>
              <a:off x="534649" y="2915156"/>
              <a:ext cx="6194620" cy="1715330"/>
              <a:chOff x="650399" y="2949881"/>
              <a:chExt cx="6194620" cy="1715330"/>
            </a:xfrm>
          </p:grpSpPr>
          <p:grpSp>
            <p:nvGrpSpPr>
              <p:cNvPr id="17" name="Gruppo 16">
                <a:extLst>
                  <a:ext uri="{FF2B5EF4-FFF2-40B4-BE49-F238E27FC236}">
                    <a16:creationId xmlns:a16="http://schemas.microsoft.com/office/drawing/2014/main" id="{9AE00BFE-75F2-3EAD-1DCF-C5E0C4CB17EB}"/>
                  </a:ext>
                </a:extLst>
              </p:cNvPr>
              <p:cNvGrpSpPr/>
              <p:nvPr/>
            </p:nvGrpSpPr>
            <p:grpSpPr>
              <a:xfrm>
                <a:off x="650399" y="2967335"/>
                <a:ext cx="5986272" cy="1697875"/>
                <a:chOff x="1020790" y="2967335"/>
                <a:chExt cx="5986272" cy="1697875"/>
              </a:xfrm>
            </p:grpSpPr>
            <p:pic>
              <p:nvPicPr>
                <p:cNvPr id="3" name="Immagine 2">
                  <a:extLst>
                    <a:ext uri="{FF2B5EF4-FFF2-40B4-BE49-F238E27FC236}">
                      <a16:creationId xmlns:a16="http://schemas.microsoft.com/office/drawing/2014/main" id="{7EA5C5A8-3F59-C966-C95B-D1C51C357E8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020790" y="3336168"/>
                  <a:ext cx="5986272" cy="1329042"/>
                </a:xfrm>
                <a:prstGeom prst="rect">
                  <a:avLst/>
                </a:prstGeom>
              </p:spPr>
            </p:pic>
            <p:sp>
              <p:nvSpPr>
                <p:cNvPr id="6" name="CasellaDiTesto 5">
                  <a:extLst>
                    <a:ext uri="{FF2B5EF4-FFF2-40B4-BE49-F238E27FC236}">
                      <a16:creationId xmlns:a16="http://schemas.microsoft.com/office/drawing/2014/main" id="{67AD2BB3-38D8-CC64-3696-D6F805C2F6E0}"/>
                    </a:ext>
                  </a:extLst>
                </p:cNvPr>
                <p:cNvSpPr txBox="1"/>
                <p:nvPr/>
              </p:nvSpPr>
              <p:spPr>
                <a:xfrm>
                  <a:off x="2392659" y="2967335"/>
                  <a:ext cx="343637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it-IT" sz="2400" dirty="0" err="1"/>
                    <a:t>Parameters</a:t>
                  </a:r>
                  <a:r>
                    <a:rPr lang="it-IT" sz="2400" dirty="0"/>
                    <a:t> </a:t>
                  </a:r>
                  <a:r>
                    <a:rPr lang="it-IT" sz="2400" dirty="0" err="1"/>
                    <a:t>encoding</a:t>
                  </a:r>
                  <a:endParaRPr lang="it-IT" sz="2400" dirty="0"/>
                </a:p>
              </p:txBody>
            </p:sp>
          </p:grpSp>
          <p:sp>
            <p:nvSpPr>
              <p:cNvPr id="19" name="Rettangolo con angoli arrotondati 18">
                <a:extLst>
                  <a:ext uri="{FF2B5EF4-FFF2-40B4-BE49-F238E27FC236}">
                    <a16:creationId xmlns:a16="http://schemas.microsoft.com/office/drawing/2014/main" id="{7071E761-270D-54E8-1584-5752D83D0E16}"/>
                  </a:ext>
                </a:extLst>
              </p:cNvPr>
              <p:cNvSpPr/>
              <p:nvPr/>
            </p:nvSpPr>
            <p:spPr>
              <a:xfrm>
                <a:off x="676157" y="2949881"/>
                <a:ext cx="6168862" cy="1715330"/>
              </a:xfrm>
              <a:prstGeom prst="roundRect">
                <a:avLst/>
              </a:prstGeom>
              <a:noFill/>
              <a:ln w="57150">
                <a:solidFill>
                  <a:srgbClr val="F98A25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</p:grpSp>
        <p:sp>
          <p:nvSpPr>
            <p:cNvPr id="43" name="Freccia in giù 42">
              <a:extLst>
                <a:ext uri="{FF2B5EF4-FFF2-40B4-BE49-F238E27FC236}">
                  <a16:creationId xmlns:a16="http://schemas.microsoft.com/office/drawing/2014/main" id="{967A2DB2-25EB-EE5F-44B6-77867016EA99}"/>
                </a:ext>
              </a:extLst>
            </p:cNvPr>
            <p:cNvSpPr/>
            <p:nvPr/>
          </p:nvSpPr>
          <p:spPr>
            <a:xfrm>
              <a:off x="3287207" y="2338085"/>
              <a:ext cx="428264" cy="438173"/>
            </a:xfrm>
            <a:prstGeom prst="downArrow">
              <a:avLst/>
            </a:prstGeom>
            <a:noFill/>
            <a:ln w="57150">
              <a:solidFill>
                <a:srgbClr val="FF3399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50" name="Gruppo 49">
            <a:extLst>
              <a:ext uri="{FF2B5EF4-FFF2-40B4-BE49-F238E27FC236}">
                <a16:creationId xmlns:a16="http://schemas.microsoft.com/office/drawing/2014/main" id="{F4253354-FDCA-910D-E8CF-88652A867C13}"/>
              </a:ext>
            </a:extLst>
          </p:cNvPr>
          <p:cNvGrpSpPr/>
          <p:nvPr/>
        </p:nvGrpSpPr>
        <p:grpSpPr>
          <a:xfrm>
            <a:off x="6967962" y="3212673"/>
            <a:ext cx="4861365" cy="1035236"/>
            <a:chOff x="6967962" y="3212673"/>
            <a:chExt cx="4861365" cy="1035236"/>
          </a:xfrm>
        </p:grpSpPr>
        <p:grpSp>
          <p:nvGrpSpPr>
            <p:cNvPr id="28" name="Gruppo 27">
              <a:extLst>
                <a:ext uri="{FF2B5EF4-FFF2-40B4-BE49-F238E27FC236}">
                  <a16:creationId xmlns:a16="http://schemas.microsoft.com/office/drawing/2014/main" id="{CF7227FE-BF1B-C8F1-A879-C95A4A99D9A8}"/>
                </a:ext>
              </a:extLst>
            </p:cNvPr>
            <p:cNvGrpSpPr/>
            <p:nvPr/>
          </p:nvGrpSpPr>
          <p:grpSpPr>
            <a:xfrm>
              <a:off x="7847634" y="3212673"/>
              <a:ext cx="3981693" cy="1035236"/>
              <a:chOff x="7847634" y="3143224"/>
              <a:chExt cx="3981693" cy="1035236"/>
            </a:xfrm>
          </p:grpSpPr>
          <p:grpSp>
            <p:nvGrpSpPr>
              <p:cNvPr id="14" name="Gruppo 13">
                <a:extLst>
                  <a:ext uri="{FF2B5EF4-FFF2-40B4-BE49-F238E27FC236}">
                    <a16:creationId xmlns:a16="http://schemas.microsoft.com/office/drawing/2014/main" id="{B9360DF4-E26A-7A1E-A90A-D49CCED22071}"/>
                  </a:ext>
                </a:extLst>
              </p:cNvPr>
              <p:cNvGrpSpPr/>
              <p:nvPr/>
            </p:nvGrpSpPr>
            <p:grpSpPr>
              <a:xfrm>
                <a:off x="7947658" y="3177949"/>
                <a:ext cx="3798136" cy="814589"/>
                <a:chOff x="7947658" y="3177949"/>
                <a:chExt cx="3798136" cy="814589"/>
              </a:xfrm>
            </p:grpSpPr>
            <p:sp>
              <p:nvSpPr>
                <p:cNvPr id="5" name="CasellaDiTesto 4">
                  <a:extLst>
                    <a:ext uri="{FF2B5EF4-FFF2-40B4-BE49-F238E27FC236}">
                      <a16:creationId xmlns:a16="http://schemas.microsoft.com/office/drawing/2014/main" id="{E789F75F-B7EA-831C-F03C-5212F33AE81E}"/>
                    </a:ext>
                  </a:extLst>
                </p:cNvPr>
                <p:cNvSpPr txBox="1"/>
                <p:nvPr/>
              </p:nvSpPr>
              <p:spPr>
                <a:xfrm>
                  <a:off x="8667431" y="3177949"/>
                  <a:ext cx="247802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it-IT" sz="2400" dirty="0"/>
                    <a:t>QFIM </a:t>
                  </a:r>
                  <a:r>
                    <a:rPr lang="it-IT" sz="2400" dirty="0" err="1"/>
                    <a:t>evaluation</a:t>
                  </a:r>
                  <a:endParaRPr lang="it-IT" sz="2400" dirty="0"/>
                </a:p>
              </p:txBody>
            </p:sp>
            <p:pic>
              <p:nvPicPr>
                <p:cNvPr id="12" name="Immagine 11">
                  <a:extLst>
                    <a:ext uri="{FF2B5EF4-FFF2-40B4-BE49-F238E27FC236}">
                      <a16:creationId xmlns:a16="http://schemas.microsoft.com/office/drawing/2014/main" id="{ADFA88BA-D886-891B-5595-4C17D65B855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rcRect l="17183" t="11964"/>
                <a:stretch/>
              </p:blipFill>
              <p:spPr>
                <a:xfrm>
                  <a:off x="7947658" y="3639614"/>
                  <a:ext cx="3798136" cy="352924"/>
                </a:xfrm>
                <a:prstGeom prst="rect">
                  <a:avLst/>
                </a:prstGeom>
              </p:spPr>
            </p:pic>
          </p:grpSp>
          <p:sp>
            <p:nvSpPr>
              <p:cNvPr id="21" name="Rettangolo con angoli arrotondati 20">
                <a:extLst>
                  <a:ext uri="{FF2B5EF4-FFF2-40B4-BE49-F238E27FC236}">
                    <a16:creationId xmlns:a16="http://schemas.microsoft.com/office/drawing/2014/main" id="{AE93E191-D38F-7504-C972-BC8879EEF3C0}"/>
                  </a:ext>
                </a:extLst>
              </p:cNvPr>
              <p:cNvSpPr/>
              <p:nvPr/>
            </p:nvSpPr>
            <p:spPr>
              <a:xfrm>
                <a:off x="7847634" y="3143224"/>
                <a:ext cx="3981693" cy="1035236"/>
              </a:xfrm>
              <a:prstGeom prst="roundRect">
                <a:avLst/>
              </a:prstGeom>
              <a:noFill/>
              <a:ln w="57150">
                <a:solidFill>
                  <a:srgbClr val="F98A25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sp>
          <p:nvSpPr>
            <p:cNvPr id="44" name="Freccia in giù 43">
              <a:extLst>
                <a:ext uri="{FF2B5EF4-FFF2-40B4-BE49-F238E27FC236}">
                  <a16:creationId xmlns:a16="http://schemas.microsoft.com/office/drawing/2014/main" id="{5CFC5F7F-B67D-255A-D36C-C42205EF1580}"/>
                </a:ext>
              </a:extLst>
            </p:cNvPr>
            <p:cNvSpPr/>
            <p:nvPr/>
          </p:nvSpPr>
          <p:spPr>
            <a:xfrm rot="16200000">
              <a:off x="7026555" y="3500096"/>
              <a:ext cx="503298" cy="620483"/>
            </a:xfrm>
            <a:prstGeom prst="downArrow">
              <a:avLst/>
            </a:prstGeom>
            <a:noFill/>
            <a:ln w="57150">
              <a:solidFill>
                <a:srgbClr val="FF3399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51" name="Gruppo 50">
            <a:extLst>
              <a:ext uri="{FF2B5EF4-FFF2-40B4-BE49-F238E27FC236}">
                <a16:creationId xmlns:a16="http://schemas.microsoft.com/office/drawing/2014/main" id="{0A748A0A-EED6-3C05-EC66-7CAEF0F7D1B3}"/>
              </a:ext>
            </a:extLst>
          </p:cNvPr>
          <p:cNvGrpSpPr/>
          <p:nvPr/>
        </p:nvGrpSpPr>
        <p:grpSpPr>
          <a:xfrm>
            <a:off x="6918755" y="4606680"/>
            <a:ext cx="5080932" cy="1791013"/>
            <a:chOff x="6918755" y="4606680"/>
            <a:chExt cx="5080932" cy="1791013"/>
          </a:xfrm>
        </p:grpSpPr>
        <p:grpSp>
          <p:nvGrpSpPr>
            <p:cNvPr id="29" name="Gruppo 28">
              <a:extLst>
                <a:ext uri="{FF2B5EF4-FFF2-40B4-BE49-F238E27FC236}">
                  <a16:creationId xmlns:a16="http://schemas.microsoft.com/office/drawing/2014/main" id="{080B719F-0849-E5E2-2EFD-BDE8E06E4DA4}"/>
                </a:ext>
              </a:extLst>
            </p:cNvPr>
            <p:cNvGrpSpPr/>
            <p:nvPr/>
          </p:nvGrpSpPr>
          <p:grpSpPr>
            <a:xfrm>
              <a:off x="8017994" y="5074881"/>
              <a:ext cx="3981693" cy="1322812"/>
              <a:chOff x="8017994" y="4970706"/>
              <a:chExt cx="3981693" cy="1322812"/>
            </a:xfrm>
          </p:grpSpPr>
          <p:grpSp>
            <p:nvGrpSpPr>
              <p:cNvPr id="15" name="Gruppo 14">
                <a:extLst>
                  <a:ext uri="{FF2B5EF4-FFF2-40B4-BE49-F238E27FC236}">
                    <a16:creationId xmlns:a16="http://schemas.microsoft.com/office/drawing/2014/main" id="{E69D72FF-31FA-EF87-EC64-E2FAAA9E3F05}"/>
                  </a:ext>
                </a:extLst>
              </p:cNvPr>
              <p:cNvGrpSpPr/>
              <p:nvPr/>
            </p:nvGrpSpPr>
            <p:grpSpPr>
              <a:xfrm>
                <a:off x="8274747" y="5028581"/>
                <a:ext cx="3398269" cy="1154254"/>
                <a:chOff x="8274747" y="5028581"/>
                <a:chExt cx="3398269" cy="1154254"/>
              </a:xfrm>
            </p:grpSpPr>
            <p:sp>
              <p:nvSpPr>
                <p:cNvPr id="8" name="CasellaDiTesto 7">
                  <a:extLst>
                    <a:ext uri="{FF2B5EF4-FFF2-40B4-BE49-F238E27FC236}">
                      <a16:creationId xmlns:a16="http://schemas.microsoft.com/office/drawing/2014/main" id="{C105F247-00E9-6B03-BBD0-8F40A90B928A}"/>
                    </a:ext>
                  </a:extLst>
                </p:cNvPr>
                <p:cNvSpPr txBox="1"/>
                <p:nvPr/>
              </p:nvSpPr>
              <p:spPr>
                <a:xfrm>
                  <a:off x="8403163" y="5028581"/>
                  <a:ext cx="3200403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it-IT" sz="2400" dirty="0" err="1"/>
                    <a:t>Gradient</a:t>
                  </a:r>
                  <a:r>
                    <a:rPr lang="it-IT" sz="2400" dirty="0"/>
                    <a:t> </a:t>
                  </a:r>
                  <a:r>
                    <a:rPr lang="it-IT" sz="2400" dirty="0" err="1"/>
                    <a:t>evaluation</a:t>
                  </a:r>
                  <a:endParaRPr lang="it-IT" sz="2400" dirty="0"/>
                </a:p>
              </p:txBody>
            </p:sp>
            <p:pic>
              <p:nvPicPr>
                <p:cNvPr id="13" name="Immagine 12">
                  <a:extLst>
                    <a:ext uri="{FF2B5EF4-FFF2-40B4-BE49-F238E27FC236}">
                      <a16:creationId xmlns:a16="http://schemas.microsoft.com/office/drawing/2014/main" id="{E1255C70-6CA3-734B-7137-E1362AF08FA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8274747" y="5490246"/>
                  <a:ext cx="3398269" cy="692589"/>
                </a:xfrm>
                <a:prstGeom prst="rect">
                  <a:avLst/>
                </a:prstGeom>
              </p:spPr>
            </p:pic>
          </p:grpSp>
          <p:sp>
            <p:nvSpPr>
              <p:cNvPr id="22" name="Rettangolo con angoli arrotondati 21">
                <a:extLst>
                  <a:ext uri="{FF2B5EF4-FFF2-40B4-BE49-F238E27FC236}">
                    <a16:creationId xmlns:a16="http://schemas.microsoft.com/office/drawing/2014/main" id="{82E33DA2-CC2F-6FD5-B257-AB4B5E88E624}"/>
                  </a:ext>
                </a:extLst>
              </p:cNvPr>
              <p:cNvSpPr/>
              <p:nvPr/>
            </p:nvSpPr>
            <p:spPr>
              <a:xfrm>
                <a:off x="8017994" y="4970706"/>
                <a:ext cx="3981693" cy="1322812"/>
              </a:xfrm>
              <a:prstGeom prst="roundRect">
                <a:avLst/>
              </a:prstGeom>
              <a:noFill/>
              <a:ln w="57150">
                <a:solidFill>
                  <a:srgbClr val="F98A25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sp>
          <p:nvSpPr>
            <p:cNvPr id="45" name="Freccia in giù 44">
              <a:extLst>
                <a:ext uri="{FF2B5EF4-FFF2-40B4-BE49-F238E27FC236}">
                  <a16:creationId xmlns:a16="http://schemas.microsoft.com/office/drawing/2014/main" id="{87C0262D-179F-52A8-F005-6E81FA577C82}"/>
                </a:ext>
              </a:extLst>
            </p:cNvPr>
            <p:cNvSpPr/>
            <p:nvPr/>
          </p:nvSpPr>
          <p:spPr>
            <a:xfrm rot="17610153">
              <a:off x="7140649" y="4384786"/>
              <a:ext cx="503298" cy="947085"/>
            </a:xfrm>
            <a:prstGeom prst="downArrow">
              <a:avLst/>
            </a:prstGeom>
            <a:noFill/>
            <a:ln w="57150">
              <a:solidFill>
                <a:srgbClr val="FF3399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7" name="Gruppo 6">
            <a:extLst>
              <a:ext uri="{FF2B5EF4-FFF2-40B4-BE49-F238E27FC236}">
                <a16:creationId xmlns:a16="http://schemas.microsoft.com/office/drawing/2014/main" id="{E6E1396C-46F9-D623-500C-7BA32A5B84FC}"/>
              </a:ext>
            </a:extLst>
          </p:cNvPr>
          <p:cNvGrpSpPr/>
          <p:nvPr/>
        </p:nvGrpSpPr>
        <p:grpSpPr>
          <a:xfrm>
            <a:off x="2316097" y="4606679"/>
            <a:ext cx="5566555" cy="1967741"/>
            <a:chOff x="2316097" y="4606679"/>
            <a:chExt cx="5566555" cy="1967741"/>
          </a:xfrm>
        </p:grpSpPr>
        <p:grpSp>
          <p:nvGrpSpPr>
            <p:cNvPr id="30" name="Gruppo 29">
              <a:extLst>
                <a:ext uri="{FF2B5EF4-FFF2-40B4-BE49-F238E27FC236}">
                  <a16:creationId xmlns:a16="http://schemas.microsoft.com/office/drawing/2014/main" id="{B9864B24-FFAB-A39A-5D20-99B602AAAA98}"/>
                </a:ext>
              </a:extLst>
            </p:cNvPr>
            <p:cNvGrpSpPr/>
            <p:nvPr/>
          </p:nvGrpSpPr>
          <p:grpSpPr>
            <a:xfrm>
              <a:off x="2316097" y="5463989"/>
              <a:ext cx="4180312" cy="1110431"/>
              <a:chOff x="2316097" y="5463989"/>
              <a:chExt cx="4180312" cy="1110431"/>
            </a:xfrm>
          </p:grpSpPr>
          <p:grpSp>
            <p:nvGrpSpPr>
              <p:cNvPr id="18" name="Gruppo 17">
                <a:extLst>
                  <a:ext uri="{FF2B5EF4-FFF2-40B4-BE49-F238E27FC236}">
                    <a16:creationId xmlns:a16="http://schemas.microsoft.com/office/drawing/2014/main" id="{DC753590-04E4-7793-FAC5-59FBFD1C205C}"/>
                  </a:ext>
                </a:extLst>
              </p:cNvPr>
              <p:cNvGrpSpPr/>
              <p:nvPr/>
            </p:nvGrpSpPr>
            <p:grpSpPr>
              <a:xfrm>
                <a:off x="2458211" y="5584373"/>
                <a:ext cx="3968747" cy="801745"/>
                <a:chOff x="2689704" y="5584373"/>
                <a:chExt cx="3968747" cy="801745"/>
              </a:xfrm>
            </p:grpSpPr>
            <p:sp>
              <p:nvSpPr>
                <p:cNvPr id="9" name="CasellaDiTesto 8">
                  <a:extLst>
                    <a:ext uri="{FF2B5EF4-FFF2-40B4-BE49-F238E27FC236}">
                      <a16:creationId xmlns:a16="http://schemas.microsoft.com/office/drawing/2014/main" id="{8EABA250-4CF6-989B-D481-2BEE66BD66B5}"/>
                    </a:ext>
                  </a:extLst>
                </p:cNvPr>
                <p:cNvSpPr txBox="1"/>
                <p:nvPr/>
              </p:nvSpPr>
              <p:spPr>
                <a:xfrm>
                  <a:off x="3236315" y="5584373"/>
                  <a:ext cx="2770633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it-IT" sz="2400" dirty="0"/>
                    <a:t>Update </a:t>
                  </a:r>
                  <a:r>
                    <a:rPr lang="it-IT" sz="2400" dirty="0" err="1"/>
                    <a:t>values</a:t>
                  </a:r>
                  <a:endParaRPr lang="it-IT" sz="2400" dirty="0"/>
                </a:p>
              </p:txBody>
            </p:sp>
            <p:pic>
              <p:nvPicPr>
                <p:cNvPr id="16" name="Immagine 15">
                  <a:extLst>
                    <a:ext uri="{FF2B5EF4-FFF2-40B4-BE49-F238E27FC236}">
                      <a16:creationId xmlns:a16="http://schemas.microsoft.com/office/drawing/2014/main" id="{AFB4117A-E30A-BECB-6D8F-40947295102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689704" y="5979552"/>
                  <a:ext cx="3968747" cy="406566"/>
                </a:xfrm>
                <a:prstGeom prst="rect">
                  <a:avLst/>
                </a:prstGeom>
              </p:spPr>
            </p:pic>
          </p:grpSp>
          <p:sp>
            <p:nvSpPr>
              <p:cNvPr id="23" name="Rettangolo con angoli arrotondati 22">
                <a:extLst>
                  <a:ext uri="{FF2B5EF4-FFF2-40B4-BE49-F238E27FC236}">
                    <a16:creationId xmlns:a16="http://schemas.microsoft.com/office/drawing/2014/main" id="{5111376F-1029-DA15-0A50-EF384156401D}"/>
                  </a:ext>
                </a:extLst>
              </p:cNvPr>
              <p:cNvSpPr/>
              <p:nvPr/>
            </p:nvSpPr>
            <p:spPr>
              <a:xfrm>
                <a:off x="2316097" y="5463989"/>
                <a:ext cx="4180312" cy="1110431"/>
              </a:xfrm>
              <a:prstGeom prst="roundRect">
                <a:avLst/>
              </a:prstGeom>
              <a:noFill/>
              <a:ln w="57150">
                <a:solidFill>
                  <a:srgbClr val="F98A25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</p:grpSp>
        <p:sp>
          <p:nvSpPr>
            <p:cNvPr id="46" name="Freccia in giù 45">
              <a:extLst>
                <a:ext uri="{FF2B5EF4-FFF2-40B4-BE49-F238E27FC236}">
                  <a16:creationId xmlns:a16="http://schemas.microsoft.com/office/drawing/2014/main" id="{704147DD-0757-EF72-F9FA-E7BEB9429755}"/>
                </a:ext>
              </a:extLst>
            </p:cNvPr>
            <p:cNvSpPr/>
            <p:nvPr/>
          </p:nvSpPr>
          <p:spPr>
            <a:xfrm rot="4755731">
              <a:off x="7013649" y="5456350"/>
              <a:ext cx="503298" cy="947085"/>
            </a:xfrm>
            <a:prstGeom prst="downArrow">
              <a:avLst/>
            </a:prstGeom>
            <a:noFill/>
            <a:ln w="57150">
              <a:solidFill>
                <a:srgbClr val="FF3399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7" name="Freccia in giù 46">
              <a:extLst>
                <a:ext uri="{FF2B5EF4-FFF2-40B4-BE49-F238E27FC236}">
                  <a16:creationId xmlns:a16="http://schemas.microsoft.com/office/drawing/2014/main" id="{ED178E1C-B36A-8EF2-AB4A-E02559153376}"/>
                </a:ext>
              </a:extLst>
            </p:cNvPr>
            <p:cNvSpPr/>
            <p:nvPr/>
          </p:nvSpPr>
          <p:spPr>
            <a:xfrm rot="2997294">
              <a:off x="6837980" y="4065304"/>
              <a:ext cx="503298" cy="1586047"/>
            </a:xfrm>
            <a:prstGeom prst="downArrow">
              <a:avLst/>
            </a:prstGeom>
            <a:solidFill>
              <a:schemeClr val="bg1"/>
            </a:solidFill>
            <a:ln w="57150">
              <a:solidFill>
                <a:srgbClr val="FF3399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48" name="Freccia in giù 47">
              <a:extLst>
                <a:ext uri="{FF2B5EF4-FFF2-40B4-BE49-F238E27FC236}">
                  <a16:creationId xmlns:a16="http://schemas.microsoft.com/office/drawing/2014/main" id="{2B211407-0BB2-941B-5432-D2CB1FD98B11}"/>
                </a:ext>
              </a:extLst>
            </p:cNvPr>
            <p:cNvSpPr/>
            <p:nvPr/>
          </p:nvSpPr>
          <p:spPr>
            <a:xfrm rot="10800000">
              <a:off x="3956289" y="4774018"/>
              <a:ext cx="476816" cy="527077"/>
            </a:xfrm>
            <a:prstGeom prst="downArrow">
              <a:avLst/>
            </a:prstGeom>
            <a:noFill/>
            <a:ln w="57150">
              <a:solidFill>
                <a:srgbClr val="FF3399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</p:spTree>
    <p:extLst>
      <p:ext uri="{BB962C8B-B14F-4D97-AF65-F5344CB8AC3E}">
        <p14:creationId xmlns:p14="http://schemas.microsoft.com/office/powerpoint/2010/main" val="4122346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6AA60B-3DEA-DD47-C287-31B1D76E20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1D56A9A-F916-13BC-63A3-C446F730F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 err="1">
                <a:solidFill>
                  <a:srgbClr val="FF3399"/>
                </a:solidFill>
              </a:rPr>
              <a:t>Results</a:t>
            </a:r>
            <a:endParaRPr lang="it-IT" b="1" dirty="0">
              <a:solidFill>
                <a:srgbClr val="FF3399"/>
              </a:solidFill>
            </a:endParaRPr>
          </a:p>
        </p:txBody>
      </p:sp>
      <p:grpSp>
        <p:nvGrpSpPr>
          <p:cNvPr id="9" name="Gruppo 8">
            <a:extLst>
              <a:ext uri="{FF2B5EF4-FFF2-40B4-BE49-F238E27FC236}">
                <a16:creationId xmlns:a16="http://schemas.microsoft.com/office/drawing/2014/main" id="{DA68328F-F919-A32E-C488-28C381AC0DD4}"/>
              </a:ext>
            </a:extLst>
          </p:cNvPr>
          <p:cNvGrpSpPr/>
          <p:nvPr/>
        </p:nvGrpSpPr>
        <p:grpSpPr>
          <a:xfrm>
            <a:off x="310906" y="1829587"/>
            <a:ext cx="5639756" cy="3989416"/>
            <a:chOff x="310906" y="1829587"/>
            <a:chExt cx="5639756" cy="3989416"/>
          </a:xfrm>
        </p:grpSpPr>
        <p:sp>
          <p:nvSpPr>
            <p:cNvPr id="3" name="CasellaDiTesto 2">
              <a:extLst>
                <a:ext uri="{FF2B5EF4-FFF2-40B4-BE49-F238E27FC236}">
                  <a16:creationId xmlns:a16="http://schemas.microsoft.com/office/drawing/2014/main" id="{19D5F0D7-7F98-B40E-A892-12531D81042B}"/>
                </a:ext>
              </a:extLst>
            </p:cNvPr>
            <p:cNvSpPr txBox="1"/>
            <p:nvPr/>
          </p:nvSpPr>
          <p:spPr>
            <a:xfrm>
              <a:off x="1349734" y="1829587"/>
              <a:ext cx="395384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2200" dirty="0"/>
                <a:t>B = 0.1 E = 5e5  </a:t>
              </a:r>
              <a:r>
                <a:rPr lang="el-GR" sz="2200" dirty="0"/>
                <a:t>θ</a:t>
              </a:r>
              <a:r>
                <a:rPr lang="it-IT" sz="2200" dirty="0"/>
                <a:t> = π/4</a:t>
              </a:r>
            </a:p>
          </p:txBody>
        </p:sp>
        <p:pic>
          <p:nvPicPr>
            <p:cNvPr id="4" name="Immagine 3">
              <a:extLst>
                <a:ext uri="{FF2B5EF4-FFF2-40B4-BE49-F238E27FC236}">
                  <a16:creationId xmlns:a16="http://schemas.microsoft.com/office/drawing/2014/main" id="{03BFB33C-828B-3081-025C-842304F1937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0906" y="2265401"/>
              <a:ext cx="5639756" cy="3553602"/>
            </a:xfrm>
            <a:prstGeom prst="rect">
              <a:avLst/>
            </a:prstGeom>
          </p:spPr>
        </p:pic>
      </p:grpSp>
      <p:grpSp>
        <p:nvGrpSpPr>
          <p:cNvPr id="10" name="Gruppo 9">
            <a:extLst>
              <a:ext uri="{FF2B5EF4-FFF2-40B4-BE49-F238E27FC236}">
                <a16:creationId xmlns:a16="http://schemas.microsoft.com/office/drawing/2014/main" id="{3533E9E7-5212-3013-A1B8-696C03737E74}"/>
              </a:ext>
            </a:extLst>
          </p:cNvPr>
          <p:cNvGrpSpPr/>
          <p:nvPr/>
        </p:nvGrpSpPr>
        <p:grpSpPr>
          <a:xfrm>
            <a:off x="6096000" y="1823449"/>
            <a:ext cx="5639757" cy="4007129"/>
            <a:chOff x="6096000" y="1823449"/>
            <a:chExt cx="5639757" cy="4007129"/>
          </a:xfrm>
        </p:grpSpPr>
        <p:pic>
          <p:nvPicPr>
            <p:cNvPr id="7" name="Immagine 6">
              <a:extLst>
                <a:ext uri="{FF2B5EF4-FFF2-40B4-BE49-F238E27FC236}">
                  <a16:creationId xmlns:a16="http://schemas.microsoft.com/office/drawing/2014/main" id="{E0212A07-1433-F11A-316B-A0E721E30E4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96000" y="2276976"/>
              <a:ext cx="5639757" cy="3553602"/>
            </a:xfrm>
            <a:prstGeom prst="rect">
              <a:avLst/>
            </a:prstGeom>
          </p:spPr>
        </p:pic>
        <p:sp>
          <p:nvSpPr>
            <p:cNvPr id="8" name="CasellaDiTesto 7">
              <a:extLst>
                <a:ext uri="{FF2B5EF4-FFF2-40B4-BE49-F238E27FC236}">
                  <a16:creationId xmlns:a16="http://schemas.microsoft.com/office/drawing/2014/main" id="{B836177E-4ABF-874E-16A6-82F0C7C755A8}"/>
                </a:ext>
              </a:extLst>
            </p:cNvPr>
            <p:cNvSpPr txBox="1"/>
            <p:nvPr/>
          </p:nvSpPr>
          <p:spPr>
            <a:xfrm>
              <a:off x="6888425" y="1823449"/>
              <a:ext cx="4565643" cy="4431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2200" dirty="0"/>
                <a:t>B = 0.01 E = 1e5 </a:t>
              </a:r>
              <a:r>
                <a:rPr lang="el-GR" sz="2200" dirty="0"/>
                <a:t>θ</a:t>
              </a:r>
              <a:r>
                <a:rPr lang="it-IT" sz="2200" dirty="0"/>
                <a:t> = 2π</a:t>
              </a:r>
              <a:r>
                <a:rPr lang="it-IT" sz="2200" u="sng" dirty="0"/>
                <a:t>/3</a:t>
              </a:r>
            </a:p>
          </p:txBody>
        </p:sp>
      </p:grpSp>
      <p:sp>
        <p:nvSpPr>
          <p:cNvPr id="5" name="Ovale 4">
            <a:extLst>
              <a:ext uri="{FF2B5EF4-FFF2-40B4-BE49-F238E27FC236}">
                <a16:creationId xmlns:a16="http://schemas.microsoft.com/office/drawing/2014/main" id="{6440EEFE-922C-8BD8-D4D1-8730108088EA}"/>
              </a:ext>
            </a:extLst>
          </p:cNvPr>
          <p:cNvSpPr/>
          <p:nvPr/>
        </p:nvSpPr>
        <p:spPr>
          <a:xfrm>
            <a:off x="10788073" y="4987636"/>
            <a:ext cx="812800" cy="387928"/>
          </a:xfrm>
          <a:prstGeom prst="ellipse">
            <a:avLst/>
          </a:prstGeom>
          <a:noFill/>
          <a:ln w="57150">
            <a:solidFill>
              <a:srgbClr val="F98A2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29247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9279FD-81F8-C1E1-AE84-46A9C4527D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AE7D94F-C9F0-96B1-1508-12079B5D7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 err="1">
                <a:solidFill>
                  <a:srgbClr val="FF3399"/>
                </a:solidFill>
              </a:rPr>
              <a:t>Results</a:t>
            </a:r>
            <a:endParaRPr lang="it-IT" b="1" dirty="0">
              <a:solidFill>
                <a:srgbClr val="FF3399"/>
              </a:solidFill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9AB5903A-738B-2E78-ECC7-4C42CD5362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709" y="2156791"/>
            <a:ext cx="5843257" cy="3681827"/>
          </a:xfrm>
          <a:prstGeom prst="rect">
            <a:avLst/>
          </a:prstGeom>
        </p:spPr>
      </p:pic>
      <p:grpSp>
        <p:nvGrpSpPr>
          <p:cNvPr id="20" name="Gruppo 19">
            <a:extLst>
              <a:ext uri="{FF2B5EF4-FFF2-40B4-BE49-F238E27FC236}">
                <a16:creationId xmlns:a16="http://schemas.microsoft.com/office/drawing/2014/main" id="{0C4F528F-1B52-F69F-4CC3-A702E1B9AAD1}"/>
              </a:ext>
            </a:extLst>
          </p:cNvPr>
          <p:cNvGrpSpPr/>
          <p:nvPr/>
        </p:nvGrpSpPr>
        <p:grpSpPr>
          <a:xfrm>
            <a:off x="4985137" y="1237986"/>
            <a:ext cx="6785153" cy="1401208"/>
            <a:chOff x="4985137" y="1237986"/>
            <a:chExt cx="6785153" cy="1401208"/>
          </a:xfrm>
        </p:grpSpPr>
        <p:pic>
          <p:nvPicPr>
            <p:cNvPr id="10" name="Immagine 9">
              <a:extLst>
                <a:ext uri="{FF2B5EF4-FFF2-40B4-BE49-F238E27FC236}">
                  <a16:creationId xmlns:a16="http://schemas.microsoft.com/office/drawing/2014/main" id="{2A6618AB-1564-26E2-01D6-4958B886D5B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013229" y="1237986"/>
              <a:ext cx="4757061" cy="685754"/>
            </a:xfrm>
            <a:prstGeom prst="rect">
              <a:avLst/>
            </a:prstGeom>
          </p:spPr>
        </p:pic>
        <p:sp>
          <p:nvSpPr>
            <p:cNvPr id="12" name="Rettangolo con angoli arrotondati 11">
              <a:extLst>
                <a:ext uri="{FF2B5EF4-FFF2-40B4-BE49-F238E27FC236}">
                  <a16:creationId xmlns:a16="http://schemas.microsoft.com/office/drawing/2014/main" id="{B770CDDA-8AC0-754D-2656-0C33E28B82EE}"/>
                </a:ext>
              </a:extLst>
            </p:cNvPr>
            <p:cNvSpPr/>
            <p:nvPr/>
          </p:nvSpPr>
          <p:spPr>
            <a:xfrm>
              <a:off x="4985137" y="2473323"/>
              <a:ext cx="1115627" cy="165871"/>
            </a:xfrm>
            <a:prstGeom prst="roundRect">
              <a:avLst/>
            </a:prstGeom>
            <a:noFill/>
            <a:ln w="38100">
              <a:solidFill>
                <a:srgbClr val="F98A2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16" name="Connettore 2 15">
              <a:extLst>
                <a:ext uri="{FF2B5EF4-FFF2-40B4-BE49-F238E27FC236}">
                  <a16:creationId xmlns:a16="http://schemas.microsoft.com/office/drawing/2014/main" id="{C2A9CBC1-6E82-AE09-BC40-E4BD4C10845E}"/>
                </a:ext>
              </a:extLst>
            </p:cNvPr>
            <p:cNvCxnSpPr>
              <a:stCxn id="12" idx="3"/>
              <a:endCxn id="10" idx="1"/>
            </p:cNvCxnSpPr>
            <p:nvPr/>
          </p:nvCxnSpPr>
          <p:spPr>
            <a:xfrm flipV="1">
              <a:off x="6100764" y="1580863"/>
              <a:ext cx="912465" cy="975396"/>
            </a:xfrm>
            <a:prstGeom prst="straightConnector1">
              <a:avLst/>
            </a:prstGeom>
            <a:ln w="38100">
              <a:solidFill>
                <a:srgbClr val="F98A25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uppo 20">
            <a:extLst>
              <a:ext uri="{FF2B5EF4-FFF2-40B4-BE49-F238E27FC236}">
                <a16:creationId xmlns:a16="http://schemas.microsoft.com/office/drawing/2014/main" id="{1C4E9E43-B517-9FC5-7A5A-9383B3592CF7}"/>
              </a:ext>
            </a:extLst>
          </p:cNvPr>
          <p:cNvGrpSpPr/>
          <p:nvPr/>
        </p:nvGrpSpPr>
        <p:grpSpPr>
          <a:xfrm>
            <a:off x="4986721" y="2644779"/>
            <a:ext cx="6783569" cy="1599421"/>
            <a:chOff x="4986721" y="2644779"/>
            <a:chExt cx="6783569" cy="1599421"/>
          </a:xfrm>
        </p:grpSpPr>
        <p:pic>
          <p:nvPicPr>
            <p:cNvPr id="8" name="Immagine 7">
              <a:extLst>
                <a:ext uri="{FF2B5EF4-FFF2-40B4-BE49-F238E27FC236}">
                  <a16:creationId xmlns:a16="http://schemas.microsoft.com/office/drawing/2014/main" id="{9DC6CA0B-8F3B-EFA6-69DB-F6737BDD24D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013229" y="2918637"/>
              <a:ext cx="4757061" cy="1325563"/>
            </a:xfrm>
            <a:prstGeom prst="rect">
              <a:avLst/>
            </a:prstGeom>
          </p:spPr>
        </p:pic>
        <p:sp>
          <p:nvSpPr>
            <p:cNvPr id="14" name="Rettangolo con angoli arrotondati 13">
              <a:extLst>
                <a:ext uri="{FF2B5EF4-FFF2-40B4-BE49-F238E27FC236}">
                  <a16:creationId xmlns:a16="http://schemas.microsoft.com/office/drawing/2014/main" id="{DF6BB147-BF5A-CAF0-A0EE-8F183741BBDF}"/>
                </a:ext>
              </a:extLst>
            </p:cNvPr>
            <p:cNvSpPr/>
            <p:nvPr/>
          </p:nvSpPr>
          <p:spPr>
            <a:xfrm>
              <a:off x="4986721" y="2644779"/>
              <a:ext cx="1115627" cy="165871"/>
            </a:xfrm>
            <a:prstGeom prst="roundRect">
              <a:avLst/>
            </a:prstGeom>
            <a:noFill/>
            <a:ln w="38100">
              <a:solidFill>
                <a:srgbClr val="F98A2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17" name="Connettore 2 16">
              <a:extLst>
                <a:ext uri="{FF2B5EF4-FFF2-40B4-BE49-F238E27FC236}">
                  <a16:creationId xmlns:a16="http://schemas.microsoft.com/office/drawing/2014/main" id="{4C258467-C667-5D9F-D18D-CD1BD5802DB7}"/>
                </a:ext>
              </a:extLst>
            </p:cNvPr>
            <p:cNvCxnSpPr>
              <a:cxnSpLocks/>
              <a:stCxn id="14" idx="3"/>
              <a:endCxn id="8" idx="1"/>
            </p:cNvCxnSpPr>
            <p:nvPr/>
          </p:nvCxnSpPr>
          <p:spPr>
            <a:xfrm>
              <a:off x="6102348" y="2727715"/>
              <a:ext cx="910881" cy="853704"/>
            </a:xfrm>
            <a:prstGeom prst="straightConnector1">
              <a:avLst/>
            </a:prstGeom>
            <a:ln w="38100">
              <a:solidFill>
                <a:srgbClr val="F98A25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94361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C61DD9-4810-22E0-6D44-4053992260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B93C713-45C6-F66D-21DB-D4666BA40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 err="1">
                <a:solidFill>
                  <a:srgbClr val="FF3399"/>
                </a:solidFill>
              </a:rPr>
              <a:t>Results</a:t>
            </a:r>
            <a:endParaRPr lang="it-IT" b="1" dirty="0">
              <a:solidFill>
                <a:srgbClr val="FF3399"/>
              </a:solidFill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B8D425B0-42AA-700B-FDFB-C091BAE8B9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403" y="1669240"/>
            <a:ext cx="5499248" cy="3519519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AC6CC783-1970-45B8-1D76-D9EC7CB063E6}"/>
              </a:ext>
            </a:extLst>
          </p:cNvPr>
          <p:cNvSpPr txBox="1"/>
          <p:nvPr/>
        </p:nvSpPr>
        <p:spPr>
          <a:xfrm>
            <a:off x="7749363" y="2328530"/>
            <a:ext cx="3657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dirty="0"/>
              <a:t>Relative </a:t>
            </a:r>
            <a:r>
              <a:rPr lang="it-IT" sz="2400" dirty="0" err="1"/>
              <a:t>error</a:t>
            </a:r>
            <a:r>
              <a:rPr lang="it-IT" sz="2400" dirty="0"/>
              <a:t> </a:t>
            </a:r>
            <a:r>
              <a:rPr lang="it-IT" sz="2400" dirty="0" err="1"/>
              <a:t>seems</a:t>
            </a:r>
            <a:r>
              <a:rPr lang="it-IT" sz="2400" dirty="0"/>
              <a:t> to scale </a:t>
            </a:r>
            <a:r>
              <a:rPr lang="it-IT" sz="2400" dirty="0" err="1"/>
              <a:t>linearly</a:t>
            </a:r>
            <a:r>
              <a:rPr lang="it-IT" sz="2400" dirty="0"/>
              <a:t> with the </a:t>
            </a:r>
            <a:r>
              <a:rPr lang="it-IT" sz="2400" dirty="0" err="1"/>
              <a:t>number</a:t>
            </a:r>
            <a:r>
              <a:rPr lang="it-IT" sz="2400" dirty="0"/>
              <a:t> of </a:t>
            </a:r>
            <a:r>
              <a:rPr lang="it-IT" sz="2400" dirty="0" err="1"/>
              <a:t>layers</a:t>
            </a:r>
            <a:endParaRPr lang="it-IT" sz="2400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53A76731-D6A7-098A-EC20-D8D3904E381E}"/>
              </a:ext>
            </a:extLst>
          </p:cNvPr>
          <p:cNvSpPr txBox="1"/>
          <p:nvPr/>
        </p:nvSpPr>
        <p:spPr>
          <a:xfrm>
            <a:off x="7696200" y="4006819"/>
            <a:ext cx="3657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dirty="0"/>
              <a:t>But </a:t>
            </a:r>
            <a:r>
              <a:rPr lang="it-IT" sz="2400" dirty="0" err="1"/>
              <a:t>requires</a:t>
            </a:r>
            <a:r>
              <a:rPr lang="it-IT" sz="2400" dirty="0"/>
              <a:t> </a:t>
            </a:r>
            <a:r>
              <a:rPr lang="it-IT" sz="2400" dirty="0" err="1"/>
              <a:t>furher</a:t>
            </a:r>
            <a:r>
              <a:rPr lang="it-IT" sz="2400" dirty="0"/>
              <a:t> </a:t>
            </a:r>
            <a:r>
              <a:rPr lang="it-IT" sz="2400" dirty="0" err="1"/>
              <a:t>investigations</a:t>
            </a:r>
            <a:r>
              <a:rPr lang="it-IT" sz="24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269418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846597-622C-9406-DECC-173EC8259A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B0C1F86-D5FF-A472-489D-C073DE852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 err="1">
                <a:solidFill>
                  <a:srgbClr val="FF3399"/>
                </a:solidFill>
              </a:rPr>
              <a:t>Conclusions</a:t>
            </a:r>
            <a:endParaRPr lang="it-IT" b="1" dirty="0">
              <a:solidFill>
                <a:srgbClr val="FF3399"/>
              </a:solidFill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CBA40E2E-9082-1DB4-8B57-AF714AEE1461}"/>
              </a:ext>
            </a:extLst>
          </p:cNvPr>
          <p:cNvSpPr txBox="1"/>
          <p:nvPr/>
        </p:nvSpPr>
        <p:spPr>
          <a:xfrm>
            <a:off x="1386033" y="1742173"/>
            <a:ext cx="91921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err="1"/>
              <a:t>We</a:t>
            </a:r>
            <a:r>
              <a:rPr lang="it-IT" sz="2400" dirty="0"/>
              <a:t> </a:t>
            </a:r>
            <a:r>
              <a:rPr lang="it-IT" sz="2400" dirty="0" err="1"/>
              <a:t>introduced</a:t>
            </a:r>
            <a:r>
              <a:rPr lang="it-IT" sz="2400" dirty="0"/>
              <a:t> the Quantum </a:t>
            </a:r>
            <a:r>
              <a:rPr lang="it-IT" sz="2400" dirty="0" err="1"/>
              <a:t>Gemetric</a:t>
            </a:r>
            <a:r>
              <a:rPr lang="it-IT" sz="2400" dirty="0"/>
              <a:t> </a:t>
            </a:r>
            <a:r>
              <a:rPr lang="it-IT" sz="2400" dirty="0" err="1"/>
              <a:t>Tensor</a:t>
            </a:r>
            <a:r>
              <a:rPr lang="it-IT" sz="2400" dirty="0"/>
              <a:t> and </a:t>
            </a:r>
            <a:r>
              <a:rPr lang="it-IT" sz="2400" dirty="0" err="1"/>
              <a:t>related</a:t>
            </a:r>
            <a:r>
              <a:rPr lang="it-IT" sz="2400" dirty="0"/>
              <a:t> </a:t>
            </a:r>
            <a:r>
              <a:rPr lang="it-IT" sz="2400" dirty="0" err="1"/>
              <a:t>it</a:t>
            </a:r>
            <a:r>
              <a:rPr lang="it-IT" sz="2400" dirty="0"/>
              <a:t> to the </a:t>
            </a:r>
            <a:r>
              <a:rPr lang="it-IT" sz="2400" dirty="0" err="1"/>
              <a:t>Covariance</a:t>
            </a:r>
            <a:r>
              <a:rPr lang="it-IT" sz="2400" dirty="0"/>
              <a:t> Matrix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2236CCA7-F521-6E04-FB70-1F99586E0B5E}"/>
              </a:ext>
            </a:extLst>
          </p:cNvPr>
          <p:cNvSpPr txBox="1"/>
          <p:nvPr/>
        </p:nvSpPr>
        <p:spPr>
          <a:xfrm>
            <a:off x="1386032" y="2652629"/>
            <a:ext cx="91921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err="1"/>
              <a:t>We</a:t>
            </a:r>
            <a:r>
              <a:rPr lang="it-IT" sz="2400" dirty="0"/>
              <a:t> </a:t>
            </a:r>
            <a:r>
              <a:rPr lang="it-IT" sz="2400" dirty="0" err="1"/>
              <a:t>showed</a:t>
            </a:r>
            <a:r>
              <a:rPr lang="it-IT" sz="2400" dirty="0"/>
              <a:t> </a:t>
            </a:r>
            <a:r>
              <a:rPr lang="it-IT" sz="2400" dirty="0" err="1"/>
              <a:t>that</a:t>
            </a:r>
            <a:r>
              <a:rPr lang="it-IT" sz="2400" dirty="0"/>
              <a:t> the Quantum Natural </a:t>
            </a:r>
            <a:r>
              <a:rPr lang="it-IT" sz="2400" dirty="0" err="1"/>
              <a:t>Gradient</a:t>
            </a:r>
            <a:r>
              <a:rPr lang="it-IT" sz="2400" dirty="0"/>
              <a:t> </a:t>
            </a:r>
            <a:r>
              <a:rPr lang="it-IT" sz="2400" dirty="0" err="1"/>
              <a:t>performs</a:t>
            </a:r>
            <a:r>
              <a:rPr lang="it-IT" sz="2400" dirty="0"/>
              <a:t> </a:t>
            </a:r>
            <a:r>
              <a:rPr lang="it-IT" sz="2400" dirty="0" err="1"/>
              <a:t>better</a:t>
            </a:r>
            <a:r>
              <a:rPr lang="it-IT" sz="2400" dirty="0"/>
              <a:t> </a:t>
            </a:r>
            <a:r>
              <a:rPr lang="it-IT" sz="2400" dirty="0" err="1"/>
              <a:t>than</a:t>
            </a:r>
            <a:r>
              <a:rPr lang="it-IT" sz="2400" dirty="0"/>
              <a:t> the standard </a:t>
            </a:r>
            <a:r>
              <a:rPr lang="it-IT" sz="2400" dirty="0" err="1"/>
              <a:t>Vanilla</a:t>
            </a:r>
            <a:r>
              <a:rPr lang="it-IT" sz="2400" dirty="0"/>
              <a:t> </a:t>
            </a:r>
            <a:r>
              <a:rPr lang="it-IT" sz="2400" dirty="0" err="1"/>
              <a:t>Gradient</a:t>
            </a:r>
            <a:endParaRPr lang="it-IT" sz="2400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99F3916E-53CD-882C-DA9E-AB511AB6E39A}"/>
              </a:ext>
            </a:extLst>
          </p:cNvPr>
          <p:cNvSpPr txBox="1"/>
          <p:nvPr/>
        </p:nvSpPr>
        <p:spPr>
          <a:xfrm>
            <a:off x="1386032" y="3563085"/>
            <a:ext cx="91921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err="1"/>
              <a:t>We</a:t>
            </a:r>
            <a:r>
              <a:rPr lang="it-IT" sz="2400" dirty="0"/>
              <a:t> </a:t>
            </a:r>
            <a:r>
              <a:rPr lang="it-IT" sz="2400" dirty="0" err="1"/>
              <a:t>showed</a:t>
            </a:r>
            <a:r>
              <a:rPr lang="it-IT" sz="2400" dirty="0"/>
              <a:t> </a:t>
            </a:r>
            <a:r>
              <a:rPr lang="it-IT" sz="2400" dirty="0" err="1"/>
              <a:t>that</a:t>
            </a:r>
            <a:r>
              <a:rPr lang="it-IT" sz="2400" dirty="0"/>
              <a:t> the </a:t>
            </a:r>
            <a:r>
              <a:rPr lang="it-IT" sz="2400" dirty="0" err="1"/>
              <a:t>convergence</a:t>
            </a:r>
            <a:r>
              <a:rPr lang="it-IT" sz="2400" dirty="0"/>
              <a:t> can be </a:t>
            </a:r>
            <a:r>
              <a:rPr lang="it-IT" sz="2400" dirty="0" err="1"/>
              <a:t>ensured</a:t>
            </a:r>
            <a:r>
              <a:rPr lang="it-IT" sz="2400" dirty="0"/>
              <a:t> </a:t>
            </a:r>
            <a:r>
              <a:rPr lang="it-IT" sz="2400" dirty="0" err="1"/>
              <a:t>through</a:t>
            </a:r>
            <a:r>
              <a:rPr lang="it-IT" sz="2400" dirty="0"/>
              <a:t> </a:t>
            </a:r>
            <a:r>
              <a:rPr lang="it-IT" sz="2400" dirty="0" err="1"/>
              <a:t>adding</a:t>
            </a:r>
            <a:r>
              <a:rPr lang="it-IT" sz="2400" dirty="0"/>
              <a:t> more </a:t>
            </a:r>
            <a:r>
              <a:rPr lang="it-IT" sz="2400" dirty="0" err="1"/>
              <a:t>layers</a:t>
            </a:r>
            <a:r>
              <a:rPr lang="it-IT" sz="2400" dirty="0"/>
              <a:t> 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B12B60DD-ECAD-02DA-C080-08666D50A254}"/>
              </a:ext>
            </a:extLst>
          </p:cNvPr>
          <p:cNvSpPr txBox="1"/>
          <p:nvPr/>
        </p:nvSpPr>
        <p:spPr>
          <a:xfrm>
            <a:off x="1386031" y="4473541"/>
            <a:ext cx="91921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err="1"/>
              <a:t>We</a:t>
            </a:r>
            <a:r>
              <a:rPr lang="it-IT" sz="2400" dirty="0"/>
              <a:t> </a:t>
            </a:r>
            <a:r>
              <a:rPr lang="it-IT" sz="2400" dirty="0" err="1"/>
              <a:t>pointed</a:t>
            </a:r>
            <a:r>
              <a:rPr lang="it-IT" sz="2400" dirty="0"/>
              <a:t> out a </a:t>
            </a:r>
            <a:r>
              <a:rPr lang="it-IT" sz="2400" dirty="0" err="1"/>
              <a:t>particular</a:t>
            </a:r>
            <a:r>
              <a:rPr lang="it-IT" sz="2400" dirty="0"/>
              <a:t> </a:t>
            </a:r>
            <a:r>
              <a:rPr lang="it-IT" sz="2400" dirty="0" err="1"/>
              <a:t>behavior</a:t>
            </a:r>
            <a:r>
              <a:rPr lang="it-IT" sz="2400" dirty="0"/>
              <a:t> of the relative </a:t>
            </a:r>
            <a:r>
              <a:rPr lang="it-IT" sz="2400" dirty="0" err="1"/>
              <a:t>error</a:t>
            </a:r>
            <a:r>
              <a:rPr lang="it-IT" sz="2400" dirty="0"/>
              <a:t> </a:t>
            </a:r>
            <a:r>
              <a:rPr lang="it-IT" sz="2400" dirty="0" err="1"/>
              <a:t>wrt</a:t>
            </a:r>
            <a:r>
              <a:rPr lang="it-IT" sz="2400" dirty="0"/>
              <a:t> the </a:t>
            </a:r>
            <a:r>
              <a:rPr lang="it-IT" sz="2400" dirty="0" err="1"/>
              <a:t>number</a:t>
            </a:r>
            <a:r>
              <a:rPr lang="it-IT" sz="2400" dirty="0"/>
              <a:t> of </a:t>
            </a:r>
            <a:r>
              <a:rPr lang="it-IT" sz="2400" dirty="0" err="1"/>
              <a:t>layers</a:t>
            </a:r>
            <a:r>
              <a:rPr lang="it-IT" sz="2400" dirty="0"/>
              <a:t> (in a </a:t>
            </a:r>
            <a:r>
              <a:rPr lang="it-IT" sz="2400" dirty="0" err="1"/>
              <a:t>particular</a:t>
            </a:r>
            <a:r>
              <a:rPr lang="it-IT" sz="2400" dirty="0"/>
              <a:t> regime)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3EEB88D9-82BB-9BA8-693A-E2F1A35110F8}"/>
              </a:ext>
            </a:extLst>
          </p:cNvPr>
          <p:cNvSpPr txBox="1"/>
          <p:nvPr/>
        </p:nvSpPr>
        <p:spPr>
          <a:xfrm>
            <a:off x="3918281" y="5747061"/>
            <a:ext cx="435543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000" b="1" i="1" dirty="0">
                <a:solidFill>
                  <a:srgbClr val="F98A25"/>
                </a:solidFill>
              </a:rPr>
              <a:t>Thanks for </a:t>
            </a:r>
            <a:r>
              <a:rPr lang="it-IT" sz="3000" b="1" i="1" dirty="0" err="1">
                <a:solidFill>
                  <a:srgbClr val="F98A25"/>
                </a:solidFill>
              </a:rPr>
              <a:t>listening</a:t>
            </a:r>
            <a:endParaRPr lang="it-IT" sz="3000" b="1" i="1" dirty="0">
              <a:solidFill>
                <a:srgbClr val="F98A2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4550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D8A3EA0-BDCA-144F-2A12-14AA95F6D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 err="1">
                <a:solidFill>
                  <a:srgbClr val="FF3399"/>
                </a:solidFill>
              </a:rPr>
              <a:t>References</a:t>
            </a:r>
            <a:endParaRPr lang="it-IT" b="1" dirty="0">
              <a:solidFill>
                <a:srgbClr val="FF3399"/>
              </a:solidFill>
            </a:endParaRP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1D3700C3-6237-5A58-6B8A-7B2A524B6B68}"/>
              </a:ext>
            </a:extLst>
          </p:cNvPr>
          <p:cNvSpPr txBox="1"/>
          <p:nvPr/>
        </p:nvSpPr>
        <p:spPr>
          <a:xfrm>
            <a:off x="1148615" y="1450058"/>
            <a:ext cx="10382451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[1] </a:t>
            </a:r>
            <a:r>
              <a:rPr lang="en-US" sz="20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Kerenidis</a:t>
            </a:r>
            <a:r>
              <a:rPr lang="en-US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US" sz="20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Iordanis</a:t>
            </a:r>
            <a:r>
              <a:rPr lang="en-US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and Anupam Prakash. "Quantum gradient descent for linear systems and least squares." </a:t>
            </a:r>
            <a:r>
              <a:rPr lang="en-US" sz="20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Physical Review A</a:t>
            </a:r>
            <a:r>
              <a:rPr lang="en-US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101.2 (2020): 022316.</a:t>
            </a:r>
          </a:p>
          <a:p>
            <a:pPr>
              <a:spcAft>
                <a:spcPts val="600"/>
              </a:spcAft>
            </a:pPr>
            <a:r>
              <a:rPr lang="en-US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[2] Helstrom, Carl W. "Minimum mean-squared error of estimates in quantum statistics." </a:t>
            </a:r>
            <a:r>
              <a:rPr lang="en-US" sz="20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Physics letters A</a:t>
            </a:r>
            <a:r>
              <a:rPr lang="en-US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25.2 (1967): 101-102.</a:t>
            </a:r>
          </a:p>
          <a:p>
            <a:pPr>
              <a:spcAft>
                <a:spcPts val="600"/>
              </a:spcAft>
            </a:pPr>
            <a:r>
              <a:rPr lang="fr-FR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[3] Stokes, James, et al. "Quantum </a:t>
            </a:r>
            <a:r>
              <a:rPr lang="fr-FR" sz="20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natural</a:t>
            </a:r>
            <a:r>
              <a:rPr lang="fr-FR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gradient." </a:t>
            </a:r>
            <a:r>
              <a:rPr lang="fr-FR" sz="20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Quantum</a:t>
            </a:r>
            <a:r>
              <a:rPr lang="fr-FR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4 (2020): 269.</a:t>
            </a:r>
          </a:p>
          <a:p>
            <a:pPr>
              <a:spcAft>
                <a:spcPts val="600"/>
              </a:spcAft>
            </a:pPr>
            <a:r>
              <a:rPr lang="it-IT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[4] Albarelli, Francesco, et al. "A </a:t>
            </a:r>
            <a:r>
              <a:rPr lang="it-IT" sz="20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perspective</a:t>
            </a:r>
            <a:r>
              <a:rPr lang="it-IT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on </a:t>
            </a:r>
            <a:r>
              <a:rPr lang="it-IT" sz="20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multiparameter</a:t>
            </a:r>
            <a:r>
              <a:rPr lang="it-IT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quantum </a:t>
            </a:r>
            <a:r>
              <a:rPr lang="it-IT" sz="20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metrology</a:t>
            </a:r>
            <a:r>
              <a:rPr lang="it-IT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: From </a:t>
            </a:r>
            <a:r>
              <a:rPr lang="it-IT" sz="20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theoretical</a:t>
            </a:r>
            <a:r>
              <a:rPr lang="it-IT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tools to </a:t>
            </a:r>
            <a:r>
              <a:rPr lang="it-IT" sz="20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applications</a:t>
            </a:r>
            <a:r>
              <a:rPr lang="it-IT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in quantum imaging." </a:t>
            </a:r>
            <a:r>
              <a:rPr lang="it-IT" sz="2000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Physics</a:t>
            </a:r>
            <a:r>
              <a:rPr lang="it-IT" sz="20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it-IT" sz="2000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Letters</a:t>
            </a:r>
            <a:r>
              <a:rPr lang="it-IT" sz="20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A</a:t>
            </a:r>
            <a:r>
              <a:rPr lang="it-IT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384.12 (2020): 126311.</a:t>
            </a:r>
            <a:endParaRPr lang="it-IT" sz="2000" dirty="0"/>
          </a:p>
          <a:p>
            <a:pPr>
              <a:spcAft>
                <a:spcPts val="600"/>
              </a:spcAft>
            </a:pPr>
            <a:r>
              <a:rPr lang="it-IT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[5] </a:t>
            </a:r>
            <a:r>
              <a:rPr lang="it-IT" sz="20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McArdle</a:t>
            </a:r>
            <a:r>
              <a:rPr lang="it-IT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Sam, et al. "</a:t>
            </a:r>
            <a:r>
              <a:rPr lang="it-IT" sz="20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Variational</a:t>
            </a:r>
            <a:r>
              <a:rPr lang="it-IT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it-IT" sz="20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ansatz-based</a:t>
            </a:r>
            <a:r>
              <a:rPr lang="it-IT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quantum </a:t>
            </a:r>
            <a:r>
              <a:rPr lang="it-IT" sz="20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simulation</a:t>
            </a:r>
            <a:r>
              <a:rPr lang="it-IT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of </a:t>
            </a:r>
            <a:r>
              <a:rPr lang="it-IT" sz="20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imaginary</a:t>
            </a:r>
            <a:r>
              <a:rPr lang="it-IT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time </a:t>
            </a:r>
            <a:r>
              <a:rPr lang="it-IT" sz="20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evolution</a:t>
            </a:r>
            <a:r>
              <a:rPr lang="it-IT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."</a:t>
            </a:r>
            <a:r>
              <a:rPr lang="it-IT" sz="20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Quantum Information</a:t>
            </a:r>
            <a:r>
              <a:rPr lang="it-IT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(2019): 75.</a:t>
            </a:r>
            <a:endParaRPr lang="en-US" sz="2000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r>
              <a:rPr lang="en-US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[6] McLachlan, Andrew D. "A variational solution of the time-dependent Schrodinger equation." </a:t>
            </a:r>
            <a:r>
              <a:rPr lang="en-US" sz="20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Molecular Physics</a:t>
            </a:r>
            <a:r>
              <a:rPr lang="en-US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(1964): 39-44.</a:t>
            </a:r>
          </a:p>
          <a:p>
            <a:pPr>
              <a:spcAft>
                <a:spcPts val="600"/>
              </a:spcAft>
            </a:pPr>
            <a:r>
              <a:rPr lang="it-IT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[7] Lara, Manuel, Benjamin L. Lev, and John L. </a:t>
            </a:r>
            <a:r>
              <a:rPr lang="it-IT" sz="20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Bohn</a:t>
            </a:r>
            <a:r>
              <a:rPr lang="it-IT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"Loss of </a:t>
            </a:r>
            <a:r>
              <a:rPr lang="it-IT" sz="20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molecules</a:t>
            </a:r>
            <a:r>
              <a:rPr lang="it-IT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in </a:t>
            </a:r>
            <a:r>
              <a:rPr lang="it-IT" sz="20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magneto-electrostatic</a:t>
            </a:r>
            <a:r>
              <a:rPr lang="it-IT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it-IT" sz="20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traps</a:t>
            </a:r>
            <a:r>
              <a:rPr lang="it-IT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due to </a:t>
            </a:r>
            <a:r>
              <a:rPr lang="it-IT" sz="20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nonadiabatic</a:t>
            </a:r>
            <a:r>
              <a:rPr lang="it-IT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it-IT" sz="20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transitions</a:t>
            </a:r>
            <a:r>
              <a:rPr lang="it-IT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." </a:t>
            </a:r>
            <a:r>
              <a:rPr lang="it-IT" sz="2000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Physical</a:t>
            </a:r>
            <a:r>
              <a:rPr lang="it-IT" sz="20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Review A—</a:t>
            </a:r>
            <a:r>
              <a:rPr lang="it-IT" sz="2000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Atomic</a:t>
            </a:r>
            <a:r>
              <a:rPr lang="it-IT" sz="20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it-IT" sz="2000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Molecular</a:t>
            </a:r>
            <a:r>
              <a:rPr lang="it-IT" sz="20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and Optical </a:t>
            </a:r>
            <a:r>
              <a:rPr lang="it-IT" sz="2000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Physics</a:t>
            </a:r>
            <a:r>
              <a:rPr lang="it-IT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78.3 (2008): 033433.</a:t>
            </a:r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2108180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AA74727-938C-1247-0DE8-3C3AFFE75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 err="1">
                <a:solidFill>
                  <a:srgbClr val="FF3399"/>
                </a:solidFill>
              </a:rPr>
              <a:t>Vanilla</a:t>
            </a:r>
            <a:r>
              <a:rPr lang="it-IT" b="1" dirty="0">
                <a:solidFill>
                  <a:srgbClr val="FF3399"/>
                </a:solidFill>
              </a:rPr>
              <a:t> GD</a:t>
            </a:r>
            <a:r>
              <a:rPr lang="it-IT" sz="2000" dirty="0"/>
              <a:t>[1]</a:t>
            </a:r>
          </a:p>
        </p:txBody>
      </p:sp>
      <p:grpSp>
        <p:nvGrpSpPr>
          <p:cNvPr id="32" name="Gruppo 31">
            <a:extLst>
              <a:ext uri="{FF2B5EF4-FFF2-40B4-BE49-F238E27FC236}">
                <a16:creationId xmlns:a16="http://schemas.microsoft.com/office/drawing/2014/main" id="{6B9E9639-CF4B-CB41-C950-8EDC877B4E34}"/>
              </a:ext>
            </a:extLst>
          </p:cNvPr>
          <p:cNvGrpSpPr/>
          <p:nvPr/>
        </p:nvGrpSpPr>
        <p:grpSpPr>
          <a:xfrm>
            <a:off x="530156" y="4760193"/>
            <a:ext cx="6056223" cy="400110"/>
            <a:chOff x="452727" y="4943053"/>
            <a:chExt cx="6056223" cy="400110"/>
          </a:xfrm>
        </p:grpSpPr>
        <p:sp>
          <p:nvSpPr>
            <p:cNvPr id="10" name="CasellaDiTesto 9">
              <a:extLst>
                <a:ext uri="{FF2B5EF4-FFF2-40B4-BE49-F238E27FC236}">
                  <a16:creationId xmlns:a16="http://schemas.microsoft.com/office/drawing/2014/main" id="{CBB3526B-B827-60E7-8E83-BCFFFE482A0A}"/>
                </a:ext>
              </a:extLst>
            </p:cNvPr>
            <p:cNvSpPr txBox="1"/>
            <p:nvPr/>
          </p:nvSpPr>
          <p:spPr>
            <a:xfrm>
              <a:off x="452727" y="4943053"/>
              <a:ext cx="605622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2000" dirty="0"/>
                <a:t>Assume to </a:t>
              </a:r>
              <a:r>
                <a:rPr lang="it-IT" sz="2000" dirty="0" err="1"/>
                <a:t>have</a:t>
              </a:r>
              <a:r>
                <a:rPr lang="it-IT" sz="2000" dirty="0"/>
                <a:t> a quantum </a:t>
              </a:r>
              <a:r>
                <a:rPr lang="it-IT" sz="2000" dirty="0" err="1"/>
                <a:t>circuit</a:t>
              </a:r>
              <a:r>
                <a:rPr lang="it-IT" sz="2000" dirty="0"/>
                <a:t> </a:t>
              </a:r>
              <a:r>
                <a:rPr lang="it-IT" sz="2000" dirty="0" err="1"/>
                <a:t>which</a:t>
              </a:r>
              <a:r>
                <a:rPr lang="it-IT" sz="2000" dirty="0"/>
                <a:t> </a:t>
              </a:r>
              <a:r>
                <a:rPr lang="it-IT" sz="2000" dirty="0" err="1"/>
                <a:t>evaluates</a:t>
              </a:r>
              <a:r>
                <a:rPr lang="it-IT" sz="2000" dirty="0"/>
                <a:t> </a:t>
              </a:r>
            </a:p>
          </p:txBody>
        </p:sp>
        <p:pic>
          <p:nvPicPr>
            <p:cNvPr id="18" name="Immagine 17">
              <a:extLst>
                <a:ext uri="{FF2B5EF4-FFF2-40B4-BE49-F238E27FC236}">
                  <a16:creationId xmlns:a16="http://schemas.microsoft.com/office/drawing/2014/main" id="{A64E1904-01C3-6088-17A2-6C5E14967BA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25703" t="30679" r="68490" b="28641"/>
            <a:stretch/>
          </p:blipFill>
          <p:spPr>
            <a:xfrm>
              <a:off x="6281513" y="5016885"/>
              <a:ext cx="210710" cy="291520"/>
            </a:xfrm>
            <a:prstGeom prst="rect">
              <a:avLst/>
            </a:prstGeom>
          </p:spPr>
        </p:pic>
      </p:grpSp>
      <p:grpSp>
        <p:nvGrpSpPr>
          <p:cNvPr id="38" name="Gruppo 37">
            <a:extLst>
              <a:ext uri="{FF2B5EF4-FFF2-40B4-BE49-F238E27FC236}">
                <a16:creationId xmlns:a16="http://schemas.microsoft.com/office/drawing/2014/main" id="{40B4F498-99ED-EB2A-951A-B46256DD4913}"/>
              </a:ext>
            </a:extLst>
          </p:cNvPr>
          <p:cNvGrpSpPr/>
          <p:nvPr/>
        </p:nvGrpSpPr>
        <p:grpSpPr>
          <a:xfrm>
            <a:off x="5717158" y="3917341"/>
            <a:ext cx="4865502" cy="631881"/>
            <a:chOff x="5717158" y="3955841"/>
            <a:chExt cx="4865502" cy="631881"/>
          </a:xfrm>
        </p:grpSpPr>
        <p:pic>
          <p:nvPicPr>
            <p:cNvPr id="6" name="Immagine 5">
              <a:extLst>
                <a:ext uri="{FF2B5EF4-FFF2-40B4-BE49-F238E27FC236}">
                  <a16:creationId xmlns:a16="http://schemas.microsoft.com/office/drawing/2014/main" id="{90835134-15ED-916C-4DC4-C51EEA80AF0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907473" y="3955841"/>
              <a:ext cx="2675187" cy="528473"/>
            </a:xfrm>
            <a:prstGeom prst="rect">
              <a:avLst/>
            </a:prstGeom>
          </p:spPr>
        </p:pic>
        <p:grpSp>
          <p:nvGrpSpPr>
            <p:cNvPr id="23" name="Gruppo 22">
              <a:extLst>
                <a:ext uri="{FF2B5EF4-FFF2-40B4-BE49-F238E27FC236}">
                  <a16:creationId xmlns:a16="http://schemas.microsoft.com/office/drawing/2014/main" id="{C3E3725C-560D-F424-3A16-F2F2FC0CDCC9}"/>
                </a:ext>
              </a:extLst>
            </p:cNvPr>
            <p:cNvGrpSpPr/>
            <p:nvPr/>
          </p:nvGrpSpPr>
          <p:grpSpPr>
            <a:xfrm>
              <a:off x="5717158" y="4201460"/>
              <a:ext cx="2296487" cy="386262"/>
              <a:chOff x="5303061" y="3924648"/>
              <a:chExt cx="2296487" cy="386262"/>
            </a:xfrm>
          </p:grpSpPr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DC335999-865E-F92C-272A-80CDE6FE458C}"/>
                  </a:ext>
                </a:extLst>
              </p:cNvPr>
              <p:cNvSpPr txBox="1"/>
              <p:nvPr/>
            </p:nvSpPr>
            <p:spPr>
              <a:xfrm>
                <a:off x="5303061" y="3972356"/>
                <a:ext cx="229648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1600" dirty="0" err="1"/>
                  <a:t>Perform</a:t>
                </a:r>
                <a:r>
                  <a:rPr lang="it-IT" sz="1600" dirty="0"/>
                  <a:t> </a:t>
                </a:r>
                <a:r>
                  <a:rPr lang="it-IT" sz="1600" dirty="0" err="1"/>
                  <a:t>derivatives</a:t>
                </a:r>
                <a:endParaRPr lang="it-IT" sz="1600" dirty="0"/>
              </a:p>
            </p:txBody>
          </p:sp>
          <p:cxnSp>
            <p:nvCxnSpPr>
              <p:cNvPr id="22" name="Connettore 2 21">
                <a:extLst>
                  <a:ext uri="{FF2B5EF4-FFF2-40B4-BE49-F238E27FC236}">
                    <a16:creationId xmlns:a16="http://schemas.microsoft.com/office/drawing/2014/main" id="{26D9438F-3F82-F2AE-F48E-CD82E9DBC15F}"/>
                  </a:ext>
                </a:extLst>
              </p:cNvPr>
              <p:cNvCxnSpPr/>
              <p:nvPr/>
            </p:nvCxnSpPr>
            <p:spPr>
              <a:xfrm>
                <a:off x="5549703" y="3924648"/>
                <a:ext cx="1803204" cy="0"/>
              </a:xfrm>
              <a:prstGeom prst="straightConnector1">
                <a:avLst/>
              </a:prstGeom>
              <a:ln w="38100">
                <a:solidFill>
                  <a:srgbClr val="F98A25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6" name="Gruppo 25">
            <a:extLst>
              <a:ext uri="{FF2B5EF4-FFF2-40B4-BE49-F238E27FC236}">
                <a16:creationId xmlns:a16="http://schemas.microsoft.com/office/drawing/2014/main" id="{F2B6CB55-EB82-9D37-21A4-EE1A35EB3E20}"/>
              </a:ext>
            </a:extLst>
          </p:cNvPr>
          <p:cNvGrpSpPr/>
          <p:nvPr/>
        </p:nvGrpSpPr>
        <p:grpSpPr>
          <a:xfrm>
            <a:off x="3273746" y="1309746"/>
            <a:ext cx="5644508" cy="1125211"/>
            <a:chOff x="2442190" y="1189739"/>
            <a:chExt cx="5644508" cy="1125211"/>
          </a:xfrm>
          <a:noFill/>
        </p:grpSpPr>
        <p:pic>
          <p:nvPicPr>
            <p:cNvPr id="11" name="Immagine 10">
              <a:extLst>
                <a:ext uri="{FF2B5EF4-FFF2-40B4-BE49-F238E27FC236}">
                  <a16:creationId xmlns:a16="http://schemas.microsoft.com/office/drawing/2014/main" id="{271489B7-92E5-CA53-2C99-74489BFAC73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25703" t="30679" r="68490" b="28641"/>
            <a:stretch/>
          </p:blipFill>
          <p:spPr>
            <a:xfrm>
              <a:off x="4781522" y="1856823"/>
              <a:ext cx="210710" cy="291520"/>
            </a:xfrm>
            <a:prstGeom prst="rect">
              <a:avLst/>
            </a:prstGeom>
            <a:grpFill/>
            <a:ln w="38100">
              <a:noFill/>
            </a:ln>
          </p:spPr>
        </p:pic>
        <p:pic>
          <p:nvPicPr>
            <p:cNvPr id="12" name="Immagine 11">
              <a:extLst>
                <a:ext uri="{FF2B5EF4-FFF2-40B4-BE49-F238E27FC236}">
                  <a16:creationId xmlns:a16="http://schemas.microsoft.com/office/drawing/2014/main" id="{6C182641-CB9E-35B2-941E-50BF8195D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69037" t="27657" r="25037" b="33049"/>
            <a:stretch/>
          </p:blipFill>
          <p:spPr>
            <a:xfrm>
              <a:off x="7691873" y="1837773"/>
              <a:ext cx="214975" cy="281587"/>
            </a:xfrm>
            <a:prstGeom prst="rect">
              <a:avLst/>
            </a:prstGeom>
            <a:grpFill/>
            <a:ln w="38100">
              <a:noFill/>
            </a:ln>
          </p:spPr>
        </p:pic>
        <p:sp>
          <p:nvSpPr>
            <p:cNvPr id="13" name="CasellaDiTesto 12">
              <a:extLst>
                <a:ext uri="{FF2B5EF4-FFF2-40B4-BE49-F238E27FC236}">
                  <a16:creationId xmlns:a16="http://schemas.microsoft.com/office/drawing/2014/main" id="{D4563E0E-F45A-7637-F5A4-7132527EE8EC}"/>
                </a:ext>
              </a:extLst>
            </p:cNvPr>
            <p:cNvSpPr txBox="1"/>
            <p:nvPr/>
          </p:nvSpPr>
          <p:spPr>
            <a:xfrm>
              <a:off x="4679589" y="1189739"/>
              <a:ext cx="1169709" cy="461665"/>
            </a:xfrm>
            <a:prstGeom prst="rect">
              <a:avLst/>
            </a:prstGeom>
            <a:grp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2400" b="1" dirty="0">
                  <a:solidFill>
                    <a:srgbClr val="FF3399"/>
                  </a:solidFill>
                </a:rPr>
                <a:t>GOAL</a:t>
              </a:r>
            </a:p>
          </p:txBody>
        </p:sp>
        <p:sp>
          <p:nvSpPr>
            <p:cNvPr id="15" name="CasellaDiTesto 14">
              <a:extLst>
                <a:ext uri="{FF2B5EF4-FFF2-40B4-BE49-F238E27FC236}">
                  <a16:creationId xmlns:a16="http://schemas.microsoft.com/office/drawing/2014/main" id="{BBA9BFAF-B7BC-130A-BC79-8D2CA2E94457}"/>
                </a:ext>
              </a:extLst>
            </p:cNvPr>
            <p:cNvSpPr txBox="1"/>
            <p:nvPr/>
          </p:nvSpPr>
          <p:spPr>
            <a:xfrm>
              <a:off x="2521593" y="1775867"/>
              <a:ext cx="5460434" cy="400110"/>
            </a:xfrm>
            <a:prstGeom prst="rect">
              <a:avLst/>
            </a:prstGeom>
            <a:grp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it-IT" sz="2000" dirty="0" err="1"/>
                <a:t>Minimize</a:t>
              </a:r>
              <a:r>
                <a:rPr lang="it-IT" sz="2000" dirty="0"/>
                <a:t> a </a:t>
              </a:r>
              <a:r>
                <a:rPr lang="it-IT" sz="2000" dirty="0" err="1"/>
                <a:t>function</a:t>
              </a:r>
              <a:r>
                <a:rPr lang="it-IT" sz="2000" dirty="0"/>
                <a:t>     over a set of </a:t>
              </a:r>
              <a:r>
                <a:rPr lang="it-IT" sz="2000" dirty="0" err="1"/>
                <a:t>parameters</a:t>
              </a:r>
              <a:endParaRPr lang="it-IT" sz="2000" dirty="0"/>
            </a:p>
          </p:txBody>
        </p:sp>
        <p:sp>
          <p:nvSpPr>
            <p:cNvPr id="25" name="Rettangolo con angoli arrotondati 24">
              <a:extLst>
                <a:ext uri="{FF2B5EF4-FFF2-40B4-BE49-F238E27FC236}">
                  <a16:creationId xmlns:a16="http://schemas.microsoft.com/office/drawing/2014/main" id="{8C023B8E-7BBF-F833-79ED-1179A3A76993}"/>
                </a:ext>
              </a:extLst>
            </p:cNvPr>
            <p:cNvSpPr/>
            <p:nvPr/>
          </p:nvSpPr>
          <p:spPr>
            <a:xfrm>
              <a:off x="2442190" y="1681562"/>
              <a:ext cx="5644508" cy="633388"/>
            </a:xfrm>
            <a:prstGeom prst="roundRect">
              <a:avLst/>
            </a:prstGeom>
            <a:grpFill/>
            <a:ln w="57150">
              <a:solidFill>
                <a:srgbClr val="F98A2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</p:grpSp>
      <p:grpSp>
        <p:nvGrpSpPr>
          <p:cNvPr id="36" name="Gruppo 35">
            <a:extLst>
              <a:ext uri="{FF2B5EF4-FFF2-40B4-BE49-F238E27FC236}">
                <a16:creationId xmlns:a16="http://schemas.microsoft.com/office/drawing/2014/main" id="{6BAC9861-6CE7-342E-8DE3-761FC3D2EE62}"/>
              </a:ext>
            </a:extLst>
          </p:cNvPr>
          <p:cNvGrpSpPr/>
          <p:nvPr/>
        </p:nvGrpSpPr>
        <p:grpSpPr>
          <a:xfrm>
            <a:off x="1121134" y="2903855"/>
            <a:ext cx="5892575" cy="522504"/>
            <a:chOff x="1121134" y="2942355"/>
            <a:chExt cx="5892575" cy="522504"/>
          </a:xfrm>
        </p:grpSpPr>
        <p:pic>
          <p:nvPicPr>
            <p:cNvPr id="8" name="Immagine 7">
              <a:extLst>
                <a:ext uri="{FF2B5EF4-FFF2-40B4-BE49-F238E27FC236}">
                  <a16:creationId xmlns:a16="http://schemas.microsoft.com/office/drawing/2014/main" id="{B52B4E92-A19B-FF18-120A-44C2E1C3C5D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30402" y="2942355"/>
              <a:ext cx="3255733" cy="496767"/>
            </a:xfrm>
            <a:prstGeom prst="rect">
              <a:avLst/>
            </a:prstGeom>
          </p:spPr>
        </p:pic>
        <p:sp>
          <p:nvSpPr>
            <p:cNvPr id="16" name="CasellaDiTesto 15">
              <a:extLst>
                <a:ext uri="{FF2B5EF4-FFF2-40B4-BE49-F238E27FC236}">
                  <a16:creationId xmlns:a16="http://schemas.microsoft.com/office/drawing/2014/main" id="{1952FFA3-4C7B-37CE-D3E7-25A6A7BB032C}"/>
                </a:ext>
              </a:extLst>
            </p:cNvPr>
            <p:cNvSpPr txBox="1"/>
            <p:nvPr/>
          </p:nvSpPr>
          <p:spPr>
            <a:xfrm>
              <a:off x="5566088" y="2993208"/>
              <a:ext cx="14476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2000" b="1" dirty="0">
                  <a:solidFill>
                    <a:srgbClr val="FF3399"/>
                  </a:solidFill>
                </a:rPr>
                <a:t>VGD step</a:t>
              </a:r>
            </a:p>
          </p:txBody>
        </p:sp>
        <p:sp>
          <p:nvSpPr>
            <p:cNvPr id="27" name="Freccia a destra 26">
              <a:extLst>
                <a:ext uri="{FF2B5EF4-FFF2-40B4-BE49-F238E27FC236}">
                  <a16:creationId xmlns:a16="http://schemas.microsoft.com/office/drawing/2014/main" id="{D2D8B501-C608-B80B-42C8-83B2519100E9}"/>
                </a:ext>
              </a:extLst>
            </p:cNvPr>
            <p:cNvSpPr/>
            <p:nvPr/>
          </p:nvSpPr>
          <p:spPr>
            <a:xfrm>
              <a:off x="1121134" y="2950623"/>
              <a:ext cx="636104" cy="514236"/>
            </a:xfrm>
            <a:prstGeom prst="rightArrow">
              <a:avLst/>
            </a:prstGeom>
            <a:noFill/>
            <a:ln w="57150">
              <a:solidFill>
                <a:srgbClr val="F98A2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37" name="Gruppo 36">
            <a:extLst>
              <a:ext uri="{FF2B5EF4-FFF2-40B4-BE49-F238E27FC236}">
                <a16:creationId xmlns:a16="http://schemas.microsoft.com/office/drawing/2014/main" id="{B403A8C9-74A0-2CF8-65D3-6B4AB63EF59B}"/>
              </a:ext>
            </a:extLst>
          </p:cNvPr>
          <p:cNvGrpSpPr/>
          <p:nvPr/>
        </p:nvGrpSpPr>
        <p:grpSpPr>
          <a:xfrm>
            <a:off x="933612" y="3426359"/>
            <a:ext cx="4844338" cy="993719"/>
            <a:chOff x="933612" y="3464859"/>
            <a:chExt cx="4844338" cy="993719"/>
          </a:xfrm>
        </p:grpSpPr>
        <p:pic>
          <p:nvPicPr>
            <p:cNvPr id="4" name="Immagine 3">
              <a:extLst>
                <a:ext uri="{FF2B5EF4-FFF2-40B4-BE49-F238E27FC236}">
                  <a16:creationId xmlns:a16="http://schemas.microsoft.com/office/drawing/2014/main" id="{5C092312-0C0C-7988-B611-2A94769E6B3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33612" y="3944342"/>
              <a:ext cx="4844338" cy="514236"/>
            </a:xfrm>
            <a:prstGeom prst="rect">
              <a:avLst/>
            </a:prstGeom>
          </p:spPr>
        </p:pic>
        <p:cxnSp>
          <p:nvCxnSpPr>
            <p:cNvPr id="29" name="Connettore diritto 28">
              <a:extLst>
                <a:ext uri="{FF2B5EF4-FFF2-40B4-BE49-F238E27FC236}">
                  <a16:creationId xmlns:a16="http://schemas.microsoft.com/office/drawing/2014/main" id="{61F292F8-97F7-FAB9-C3C7-5A6A1DE65FB1}"/>
                </a:ext>
              </a:extLst>
            </p:cNvPr>
            <p:cNvCxnSpPr/>
            <p:nvPr/>
          </p:nvCxnSpPr>
          <p:spPr>
            <a:xfrm>
              <a:off x="3029447" y="3464859"/>
              <a:ext cx="0" cy="339476"/>
            </a:xfrm>
            <a:prstGeom prst="line">
              <a:avLst/>
            </a:prstGeom>
            <a:ln w="38100">
              <a:solidFill>
                <a:srgbClr val="F98A2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ttore diritto 29">
              <a:extLst>
                <a:ext uri="{FF2B5EF4-FFF2-40B4-BE49-F238E27FC236}">
                  <a16:creationId xmlns:a16="http://schemas.microsoft.com/office/drawing/2014/main" id="{F3A5D734-9A7E-A912-41F4-9F374D6AD24B}"/>
                </a:ext>
              </a:extLst>
            </p:cNvPr>
            <p:cNvCxnSpPr/>
            <p:nvPr/>
          </p:nvCxnSpPr>
          <p:spPr>
            <a:xfrm>
              <a:off x="3145118" y="3464859"/>
              <a:ext cx="0" cy="339476"/>
            </a:xfrm>
            <a:prstGeom prst="line">
              <a:avLst/>
            </a:prstGeom>
            <a:ln w="38100">
              <a:solidFill>
                <a:srgbClr val="F98A2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ttore diritto 30">
              <a:extLst>
                <a:ext uri="{FF2B5EF4-FFF2-40B4-BE49-F238E27FC236}">
                  <a16:creationId xmlns:a16="http://schemas.microsoft.com/office/drawing/2014/main" id="{5C2B8281-4F3C-14D6-9842-C8426408088F}"/>
                </a:ext>
              </a:extLst>
            </p:cNvPr>
            <p:cNvCxnSpPr/>
            <p:nvPr/>
          </p:nvCxnSpPr>
          <p:spPr>
            <a:xfrm>
              <a:off x="3257732" y="3464859"/>
              <a:ext cx="0" cy="339476"/>
            </a:xfrm>
            <a:prstGeom prst="line">
              <a:avLst/>
            </a:prstGeom>
            <a:ln w="38100">
              <a:solidFill>
                <a:srgbClr val="F98A2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uppo 38">
            <a:extLst>
              <a:ext uri="{FF2B5EF4-FFF2-40B4-BE49-F238E27FC236}">
                <a16:creationId xmlns:a16="http://schemas.microsoft.com/office/drawing/2014/main" id="{54FB98A6-3741-6971-85F6-A05072294EB1}"/>
              </a:ext>
            </a:extLst>
          </p:cNvPr>
          <p:cNvGrpSpPr/>
          <p:nvPr/>
        </p:nvGrpSpPr>
        <p:grpSpPr>
          <a:xfrm>
            <a:off x="1612350" y="5390901"/>
            <a:ext cx="3649607" cy="707886"/>
            <a:chOff x="1612350" y="5429401"/>
            <a:chExt cx="3649607" cy="707886"/>
          </a:xfrm>
        </p:grpSpPr>
        <p:sp>
          <p:nvSpPr>
            <p:cNvPr id="9" name="CasellaDiTesto 8">
              <a:extLst>
                <a:ext uri="{FF2B5EF4-FFF2-40B4-BE49-F238E27FC236}">
                  <a16:creationId xmlns:a16="http://schemas.microsoft.com/office/drawing/2014/main" id="{AB4D4417-FC8D-CC53-6AA1-10DFCC29154D}"/>
                </a:ext>
              </a:extLst>
            </p:cNvPr>
            <p:cNvSpPr txBox="1"/>
            <p:nvPr/>
          </p:nvSpPr>
          <p:spPr>
            <a:xfrm>
              <a:off x="2120681" y="5429401"/>
              <a:ext cx="314127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2000" dirty="0"/>
                <a:t> </a:t>
              </a:r>
              <a:r>
                <a:rPr lang="it-IT" sz="2000" dirty="0" err="1"/>
                <a:t>Evaluate</a:t>
              </a:r>
              <a:r>
                <a:rPr lang="it-IT" sz="2000" dirty="0"/>
                <a:t> the </a:t>
              </a:r>
              <a:r>
                <a:rPr lang="it-IT" sz="2000" dirty="0" err="1"/>
                <a:t>gradient</a:t>
              </a:r>
              <a:r>
                <a:rPr lang="it-IT" sz="2000" dirty="0"/>
                <a:t> </a:t>
              </a:r>
              <a:r>
                <a:rPr lang="it-IT" sz="2000" dirty="0" err="1"/>
                <a:t>through</a:t>
              </a:r>
              <a:r>
                <a:rPr lang="it-IT" sz="2000" dirty="0"/>
                <a:t> the </a:t>
              </a:r>
              <a:r>
                <a:rPr lang="it-IT" sz="2000" b="1" dirty="0">
                  <a:solidFill>
                    <a:srgbClr val="FF3399"/>
                  </a:solidFill>
                </a:rPr>
                <a:t>shift rule</a:t>
              </a:r>
            </a:p>
          </p:txBody>
        </p:sp>
        <p:sp>
          <p:nvSpPr>
            <p:cNvPr id="33" name="Freccia a destra 32">
              <a:extLst>
                <a:ext uri="{FF2B5EF4-FFF2-40B4-BE49-F238E27FC236}">
                  <a16:creationId xmlns:a16="http://schemas.microsoft.com/office/drawing/2014/main" id="{64BC949B-8BA8-50CB-4CDF-DC8314D6E7C4}"/>
                </a:ext>
              </a:extLst>
            </p:cNvPr>
            <p:cNvSpPr/>
            <p:nvPr/>
          </p:nvSpPr>
          <p:spPr>
            <a:xfrm>
              <a:off x="1612350" y="5526226"/>
              <a:ext cx="636104" cy="514236"/>
            </a:xfrm>
            <a:prstGeom prst="rightArrow">
              <a:avLst/>
            </a:prstGeom>
            <a:noFill/>
            <a:ln w="57150">
              <a:solidFill>
                <a:srgbClr val="F98A2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40" name="Gruppo 39">
            <a:extLst>
              <a:ext uri="{FF2B5EF4-FFF2-40B4-BE49-F238E27FC236}">
                <a16:creationId xmlns:a16="http://schemas.microsoft.com/office/drawing/2014/main" id="{D0DC43EF-8A95-A983-D1F9-AA297A8A7180}"/>
              </a:ext>
            </a:extLst>
          </p:cNvPr>
          <p:cNvGrpSpPr/>
          <p:nvPr/>
        </p:nvGrpSpPr>
        <p:grpSpPr>
          <a:xfrm>
            <a:off x="5360134" y="5368865"/>
            <a:ext cx="4924746" cy="692589"/>
            <a:chOff x="5360134" y="5407365"/>
            <a:chExt cx="4924746" cy="692589"/>
          </a:xfrm>
        </p:grpSpPr>
        <p:pic>
          <p:nvPicPr>
            <p:cNvPr id="20" name="Immagine 19">
              <a:extLst>
                <a:ext uri="{FF2B5EF4-FFF2-40B4-BE49-F238E27FC236}">
                  <a16:creationId xmlns:a16="http://schemas.microsoft.com/office/drawing/2014/main" id="{857B7FB5-A7FA-C865-7F3E-8F325B809DB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886611" y="5407365"/>
              <a:ext cx="3398269" cy="692589"/>
            </a:xfrm>
            <a:prstGeom prst="rect">
              <a:avLst/>
            </a:prstGeom>
          </p:spPr>
        </p:pic>
        <p:cxnSp>
          <p:nvCxnSpPr>
            <p:cNvPr id="34" name="Connettore 2 33">
              <a:extLst>
                <a:ext uri="{FF2B5EF4-FFF2-40B4-BE49-F238E27FC236}">
                  <a16:creationId xmlns:a16="http://schemas.microsoft.com/office/drawing/2014/main" id="{7117C3BF-4E15-68D1-927B-67451738C1EB}"/>
                </a:ext>
              </a:extLst>
            </p:cNvPr>
            <p:cNvCxnSpPr>
              <a:cxnSpLocks/>
            </p:cNvCxnSpPr>
            <p:nvPr/>
          </p:nvCxnSpPr>
          <p:spPr>
            <a:xfrm>
              <a:off x="5360134" y="5797963"/>
              <a:ext cx="1079393" cy="0"/>
            </a:xfrm>
            <a:prstGeom prst="straightConnector1">
              <a:avLst/>
            </a:prstGeom>
            <a:ln w="57150">
              <a:solidFill>
                <a:srgbClr val="F98A25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Rettangolo con angoli arrotondati 2">
            <a:extLst>
              <a:ext uri="{FF2B5EF4-FFF2-40B4-BE49-F238E27FC236}">
                <a16:creationId xmlns:a16="http://schemas.microsoft.com/office/drawing/2014/main" id="{65904207-ABB3-2009-0C69-28B18A9834F1}"/>
              </a:ext>
            </a:extLst>
          </p:cNvPr>
          <p:cNvSpPr/>
          <p:nvPr/>
        </p:nvSpPr>
        <p:spPr>
          <a:xfrm>
            <a:off x="4636008" y="3953917"/>
            <a:ext cx="1081150" cy="424135"/>
          </a:xfrm>
          <a:prstGeom prst="roundRect">
            <a:avLst/>
          </a:prstGeom>
          <a:noFill/>
          <a:ln w="57150">
            <a:solidFill>
              <a:srgbClr val="FF33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C7CFE061-0A48-AD4A-E58A-31F84E3939CD}"/>
              </a:ext>
            </a:extLst>
          </p:cNvPr>
          <p:cNvSpPr txBox="1"/>
          <p:nvPr/>
        </p:nvSpPr>
        <p:spPr>
          <a:xfrm>
            <a:off x="1677855" y="6269419"/>
            <a:ext cx="93621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[1] </a:t>
            </a:r>
            <a:r>
              <a:rPr lang="en-US" sz="16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Kerenidis</a:t>
            </a:r>
            <a:r>
              <a:rPr lang="en-US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US" sz="16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Iordanis</a:t>
            </a:r>
            <a:r>
              <a:rPr lang="en-US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and Anupam Prakash. "Quantum gradient descent for linear systems and least squares." </a:t>
            </a:r>
            <a:r>
              <a:rPr lang="en-US" sz="16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Physical Review A</a:t>
            </a:r>
            <a:r>
              <a:rPr lang="en-US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101.2 (2020): 022316.</a:t>
            </a:r>
            <a:endParaRPr lang="it-IT" sz="1600" dirty="0"/>
          </a:p>
        </p:txBody>
      </p:sp>
    </p:spTree>
    <p:extLst>
      <p:ext uri="{BB962C8B-B14F-4D97-AF65-F5344CB8AC3E}">
        <p14:creationId xmlns:p14="http://schemas.microsoft.com/office/powerpoint/2010/main" val="1816261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701A3E8-BE97-2813-2BDD-46626423A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>
                <a:solidFill>
                  <a:srgbClr val="FF3399"/>
                </a:solidFill>
              </a:rPr>
              <a:t>Quantum Information </a:t>
            </a:r>
            <a:r>
              <a:rPr lang="it-IT" b="1" dirty="0" err="1">
                <a:solidFill>
                  <a:srgbClr val="FF3399"/>
                </a:solidFill>
              </a:rPr>
              <a:t>Geometry</a:t>
            </a:r>
            <a:r>
              <a:rPr lang="it-IT" sz="2000" dirty="0"/>
              <a:t>[2]</a:t>
            </a:r>
          </a:p>
        </p:txBody>
      </p:sp>
      <p:grpSp>
        <p:nvGrpSpPr>
          <p:cNvPr id="33" name="Gruppo 32">
            <a:extLst>
              <a:ext uri="{FF2B5EF4-FFF2-40B4-BE49-F238E27FC236}">
                <a16:creationId xmlns:a16="http://schemas.microsoft.com/office/drawing/2014/main" id="{17A99538-791F-AD8E-6078-DE78BBEA16B9}"/>
              </a:ext>
            </a:extLst>
          </p:cNvPr>
          <p:cNvGrpSpPr/>
          <p:nvPr/>
        </p:nvGrpSpPr>
        <p:grpSpPr>
          <a:xfrm>
            <a:off x="1166548" y="1643777"/>
            <a:ext cx="3359174" cy="776104"/>
            <a:chOff x="717665" y="1693655"/>
            <a:chExt cx="3359174" cy="776104"/>
          </a:xfrm>
        </p:grpSpPr>
        <p:pic>
          <p:nvPicPr>
            <p:cNvPr id="24" name="Immagine 23">
              <a:extLst>
                <a:ext uri="{FF2B5EF4-FFF2-40B4-BE49-F238E27FC236}">
                  <a16:creationId xmlns:a16="http://schemas.microsoft.com/office/drawing/2014/main" id="{78915944-A5EB-6D60-7211-2D6E9765D6E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8200" y="2046361"/>
              <a:ext cx="3118104" cy="423398"/>
            </a:xfrm>
            <a:prstGeom prst="rect">
              <a:avLst/>
            </a:prstGeom>
          </p:spPr>
        </p:pic>
        <p:sp>
          <p:nvSpPr>
            <p:cNvPr id="29" name="CasellaDiTesto 28">
              <a:extLst>
                <a:ext uri="{FF2B5EF4-FFF2-40B4-BE49-F238E27FC236}">
                  <a16:creationId xmlns:a16="http://schemas.microsoft.com/office/drawing/2014/main" id="{CE9124BE-F2EF-C9E9-6A95-77B429007FC5}"/>
                </a:ext>
              </a:extLst>
            </p:cNvPr>
            <p:cNvSpPr txBox="1"/>
            <p:nvPr/>
          </p:nvSpPr>
          <p:spPr>
            <a:xfrm>
              <a:off x="717665" y="1693655"/>
              <a:ext cx="33591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dirty="0" err="1"/>
                <a:t>Distance</a:t>
              </a:r>
              <a:r>
                <a:rPr lang="it-IT" dirty="0"/>
                <a:t> </a:t>
              </a:r>
              <a:r>
                <a:rPr lang="it-IT" dirty="0" err="1"/>
                <a:t>between</a:t>
              </a:r>
              <a:r>
                <a:rPr lang="it-IT" dirty="0"/>
                <a:t> </a:t>
              </a:r>
              <a:r>
                <a:rPr lang="it-IT" dirty="0" err="1"/>
                <a:t>probabilities</a:t>
              </a:r>
              <a:endParaRPr lang="it-IT" dirty="0"/>
            </a:p>
          </p:txBody>
        </p:sp>
      </p:grpSp>
      <p:grpSp>
        <p:nvGrpSpPr>
          <p:cNvPr id="45" name="Gruppo 44">
            <a:extLst>
              <a:ext uri="{FF2B5EF4-FFF2-40B4-BE49-F238E27FC236}">
                <a16:creationId xmlns:a16="http://schemas.microsoft.com/office/drawing/2014/main" id="{E7F6D8DE-E3BB-7312-A938-75554AE4A888}"/>
              </a:ext>
            </a:extLst>
          </p:cNvPr>
          <p:cNvGrpSpPr/>
          <p:nvPr/>
        </p:nvGrpSpPr>
        <p:grpSpPr>
          <a:xfrm>
            <a:off x="640777" y="2471566"/>
            <a:ext cx="4394090" cy="1486776"/>
            <a:chOff x="640777" y="2471566"/>
            <a:chExt cx="4394090" cy="1486776"/>
          </a:xfrm>
        </p:grpSpPr>
        <p:pic>
          <p:nvPicPr>
            <p:cNvPr id="26" name="Immagine 25">
              <a:extLst>
                <a:ext uri="{FF2B5EF4-FFF2-40B4-BE49-F238E27FC236}">
                  <a16:creationId xmlns:a16="http://schemas.microsoft.com/office/drawing/2014/main" id="{E133B1E3-531B-673D-F7B8-0F142E051C5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0777" y="3175487"/>
              <a:ext cx="4394090" cy="782855"/>
            </a:xfrm>
            <a:prstGeom prst="rect">
              <a:avLst/>
            </a:prstGeom>
          </p:spPr>
        </p:pic>
        <p:sp>
          <p:nvSpPr>
            <p:cNvPr id="35" name="Freccia in giù 34">
              <a:extLst>
                <a:ext uri="{FF2B5EF4-FFF2-40B4-BE49-F238E27FC236}">
                  <a16:creationId xmlns:a16="http://schemas.microsoft.com/office/drawing/2014/main" id="{B9994D62-4532-792A-2F13-DB284FC01909}"/>
                </a:ext>
              </a:extLst>
            </p:cNvPr>
            <p:cNvSpPr/>
            <p:nvPr/>
          </p:nvSpPr>
          <p:spPr>
            <a:xfrm>
              <a:off x="2610195" y="2471566"/>
              <a:ext cx="448887" cy="520731"/>
            </a:xfrm>
            <a:prstGeom prst="downArrow">
              <a:avLst/>
            </a:prstGeom>
            <a:noFill/>
            <a:ln w="57150">
              <a:solidFill>
                <a:srgbClr val="F98A2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46" name="Gruppo 45">
            <a:extLst>
              <a:ext uri="{FF2B5EF4-FFF2-40B4-BE49-F238E27FC236}">
                <a16:creationId xmlns:a16="http://schemas.microsoft.com/office/drawing/2014/main" id="{20A87103-C4F8-D546-4B9D-B5FD1BEECEC7}"/>
              </a:ext>
            </a:extLst>
          </p:cNvPr>
          <p:cNvGrpSpPr/>
          <p:nvPr/>
        </p:nvGrpSpPr>
        <p:grpSpPr>
          <a:xfrm>
            <a:off x="654348" y="4177552"/>
            <a:ext cx="4361808" cy="1833711"/>
            <a:chOff x="654348" y="4177552"/>
            <a:chExt cx="4361808" cy="1833711"/>
          </a:xfrm>
        </p:grpSpPr>
        <p:grpSp>
          <p:nvGrpSpPr>
            <p:cNvPr id="34" name="Gruppo 33">
              <a:extLst>
                <a:ext uri="{FF2B5EF4-FFF2-40B4-BE49-F238E27FC236}">
                  <a16:creationId xmlns:a16="http://schemas.microsoft.com/office/drawing/2014/main" id="{4160AC54-581B-2AC2-77EE-913BAE7FD826}"/>
                </a:ext>
              </a:extLst>
            </p:cNvPr>
            <p:cNvGrpSpPr/>
            <p:nvPr/>
          </p:nvGrpSpPr>
          <p:grpSpPr>
            <a:xfrm>
              <a:off x="654348" y="4870255"/>
              <a:ext cx="4361808" cy="1141008"/>
              <a:chOff x="479784" y="4220941"/>
              <a:chExt cx="4361808" cy="1141008"/>
            </a:xfrm>
          </p:grpSpPr>
          <p:pic>
            <p:nvPicPr>
              <p:cNvPr id="28" name="Immagine 27">
                <a:extLst>
                  <a:ext uri="{FF2B5EF4-FFF2-40B4-BE49-F238E27FC236}">
                    <a16:creationId xmlns:a16="http://schemas.microsoft.com/office/drawing/2014/main" id="{234A35F1-0354-598A-5CB7-A0BD45ABC94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79784" y="4630793"/>
                <a:ext cx="4361808" cy="731156"/>
              </a:xfrm>
              <a:prstGeom prst="rect">
                <a:avLst/>
              </a:prstGeom>
            </p:spPr>
          </p:pic>
          <p:sp>
            <p:nvSpPr>
              <p:cNvPr id="30" name="CasellaDiTesto 29">
                <a:extLst>
                  <a:ext uri="{FF2B5EF4-FFF2-40B4-BE49-F238E27FC236}">
                    <a16:creationId xmlns:a16="http://schemas.microsoft.com/office/drawing/2014/main" id="{FD5D1F48-9E48-CC14-36AB-49C7EFBCCC2F}"/>
                  </a:ext>
                </a:extLst>
              </p:cNvPr>
              <p:cNvSpPr txBox="1"/>
              <p:nvPr/>
            </p:nvSpPr>
            <p:spPr>
              <a:xfrm>
                <a:off x="981101" y="4220941"/>
                <a:ext cx="33591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dirty="0"/>
                  <a:t>Fisher Information Matrix</a:t>
                </a:r>
              </a:p>
            </p:txBody>
          </p:sp>
        </p:grpSp>
        <p:sp>
          <p:nvSpPr>
            <p:cNvPr id="36" name="Freccia in giù 35">
              <a:extLst>
                <a:ext uri="{FF2B5EF4-FFF2-40B4-BE49-F238E27FC236}">
                  <a16:creationId xmlns:a16="http://schemas.microsoft.com/office/drawing/2014/main" id="{6DFE3769-D39E-B7D8-7B7C-2B07F43EC882}"/>
                </a:ext>
              </a:extLst>
            </p:cNvPr>
            <p:cNvSpPr/>
            <p:nvPr/>
          </p:nvSpPr>
          <p:spPr>
            <a:xfrm>
              <a:off x="2610195" y="4177552"/>
              <a:ext cx="448887" cy="520731"/>
            </a:xfrm>
            <a:prstGeom prst="downArrow">
              <a:avLst/>
            </a:prstGeom>
            <a:noFill/>
            <a:ln w="57150">
              <a:solidFill>
                <a:srgbClr val="F98A2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48" name="Gruppo 47">
            <a:extLst>
              <a:ext uri="{FF2B5EF4-FFF2-40B4-BE49-F238E27FC236}">
                <a16:creationId xmlns:a16="http://schemas.microsoft.com/office/drawing/2014/main" id="{2C22C059-D197-13DB-A2B6-7A06BC6D8542}"/>
              </a:ext>
            </a:extLst>
          </p:cNvPr>
          <p:cNvGrpSpPr/>
          <p:nvPr/>
        </p:nvGrpSpPr>
        <p:grpSpPr>
          <a:xfrm>
            <a:off x="6735311" y="2616739"/>
            <a:ext cx="4575473" cy="1354035"/>
            <a:chOff x="6735311" y="2616739"/>
            <a:chExt cx="4575473" cy="1354035"/>
          </a:xfrm>
        </p:grpSpPr>
        <p:pic>
          <p:nvPicPr>
            <p:cNvPr id="18" name="Immagine 17">
              <a:extLst>
                <a:ext uri="{FF2B5EF4-FFF2-40B4-BE49-F238E27FC236}">
                  <a16:creationId xmlns:a16="http://schemas.microsoft.com/office/drawing/2014/main" id="{84D8DE24-03B8-01D8-F215-1FDC64C6E7C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735311" y="3187919"/>
              <a:ext cx="4575473" cy="782855"/>
            </a:xfrm>
            <a:prstGeom prst="rect">
              <a:avLst/>
            </a:prstGeom>
          </p:spPr>
        </p:pic>
        <p:sp>
          <p:nvSpPr>
            <p:cNvPr id="38" name="Freccia in giù 37">
              <a:extLst>
                <a:ext uri="{FF2B5EF4-FFF2-40B4-BE49-F238E27FC236}">
                  <a16:creationId xmlns:a16="http://schemas.microsoft.com/office/drawing/2014/main" id="{F60B7147-983E-5CB3-9434-94B031E419FD}"/>
                </a:ext>
              </a:extLst>
            </p:cNvPr>
            <p:cNvSpPr/>
            <p:nvPr/>
          </p:nvSpPr>
          <p:spPr>
            <a:xfrm>
              <a:off x="8798605" y="2616739"/>
              <a:ext cx="448887" cy="520731"/>
            </a:xfrm>
            <a:prstGeom prst="downArrow">
              <a:avLst/>
            </a:prstGeom>
            <a:noFill/>
            <a:ln w="57150">
              <a:solidFill>
                <a:srgbClr val="F98A2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47" name="Gruppo 46">
            <a:extLst>
              <a:ext uri="{FF2B5EF4-FFF2-40B4-BE49-F238E27FC236}">
                <a16:creationId xmlns:a16="http://schemas.microsoft.com/office/drawing/2014/main" id="{0B4C997C-00CD-1E74-752F-27F7E263D492}"/>
              </a:ext>
            </a:extLst>
          </p:cNvPr>
          <p:cNvGrpSpPr/>
          <p:nvPr/>
        </p:nvGrpSpPr>
        <p:grpSpPr>
          <a:xfrm>
            <a:off x="5394122" y="1683324"/>
            <a:ext cx="5308514" cy="762619"/>
            <a:chOff x="5394122" y="1683324"/>
            <a:chExt cx="5308514" cy="762619"/>
          </a:xfrm>
        </p:grpSpPr>
        <p:grpSp>
          <p:nvGrpSpPr>
            <p:cNvPr id="32" name="Gruppo 31">
              <a:extLst>
                <a:ext uri="{FF2B5EF4-FFF2-40B4-BE49-F238E27FC236}">
                  <a16:creationId xmlns:a16="http://schemas.microsoft.com/office/drawing/2014/main" id="{E1593318-E347-6CCC-55D6-08DFF18CA7C3}"/>
                </a:ext>
              </a:extLst>
            </p:cNvPr>
            <p:cNvGrpSpPr/>
            <p:nvPr/>
          </p:nvGrpSpPr>
          <p:grpSpPr>
            <a:xfrm>
              <a:off x="7343462" y="1683324"/>
              <a:ext cx="3359174" cy="762619"/>
              <a:chOff x="7343462" y="1733886"/>
              <a:chExt cx="3359174" cy="762619"/>
            </a:xfrm>
          </p:grpSpPr>
          <p:pic>
            <p:nvPicPr>
              <p:cNvPr id="16" name="Immagine 15">
                <a:extLst>
                  <a:ext uri="{FF2B5EF4-FFF2-40B4-BE49-F238E27FC236}">
                    <a16:creationId xmlns:a16="http://schemas.microsoft.com/office/drawing/2014/main" id="{FFE7A83D-1D78-81A8-7BD3-32C674CF119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463997" y="2036240"/>
                <a:ext cx="3118104" cy="460265"/>
              </a:xfrm>
              <a:prstGeom prst="rect">
                <a:avLst/>
              </a:prstGeom>
            </p:spPr>
          </p:pic>
          <p:sp>
            <p:nvSpPr>
              <p:cNvPr id="31" name="CasellaDiTesto 30">
                <a:extLst>
                  <a:ext uri="{FF2B5EF4-FFF2-40B4-BE49-F238E27FC236}">
                    <a16:creationId xmlns:a16="http://schemas.microsoft.com/office/drawing/2014/main" id="{EEFBF343-9287-DE73-322E-B8D2C2836220}"/>
                  </a:ext>
                </a:extLst>
              </p:cNvPr>
              <p:cNvSpPr txBox="1"/>
              <p:nvPr/>
            </p:nvSpPr>
            <p:spPr>
              <a:xfrm>
                <a:off x="7343462" y="1733886"/>
                <a:ext cx="33591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dirty="0" err="1"/>
                  <a:t>Distance</a:t>
                </a:r>
                <a:r>
                  <a:rPr lang="it-IT" dirty="0"/>
                  <a:t> </a:t>
                </a:r>
                <a:r>
                  <a:rPr lang="it-IT" dirty="0" err="1"/>
                  <a:t>between</a:t>
                </a:r>
                <a:r>
                  <a:rPr lang="it-IT" dirty="0"/>
                  <a:t> pure </a:t>
                </a:r>
                <a:r>
                  <a:rPr lang="it-IT" dirty="0" err="1"/>
                  <a:t>states</a:t>
                </a:r>
                <a:endParaRPr lang="it-IT" dirty="0"/>
              </a:p>
            </p:txBody>
          </p:sp>
        </p:grpSp>
        <p:cxnSp>
          <p:nvCxnSpPr>
            <p:cNvPr id="42" name="Connettore 2 41">
              <a:extLst>
                <a:ext uri="{FF2B5EF4-FFF2-40B4-BE49-F238E27FC236}">
                  <a16:creationId xmlns:a16="http://schemas.microsoft.com/office/drawing/2014/main" id="{7638D51F-1113-8123-59BE-3CE2E1247F7A}"/>
                </a:ext>
              </a:extLst>
            </p:cNvPr>
            <p:cNvCxnSpPr>
              <a:cxnSpLocks/>
            </p:cNvCxnSpPr>
            <p:nvPr/>
          </p:nvCxnSpPr>
          <p:spPr>
            <a:xfrm>
              <a:off x="5394122" y="2013109"/>
              <a:ext cx="1073790" cy="0"/>
            </a:xfrm>
            <a:prstGeom prst="straightConnector1">
              <a:avLst/>
            </a:prstGeom>
            <a:ln w="57150">
              <a:solidFill>
                <a:srgbClr val="F98A25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uppo 48">
            <a:extLst>
              <a:ext uri="{FF2B5EF4-FFF2-40B4-BE49-F238E27FC236}">
                <a16:creationId xmlns:a16="http://schemas.microsoft.com/office/drawing/2014/main" id="{F31C8162-7205-5EF7-A8DB-8D77DE7FEFA4}"/>
              </a:ext>
            </a:extLst>
          </p:cNvPr>
          <p:cNvGrpSpPr/>
          <p:nvPr/>
        </p:nvGrpSpPr>
        <p:grpSpPr>
          <a:xfrm>
            <a:off x="5394122" y="4181005"/>
            <a:ext cx="5704513" cy="1915562"/>
            <a:chOff x="5394122" y="4181005"/>
            <a:chExt cx="5704513" cy="1915562"/>
          </a:xfrm>
        </p:grpSpPr>
        <p:grpSp>
          <p:nvGrpSpPr>
            <p:cNvPr id="40" name="Gruppo 39">
              <a:extLst>
                <a:ext uri="{FF2B5EF4-FFF2-40B4-BE49-F238E27FC236}">
                  <a16:creationId xmlns:a16="http://schemas.microsoft.com/office/drawing/2014/main" id="{34904553-3991-26DA-C722-42696AA29CD0}"/>
                </a:ext>
              </a:extLst>
            </p:cNvPr>
            <p:cNvGrpSpPr/>
            <p:nvPr/>
          </p:nvGrpSpPr>
          <p:grpSpPr>
            <a:xfrm>
              <a:off x="6947459" y="4807999"/>
              <a:ext cx="4151176" cy="1288568"/>
              <a:chOff x="7074201" y="5007921"/>
              <a:chExt cx="4151176" cy="1288568"/>
            </a:xfrm>
          </p:grpSpPr>
          <p:pic>
            <p:nvPicPr>
              <p:cNvPr id="20" name="Immagine 19">
                <a:extLst>
                  <a:ext uri="{FF2B5EF4-FFF2-40B4-BE49-F238E27FC236}">
                    <a16:creationId xmlns:a16="http://schemas.microsoft.com/office/drawing/2014/main" id="{23AFE4FC-2F8C-0EC7-AEC4-9578B036CA0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925430" y="5361477"/>
                <a:ext cx="2426586" cy="398012"/>
              </a:xfrm>
              <a:prstGeom prst="rect">
                <a:avLst/>
              </a:prstGeom>
            </p:spPr>
          </p:pic>
          <p:pic>
            <p:nvPicPr>
              <p:cNvPr id="22" name="Immagine 21">
                <a:extLst>
                  <a:ext uri="{FF2B5EF4-FFF2-40B4-BE49-F238E27FC236}">
                    <a16:creationId xmlns:a16="http://schemas.microsoft.com/office/drawing/2014/main" id="{86A5A45C-853C-8D5C-C6B0-D4DDFC1491D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074201" y="5799415"/>
                <a:ext cx="4151176" cy="497074"/>
              </a:xfrm>
              <a:prstGeom prst="rect">
                <a:avLst/>
              </a:prstGeom>
            </p:spPr>
          </p:pic>
          <p:sp>
            <p:nvSpPr>
              <p:cNvPr id="37" name="CasellaDiTesto 36">
                <a:extLst>
                  <a:ext uri="{FF2B5EF4-FFF2-40B4-BE49-F238E27FC236}">
                    <a16:creationId xmlns:a16="http://schemas.microsoft.com/office/drawing/2014/main" id="{92CA6C0E-B4FE-5F1A-5B60-572D868CEEB3}"/>
                  </a:ext>
                </a:extLst>
              </p:cNvPr>
              <p:cNvSpPr txBox="1"/>
              <p:nvPr/>
            </p:nvSpPr>
            <p:spPr>
              <a:xfrm>
                <a:off x="7462665" y="5007921"/>
                <a:ext cx="33591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dirty="0"/>
                  <a:t>Quantum </a:t>
                </a:r>
                <a:r>
                  <a:rPr lang="it-IT" dirty="0" err="1"/>
                  <a:t>Geometric</a:t>
                </a:r>
                <a:r>
                  <a:rPr lang="it-IT" dirty="0"/>
                  <a:t> </a:t>
                </a:r>
                <a:r>
                  <a:rPr lang="it-IT" dirty="0" err="1"/>
                  <a:t>Tensor</a:t>
                </a:r>
                <a:endParaRPr lang="it-IT" dirty="0"/>
              </a:p>
            </p:txBody>
          </p:sp>
        </p:grpSp>
        <p:sp>
          <p:nvSpPr>
            <p:cNvPr id="39" name="Freccia in giù 38">
              <a:extLst>
                <a:ext uri="{FF2B5EF4-FFF2-40B4-BE49-F238E27FC236}">
                  <a16:creationId xmlns:a16="http://schemas.microsoft.com/office/drawing/2014/main" id="{CE7D6815-12DF-3666-DE54-796F2557CE7F}"/>
                </a:ext>
              </a:extLst>
            </p:cNvPr>
            <p:cNvSpPr/>
            <p:nvPr/>
          </p:nvSpPr>
          <p:spPr>
            <a:xfrm>
              <a:off x="8798605" y="4181005"/>
              <a:ext cx="448887" cy="520731"/>
            </a:xfrm>
            <a:prstGeom prst="downArrow">
              <a:avLst/>
            </a:prstGeom>
            <a:noFill/>
            <a:ln w="57150">
              <a:solidFill>
                <a:srgbClr val="F98A2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44" name="Connettore 2 43">
              <a:extLst>
                <a:ext uri="{FF2B5EF4-FFF2-40B4-BE49-F238E27FC236}">
                  <a16:creationId xmlns:a16="http://schemas.microsoft.com/office/drawing/2014/main" id="{1EBEAF18-1F95-A6EF-D0B1-DA34185EC560}"/>
                </a:ext>
              </a:extLst>
            </p:cNvPr>
            <p:cNvCxnSpPr>
              <a:cxnSpLocks/>
            </p:cNvCxnSpPr>
            <p:nvPr/>
          </p:nvCxnSpPr>
          <p:spPr>
            <a:xfrm>
              <a:off x="5394122" y="5495938"/>
              <a:ext cx="1073790" cy="0"/>
            </a:xfrm>
            <a:prstGeom prst="straightConnector1">
              <a:avLst/>
            </a:prstGeom>
            <a:ln w="57150">
              <a:solidFill>
                <a:srgbClr val="F98A25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FF6441F1-FAA0-31A7-6F8B-7ABE205C9900}"/>
              </a:ext>
            </a:extLst>
          </p:cNvPr>
          <p:cNvSpPr txBox="1"/>
          <p:nvPr/>
        </p:nvSpPr>
        <p:spPr>
          <a:xfrm>
            <a:off x="2369996" y="6220068"/>
            <a:ext cx="71220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[2] Helstrom, Carl W. "Minimum mean-squared error of estimates in quantum statistics." </a:t>
            </a:r>
            <a:r>
              <a:rPr lang="en-US" sz="16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Physics letters A</a:t>
            </a:r>
            <a:r>
              <a:rPr lang="en-US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25.2 (1967): 101-102.</a:t>
            </a:r>
            <a:endParaRPr lang="it-IT" sz="1600" dirty="0"/>
          </a:p>
        </p:txBody>
      </p:sp>
    </p:spTree>
    <p:extLst>
      <p:ext uri="{BB962C8B-B14F-4D97-AF65-F5344CB8AC3E}">
        <p14:creationId xmlns:p14="http://schemas.microsoft.com/office/powerpoint/2010/main" val="1009240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208BC5-1FE0-034E-4BDC-729B858CDE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D2EF54E-37A9-8B17-0DEA-879775F92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>
                <a:solidFill>
                  <a:srgbClr val="FF3399"/>
                </a:solidFill>
              </a:rPr>
              <a:t>Quantum Natural </a:t>
            </a:r>
            <a:r>
              <a:rPr lang="it-IT" b="1" dirty="0" err="1">
                <a:solidFill>
                  <a:srgbClr val="FF3399"/>
                </a:solidFill>
              </a:rPr>
              <a:t>Gradient</a:t>
            </a:r>
            <a:r>
              <a:rPr lang="it-IT" sz="2000" dirty="0"/>
              <a:t>[3]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ABE28A34-CA55-E773-7331-C731FFE7B1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193" y="1546605"/>
            <a:ext cx="5362119" cy="569199"/>
          </a:xfrm>
          <a:prstGeom prst="rect">
            <a:avLst/>
          </a:prstGeom>
        </p:spPr>
      </p:pic>
      <p:grpSp>
        <p:nvGrpSpPr>
          <p:cNvPr id="21" name="Gruppo 20">
            <a:extLst>
              <a:ext uri="{FF2B5EF4-FFF2-40B4-BE49-F238E27FC236}">
                <a16:creationId xmlns:a16="http://schemas.microsoft.com/office/drawing/2014/main" id="{01864DF4-870D-8A67-E0DE-89E7CFB9199E}"/>
              </a:ext>
            </a:extLst>
          </p:cNvPr>
          <p:cNvGrpSpPr/>
          <p:nvPr/>
        </p:nvGrpSpPr>
        <p:grpSpPr>
          <a:xfrm>
            <a:off x="5086012" y="2179807"/>
            <a:ext cx="6439413" cy="1020351"/>
            <a:chOff x="5086012" y="2179807"/>
            <a:chExt cx="6439413" cy="1020351"/>
          </a:xfrm>
        </p:grpSpPr>
        <p:pic>
          <p:nvPicPr>
            <p:cNvPr id="4" name="Immagine 3">
              <a:extLst>
                <a:ext uri="{FF2B5EF4-FFF2-40B4-BE49-F238E27FC236}">
                  <a16:creationId xmlns:a16="http://schemas.microsoft.com/office/drawing/2014/main" id="{8AF92A12-509A-8CFB-120B-118AC62991F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36033" y="2544177"/>
              <a:ext cx="5989392" cy="655981"/>
            </a:xfrm>
            <a:prstGeom prst="rect">
              <a:avLst/>
            </a:prstGeom>
          </p:spPr>
        </p:pic>
        <p:cxnSp>
          <p:nvCxnSpPr>
            <p:cNvPr id="14" name="Connettore 2 13">
              <a:extLst>
                <a:ext uri="{FF2B5EF4-FFF2-40B4-BE49-F238E27FC236}">
                  <a16:creationId xmlns:a16="http://schemas.microsoft.com/office/drawing/2014/main" id="{3EE191AE-B515-55C5-5C0D-762D4F6688AA}"/>
                </a:ext>
              </a:extLst>
            </p:cNvPr>
            <p:cNvCxnSpPr/>
            <p:nvPr/>
          </p:nvCxnSpPr>
          <p:spPr>
            <a:xfrm>
              <a:off x="5086012" y="2179807"/>
              <a:ext cx="900040" cy="327171"/>
            </a:xfrm>
            <a:prstGeom prst="straightConnector1">
              <a:avLst/>
            </a:prstGeom>
            <a:ln w="57150">
              <a:solidFill>
                <a:srgbClr val="F98A25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uppo 22">
            <a:extLst>
              <a:ext uri="{FF2B5EF4-FFF2-40B4-BE49-F238E27FC236}">
                <a16:creationId xmlns:a16="http://schemas.microsoft.com/office/drawing/2014/main" id="{51D7B46A-64C0-BC82-B6BB-B5D69D39466A}"/>
              </a:ext>
            </a:extLst>
          </p:cNvPr>
          <p:cNvGrpSpPr/>
          <p:nvPr/>
        </p:nvGrpSpPr>
        <p:grpSpPr>
          <a:xfrm>
            <a:off x="2952601" y="3162959"/>
            <a:ext cx="7424581" cy="1111819"/>
            <a:chOff x="2952601" y="3162959"/>
            <a:chExt cx="7424581" cy="1111819"/>
          </a:xfrm>
        </p:grpSpPr>
        <p:sp>
          <p:nvSpPr>
            <p:cNvPr id="10" name="CasellaDiTesto 9">
              <a:extLst>
                <a:ext uri="{FF2B5EF4-FFF2-40B4-BE49-F238E27FC236}">
                  <a16:creationId xmlns:a16="http://schemas.microsoft.com/office/drawing/2014/main" id="{ADE59C51-C9A5-DD75-131C-EB3E8B7F6810}"/>
                </a:ext>
              </a:extLst>
            </p:cNvPr>
            <p:cNvSpPr txBox="1"/>
            <p:nvPr/>
          </p:nvSpPr>
          <p:spPr>
            <a:xfrm>
              <a:off x="8631920" y="3813113"/>
              <a:ext cx="174526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2400" b="1" dirty="0">
                  <a:solidFill>
                    <a:srgbClr val="FF3399"/>
                  </a:solidFill>
                </a:rPr>
                <a:t>QNG step</a:t>
              </a:r>
            </a:p>
          </p:txBody>
        </p:sp>
        <p:grpSp>
          <p:nvGrpSpPr>
            <p:cNvPr id="22" name="Gruppo 21">
              <a:extLst>
                <a:ext uri="{FF2B5EF4-FFF2-40B4-BE49-F238E27FC236}">
                  <a16:creationId xmlns:a16="http://schemas.microsoft.com/office/drawing/2014/main" id="{6ACB864D-9F33-6371-303B-2C64DDB057FC}"/>
                </a:ext>
              </a:extLst>
            </p:cNvPr>
            <p:cNvGrpSpPr/>
            <p:nvPr/>
          </p:nvGrpSpPr>
          <p:grpSpPr>
            <a:xfrm>
              <a:off x="2952601" y="3162959"/>
              <a:ext cx="5166863" cy="1077392"/>
              <a:chOff x="2952601" y="3162959"/>
              <a:chExt cx="5166863" cy="1077392"/>
            </a:xfrm>
          </p:grpSpPr>
          <p:pic>
            <p:nvPicPr>
              <p:cNvPr id="6" name="Immagine 5">
                <a:extLst>
                  <a:ext uri="{FF2B5EF4-FFF2-40B4-BE49-F238E27FC236}">
                    <a16:creationId xmlns:a16="http://schemas.microsoft.com/office/drawing/2014/main" id="{7BEC207A-0CAE-C9C4-DDF2-B8377E57C34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952601" y="3711048"/>
                <a:ext cx="5166863" cy="529303"/>
              </a:xfrm>
              <a:prstGeom prst="rect">
                <a:avLst/>
              </a:prstGeom>
            </p:spPr>
          </p:pic>
          <p:sp>
            <p:nvSpPr>
              <p:cNvPr id="15" name="Freccia in giù 14">
                <a:extLst>
                  <a:ext uri="{FF2B5EF4-FFF2-40B4-BE49-F238E27FC236}">
                    <a16:creationId xmlns:a16="http://schemas.microsoft.com/office/drawing/2014/main" id="{6B5921EF-C87F-554F-4B74-C55F9446FD73}"/>
                  </a:ext>
                </a:extLst>
              </p:cNvPr>
              <p:cNvSpPr/>
              <p:nvPr/>
            </p:nvSpPr>
            <p:spPr>
              <a:xfrm rot="2330973">
                <a:off x="5543672" y="3162959"/>
                <a:ext cx="373743" cy="510890"/>
              </a:xfrm>
              <a:prstGeom prst="downArrow">
                <a:avLst/>
              </a:prstGeom>
              <a:noFill/>
              <a:ln w="57150">
                <a:solidFill>
                  <a:srgbClr val="F98A25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</p:grpSp>
      <p:grpSp>
        <p:nvGrpSpPr>
          <p:cNvPr id="25" name="Gruppo 24">
            <a:extLst>
              <a:ext uri="{FF2B5EF4-FFF2-40B4-BE49-F238E27FC236}">
                <a16:creationId xmlns:a16="http://schemas.microsoft.com/office/drawing/2014/main" id="{8F1A06BA-BC57-152B-E682-05A064718E96}"/>
              </a:ext>
            </a:extLst>
          </p:cNvPr>
          <p:cNvGrpSpPr/>
          <p:nvPr/>
        </p:nvGrpSpPr>
        <p:grpSpPr>
          <a:xfrm>
            <a:off x="5407995" y="3734563"/>
            <a:ext cx="2290194" cy="1784987"/>
            <a:chOff x="5407995" y="3734563"/>
            <a:chExt cx="2290194" cy="1784987"/>
          </a:xfrm>
        </p:grpSpPr>
        <p:pic>
          <p:nvPicPr>
            <p:cNvPr id="7" name="Immagine 6">
              <a:extLst>
                <a:ext uri="{FF2B5EF4-FFF2-40B4-BE49-F238E27FC236}">
                  <a16:creationId xmlns:a16="http://schemas.microsoft.com/office/drawing/2014/main" id="{C5FCA66D-ABFC-3958-66A3-12CAC868552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507104" y="4751241"/>
              <a:ext cx="2094561" cy="452203"/>
            </a:xfrm>
            <a:prstGeom prst="rect">
              <a:avLst/>
            </a:prstGeom>
          </p:spPr>
        </p:pic>
        <p:sp>
          <p:nvSpPr>
            <p:cNvPr id="8" name="CasellaDiTesto 7">
              <a:extLst>
                <a:ext uri="{FF2B5EF4-FFF2-40B4-BE49-F238E27FC236}">
                  <a16:creationId xmlns:a16="http://schemas.microsoft.com/office/drawing/2014/main" id="{088DB082-930A-B696-EA1F-79B0038BE066}"/>
                </a:ext>
              </a:extLst>
            </p:cNvPr>
            <p:cNvSpPr txBox="1"/>
            <p:nvPr/>
          </p:nvSpPr>
          <p:spPr>
            <a:xfrm>
              <a:off x="5424773" y="5150218"/>
              <a:ext cx="22734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dirty="0" err="1"/>
                <a:t>Pseudoinverse</a:t>
              </a:r>
              <a:endParaRPr lang="it-IT" dirty="0"/>
            </a:p>
          </p:txBody>
        </p:sp>
        <p:sp>
          <p:nvSpPr>
            <p:cNvPr id="16" name="Ovale 15">
              <a:extLst>
                <a:ext uri="{FF2B5EF4-FFF2-40B4-BE49-F238E27FC236}">
                  <a16:creationId xmlns:a16="http://schemas.microsoft.com/office/drawing/2014/main" id="{0AC38A89-88B7-BC35-F78D-7524F7FDB43F}"/>
                </a:ext>
              </a:extLst>
            </p:cNvPr>
            <p:cNvSpPr/>
            <p:nvPr/>
          </p:nvSpPr>
          <p:spPr>
            <a:xfrm>
              <a:off x="5407995" y="3734563"/>
              <a:ext cx="611540" cy="595267"/>
            </a:xfrm>
            <a:prstGeom prst="ellipse">
              <a:avLst/>
            </a:prstGeom>
            <a:noFill/>
            <a:ln w="57150">
              <a:solidFill>
                <a:srgbClr val="F98A2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18" name="Connettore 2 17">
              <a:extLst>
                <a:ext uri="{FF2B5EF4-FFF2-40B4-BE49-F238E27FC236}">
                  <a16:creationId xmlns:a16="http://schemas.microsoft.com/office/drawing/2014/main" id="{84C564DD-347D-E4EA-73B3-9AB0CA05BBD8}"/>
                </a:ext>
              </a:extLst>
            </p:cNvPr>
            <p:cNvCxnSpPr>
              <a:stCxn id="16" idx="4"/>
              <a:endCxn id="7" idx="0"/>
            </p:cNvCxnSpPr>
            <p:nvPr/>
          </p:nvCxnSpPr>
          <p:spPr>
            <a:xfrm>
              <a:off x="5713765" y="4329830"/>
              <a:ext cx="840620" cy="421411"/>
            </a:xfrm>
            <a:prstGeom prst="straightConnector1">
              <a:avLst/>
            </a:prstGeom>
            <a:ln w="57150">
              <a:solidFill>
                <a:srgbClr val="F98A25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uppo 23">
            <a:extLst>
              <a:ext uri="{FF2B5EF4-FFF2-40B4-BE49-F238E27FC236}">
                <a16:creationId xmlns:a16="http://schemas.microsoft.com/office/drawing/2014/main" id="{AC7DB6B7-CEB5-DDC0-6DAC-281DF4A0AE7B}"/>
              </a:ext>
            </a:extLst>
          </p:cNvPr>
          <p:cNvGrpSpPr/>
          <p:nvPr/>
        </p:nvGrpSpPr>
        <p:grpSpPr>
          <a:xfrm>
            <a:off x="1248593" y="4632924"/>
            <a:ext cx="2306832" cy="777353"/>
            <a:chOff x="1248593" y="4632924"/>
            <a:chExt cx="2306832" cy="777353"/>
          </a:xfrm>
        </p:grpSpPr>
        <p:pic>
          <p:nvPicPr>
            <p:cNvPr id="12" name="Immagine 11">
              <a:extLst>
                <a:ext uri="{FF2B5EF4-FFF2-40B4-BE49-F238E27FC236}">
                  <a16:creationId xmlns:a16="http://schemas.microsoft.com/office/drawing/2014/main" id="{A7143FDC-F210-E0D6-23C1-3F7A0509531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248593" y="5011300"/>
              <a:ext cx="2273416" cy="398977"/>
            </a:xfrm>
            <a:prstGeom prst="rect">
              <a:avLst/>
            </a:prstGeom>
          </p:spPr>
        </p:pic>
        <p:sp>
          <p:nvSpPr>
            <p:cNvPr id="20" name="CasellaDiTesto 19">
              <a:extLst>
                <a:ext uri="{FF2B5EF4-FFF2-40B4-BE49-F238E27FC236}">
                  <a16:creationId xmlns:a16="http://schemas.microsoft.com/office/drawing/2014/main" id="{D4A32E9F-4A69-91F4-8D99-49701A511E4A}"/>
                </a:ext>
              </a:extLst>
            </p:cNvPr>
            <p:cNvSpPr txBox="1"/>
            <p:nvPr/>
          </p:nvSpPr>
          <p:spPr>
            <a:xfrm>
              <a:off x="1282009" y="4632924"/>
              <a:ext cx="22734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dirty="0"/>
                <a:t>Natural </a:t>
              </a:r>
              <a:r>
                <a:rPr lang="it-IT" dirty="0" err="1"/>
                <a:t>norm</a:t>
              </a:r>
              <a:endParaRPr lang="it-IT" dirty="0"/>
            </a:p>
          </p:txBody>
        </p:sp>
      </p:grp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741C80-6839-1BCF-64A7-E5EB0A09F072}"/>
              </a:ext>
            </a:extLst>
          </p:cNvPr>
          <p:cNvSpPr txBox="1"/>
          <p:nvPr/>
        </p:nvSpPr>
        <p:spPr>
          <a:xfrm>
            <a:off x="1601745" y="6429417"/>
            <a:ext cx="87686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[3] Stokes, James, et al. "Quantum </a:t>
            </a:r>
            <a:r>
              <a:rPr lang="fr-FR" sz="16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natural</a:t>
            </a:r>
            <a:r>
              <a:rPr lang="fr-FR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gradient." </a:t>
            </a:r>
            <a:r>
              <a:rPr lang="fr-FR" sz="16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Quantum</a:t>
            </a:r>
            <a:r>
              <a:rPr lang="fr-FR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4 (2020): 269.</a:t>
            </a:r>
            <a:endParaRPr lang="it-IT" sz="1600" dirty="0"/>
          </a:p>
        </p:txBody>
      </p:sp>
    </p:spTree>
    <p:extLst>
      <p:ext uri="{BB962C8B-B14F-4D97-AF65-F5344CB8AC3E}">
        <p14:creationId xmlns:p14="http://schemas.microsoft.com/office/powerpoint/2010/main" val="2416392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EF2F863-6936-74FF-91BC-546035DA5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>
                <a:solidFill>
                  <a:srgbClr val="FF3399"/>
                </a:solidFill>
              </a:rPr>
              <a:t>Quantum Fisher Information Matrix</a:t>
            </a:r>
            <a:r>
              <a:rPr lang="it-IT" sz="2000" dirty="0"/>
              <a:t>[4]</a:t>
            </a:r>
          </a:p>
        </p:txBody>
      </p:sp>
      <p:grpSp>
        <p:nvGrpSpPr>
          <p:cNvPr id="32" name="Gruppo 31">
            <a:extLst>
              <a:ext uri="{FF2B5EF4-FFF2-40B4-BE49-F238E27FC236}">
                <a16:creationId xmlns:a16="http://schemas.microsoft.com/office/drawing/2014/main" id="{23BE622F-ADDB-19C4-D09E-C68CD2C81DB3}"/>
              </a:ext>
            </a:extLst>
          </p:cNvPr>
          <p:cNvGrpSpPr/>
          <p:nvPr/>
        </p:nvGrpSpPr>
        <p:grpSpPr>
          <a:xfrm>
            <a:off x="2417813" y="1564908"/>
            <a:ext cx="6768132" cy="400110"/>
            <a:chOff x="1176241" y="1564908"/>
            <a:chExt cx="6768132" cy="400110"/>
          </a:xfrm>
        </p:grpSpPr>
        <p:pic>
          <p:nvPicPr>
            <p:cNvPr id="12" name="Immagine 11">
              <a:extLst>
                <a:ext uri="{FF2B5EF4-FFF2-40B4-BE49-F238E27FC236}">
                  <a16:creationId xmlns:a16="http://schemas.microsoft.com/office/drawing/2014/main" id="{59E5FCCB-AB65-0906-C79F-EC282120209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76241" y="1567051"/>
              <a:ext cx="403012" cy="361321"/>
            </a:xfrm>
            <a:prstGeom prst="rect">
              <a:avLst/>
            </a:prstGeom>
          </p:spPr>
        </p:pic>
        <p:sp>
          <p:nvSpPr>
            <p:cNvPr id="14" name="CasellaDiTesto 13">
              <a:extLst>
                <a:ext uri="{FF2B5EF4-FFF2-40B4-BE49-F238E27FC236}">
                  <a16:creationId xmlns:a16="http://schemas.microsoft.com/office/drawing/2014/main" id="{0F8006CB-F3DB-84AF-7A87-707A9CEDBF39}"/>
                </a:ext>
              </a:extLst>
            </p:cNvPr>
            <p:cNvSpPr txBox="1"/>
            <p:nvPr/>
          </p:nvSpPr>
          <p:spPr>
            <a:xfrm>
              <a:off x="1619803" y="1564908"/>
              <a:ext cx="632457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2000" dirty="0">
                  <a:latin typeface="+mn-lt"/>
                </a:rPr>
                <a:t>Set of quantum </a:t>
              </a:r>
              <a:r>
                <a:rPr lang="it-IT" sz="2000" dirty="0" err="1">
                  <a:latin typeface="+mn-lt"/>
                </a:rPr>
                <a:t>states</a:t>
              </a:r>
              <a:r>
                <a:rPr lang="it-IT" sz="2000" dirty="0">
                  <a:latin typeface="+mn-lt"/>
                </a:rPr>
                <a:t> </a:t>
              </a:r>
              <a:r>
                <a:rPr lang="it-IT" sz="2000" dirty="0" err="1">
                  <a:latin typeface="+mn-lt"/>
                </a:rPr>
                <a:t>labelled</a:t>
              </a:r>
              <a:r>
                <a:rPr lang="it-IT" sz="2000" dirty="0">
                  <a:latin typeface="+mn-lt"/>
                </a:rPr>
                <a:t> by </a:t>
              </a:r>
              <a:r>
                <a:rPr lang="it-IT" sz="2000" dirty="0" err="1">
                  <a:latin typeface="+mn-lt"/>
                </a:rPr>
                <a:t>continuos</a:t>
              </a:r>
              <a:r>
                <a:rPr lang="it-IT" sz="2000" dirty="0">
                  <a:latin typeface="+mn-lt"/>
                </a:rPr>
                <a:t> </a:t>
              </a:r>
              <a:r>
                <a:rPr lang="it-IT" sz="2000" dirty="0" err="1">
                  <a:latin typeface="+mn-lt"/>
                </a:rPr>
                <a:t>parameters</a:t>
              </a:r>
              <a:endParaRPr lang="it-IT" sz="2000" dirty="0">
                <a:latin typeface="+mn-lt"/>
              </a:endParaRPr>
            </a:p>
          </p:txBody>
        </p:sp>
      </p:grpSp>
      <p:grpSp>
        <p:nvGrpSpPr>
          <p:cNvPr id="33" name="Gruppo 32">
            <a:extLst>
              <a:ext uri="{FF2B5EF4-FFF2-40B4-BE49-F238E27FC236}">
                <a16:creationId xmlns:a16="http://schemas.microsoft.com/office/drawing/2014/main" id="{4DAE07B5-339C-04D0-3EB1-6195A80D2FCE}"/>
              </a:ext>
            </a:extLst>
          </p:cNvPr>
          <p:cNvGrpSpPr/>
          <p:nvPr/>
        </p:nvGrpSpPr>
        <p:grpSpPr>
          <a:xfrm>
            <a:off x="4280037" y="2049374"/>
            <a:ext cx="3487246" cy="404173"/>
            <a:chOff x="1092351" y="2101273"/>
            <a:chExt cx="3487246" cy="404173"/>
          </a:xfrm>
        </p:grpSpPr>
        <p:pic>
          <p:nvPicPr>
            <p:cNvPr id="9" name="Immagine 8">
              <a:extLst>
                <a:ext uri="{FF2B5EF4-FFF2-40B4-BE49-F238E27FC236}">
                  <a16:creationId xmlns:a16="http://schemas.microsoft.com/office/drawing/2014/main" id="{5B0B366D-9D8D-1331-6A86-A2368C0A69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92351" y="2101273"/>
              <a:ext cx="2257762" cy="400110"/>
            </a:xfrm>
            <a:prstGeom prst="rect">
              <a:avLst/>
            </a:prstGeom>
          </p:spPr>
        </p:pic>
        <p:sp>
          <p:nvSpPr>
            <p:cNvPr id="15" name="CasellaDiTesto 14">
              <a:extLst>
                <a:ext uri="{FF2B5EF4-FFF2-40B4-BE49-F238E27FC236}">
                  <a16:creationId xmlns:a16="http://schemas.microsoft.com/office/drawing/2014/main" id="{9B79D8A0-AE90-43E9-1D9E-2633FDECB195}"/>
                </a:ext>
              </a:extLst>
            </p:cNvPr>
            <p:cNvSpPr txBox="1"/>
            <p:nvPr/>
          </p:nvSpPr>
          <p:spPr>
            <a:xfrm>
              <a:off x="3368302" y="2105336"/>
              <a:ext cx="121129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2000" dirty="0">
                  <a:latin typeface="+mn-lt"/>
                </a:rPr>
                <a:t>Born rule</a:t>
              </a:r>
            </a:p>
          </p:txBody>
        </p:sp>
      </p:grpSp>
      <p:grpSp>
        <p:nvGrpSpPr>
          <p:cNvPr id="47" name="Gruppo 46">
            <a:extLst>
              <a:ext uri="{FF2B5EF4-FFF2-40B4-BE49-F238E27FC236}">
                <a16:creationId xmlns:a16="http://schemas.microsoft.com/office/drawing/2014/main" id="{9E64A3BF-4CB8-3253-4008-DBEAAE6313F4}"/>
              </a:ext>
            </a:extLst>
          </p:cNvPr>
          <p:cNvGrpSpPr/>
          <p:nvPr/>
        </p:nvGrpSpPr>
        <p:grpSpPr>
          <a:xfrm>
            <a:off x="6665499" y="2609612"/>
            <a:ext cx="4375475" cy="1895915"/>
            <a:chOff x="6665499" y="2609612"/>
            <a:chExt cx="4375475" cy="1895915"/>
          </a:xfrm>
        </p:grpSpPr>
        <p:pic>
          <p:nvPicPr>
            <p:cNvPr id="11" name="Immagine 10">
              <a:extLst>
                <a:ext uri="{FF2B5EF4-FFF2-40B4-BE49-F238E27FC236}">
                  <a16:creationId xmlns:a16="http://schemas.microsoft.com/office/drawing/2014/main" id="{FD8C0254-6FC3-9F42-EC0A-B8909A26C8F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3581" t="14057"/>
            <a:stretch/>
          </p:blipFill>
          <p:spPr>
            <a:xfrm>
              <a:off x="7415556" y="3500779"/>
              <a:ext cx="3008871" cy="606520"/>
            </a:xfrm>
            <a:prstGeom prst="rect">
              <a:avLst/>
            </a:prstGeom>
          </p:spPr>
        </p:pic>
        <p:sp>
          <p:nvSpPr>
            <p:cNvPr id="16" name="CasellaDiTesto 15">
              <a:extLst>
                <a:ext uri="{FF2B5EF4-FFF2-40B4-BE49-F238E27FC236}">
                  <a16:creationId xmlns:a16="http://schemas.microsoft.com/office/drawing/2014/main" id="{77E3E465-0664-5F95-8845-5E1D41E98E33}"/>
                </a:ext>
              </a:extLst>
            </p:cNvPr>
            <p:cNvSpPr txBox="1"/>
            <p:nvPr/>
          </p:nvSpPr>
          <p:spPr>
            <a:xfrm>
              <a:off x="6803389" y="3110522"/>
              <a:ext cx="423758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2000" b="1" dirty="0">
                  <a:solidFill>
                    <a:srgbClr val="FF3399"/>
                  </a:solidFill>
                  <a:latin typeface="+mn-lt"/>
                </a:rPr>
                <a:t>Quantum Fisher Information </a:t>
              </a:r>
              <a:r>
                <a:rPr lang="it-IT" sz="2000" b="1" dirty="0">
                  <a:solidFill>
                    <a:srgbClr val="FF3399"/>
                  </a:solidFill>
                </a:rPr>
                <a:t>M</a:t>
              </a:r>
              <a:r>
                <a:rPr lang="it-IT" sz="2000" b="1" dirty="0">
                  <a:solidFill>
                    <a:srgbClr val="FF3399"/>
                  </a:solidFill>
                  <a:latin typeface="+mn-lt"/>
                </a:rPr>
                <a:t>atrix</a:t>
              </a:r>
            </a:p>
          </p:txBody>
        </p:sp>
        <p:pic>
          <p:nvPicPr>
            <p:cNvPr id="18" name="Immagine 17">
              <a:extLst>
                <a:ext uri="{FF2B5EF4-FFF2-40B4-BE49-F238E27FC236}">
                  <a16:creationId xmlns:a16="http://schemas.microsoft.com/office/drawing/2014/main" id="{08A882E9-D9B3-AB65-E6FC-342F02F7613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060624" y="4048287"/>
              <a:ext cx="1718734" cy="457240"/>
            </a:xfrm>
            <a:prstGeom prst="rect">
              <a:avLst/>
            </a:prstGeom>
          </p:spPr>
        </p:pic>
        <p:cxnSp>
          <p:nvCxnSpPr>
            <p:cNvPr id="37" name="Connettore 2 36">
              <a:extLst>
                <a:ext uri="{FF2B5EF4-FFF2-40B4-BE49-F238E27FC236}">
                  <a16:creationId xmlns:a16="http://schemas.microsoft.com/office/drawing/2014/main" id="{EEBE395D-04A4-FBC6-665C-EE5B61248FE1}"/>
                </a:ext>
              </a:extLst>
            </p:cNvPr>
            <p:cNvCxnSpPr>
              <a:cxnSpLocks/>
            </p:cNvCxnSpPr>
            <p:nvPr/>
          </p:nvCxnSpPr>
          <p:spPr>
            <a:xfrm>
              <a:off x="6665499" y="2609612"/>
              <a:ext cx="938463" cy="398283"/>
            </a:xfrm>
            <a:prstGeom prst="straightConnector1">
              <a:avLst/>
            </a:prstGeom>
            <a:ln w="57150">
              <a:solidFill>
                <a:srgbClr val="F98A25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uppo 45">
            <a:extLst>
              <a:ext uri="{FF2B5EF4-FFF2-40B4-BE49-F238E27FC236}">
                <a16:creationId xmlns:a16="http://schemas.microsoft.com/office/drawing/2014/main" id="{1E1D9861-C73C-077C-2EA0-C33D56FB16F1}"/>
              </a:ext>
            </a:extLst>
          </p:cNvPr>
          <p:cNvGrpSpPr/>
          <p:nvPr/>
        </p:nvGrpSpPr>
        <p:grpSpPr>
          <a:xfrm>
            <a:off x="1109539" y="2609612"/>
            <a:ext cx="4255984" cy="1743231"/>
            <a:chOff x="1109539" y="2609612"/>
            <a:chExt cx="4255984" cy="1743231"/>
          </a:xfrm>
        </p:grpSpPr>
        <p:sp>
          <p:nvSpPr>
            <p:cNvPr id="28" name="CasellaDiTesto 27">
              <a:extLst>
                <a:ext uri="{FF2B5EF4-FFF2-40B4-BE49-F238E27FC236}">
                  <a16:creationId xmlns:a16="http://schemas.microsoft.com/office/drawing/2014/main" id="{80326895-81EE-117E-FA8D-F141063AF78D}"/>
                </a:ext>
              </a:extLst>
            </p:cNvPr>
            <p:cNvSpPr txBox="1"/>
            <p:nvPr/>
          </p:nvSpPr>
          <p:spPr>
            <a:xfrm>
              <a:off x="1701356" y="3300771"/>
              <a:ext cx="307235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2000" b="1" dirty="0">
                  <a:solidFill>
                    <a:srgbClr val="FF3399"/>
                  </a:solidFill>
                  <a:latin typeface="+mn-lt"/>
                </a:rPr>
                <a:t>Fisher </a:t>
              </a:r>
              <a:r>
                <a:rPr lang="it-IT" sz="2000" b="1" dirty="0">
                  <a:solidFill>
                    <a:srgbClr val="FF3399"/>
                  </a:solidFill>
                </a:rPr>
                <a:t>I</a:t>
              </a:r>
              <a:r>
                <a:rPr lang="it-IT" sz="2000" b="1" dirty="0">
                  <a:solidFill>
                    <a:srgbClr val="FF3399"/>
                  </a:solidFill>
                  <a:latin typeface="+mn-lt"/>
                </a:rPr>
                <a:t>nformation </a:t>
              </a:r>
              <a:r>
                <a:rPr lang="it-IT" sz="2000" b="1" dirty="0">
                  <a:solidFill>
                    <a:srgbClr val="FF3399"/>
                  </a:solidFill>
                </a:rPr>
                <a:t>M</a:t>
              </a:r>
              <a:r>
                <a:rPr lang="it-IT" sz="2000" b="1" dirty="0">
                  <a:solidFill>
                    <a:srgbClr val="FF3399"/>
                  </a:solidFill>
                  <a:latin typeface="+mn-lt"/>
                </a:rPr>
                <a:t>atrix</a:t>
              </a:r>
            </a:p>
          </p:txBody>
        </p:sp>
        <p:pic>
          <p:nvPicPr>
            <p:cNvPr id="31" name="Immagine 30">
              <a:extLst>
                <a:ext uri="{FF2B5EF4-FFF2-40B4-BE49-F238E27FC236}">
                  <a16:creationId xmlns:a16="http://schemas.microsoft.com/office/drawing/2014/main" id="{00F6CA90-6272-5EBA-3AFC-0F66B9D0192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109539" y="3685492"/>
              <a:ext cx="4255984" cy="667351"/>
            </a:xfrm>
            <a:prstGeom prst="rect">
              <a:avLst/>
            </a:prstGeom>
          </p:spPr>
        </p:pic>
        <p:cxnSp>
          <p:nvCxnSpPr>
            <p:cNvPr id="38" name="Connettore 2 37">
              <a:extLst>
                <a:ext uri="{FF2B5EF4-FFF2-40B4-BE49-F238E27FC236}">
                  <a16:creationId xmlns:a16="http://schemas.microsoft.com/office/drawing/2014/main" id="{0361F1E4-BAFA-18D3-811D-8F8FD684907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17519" y="2609612"/>
              <a:ext cx="1022684" cy="500910"/>
            </a:xfrm>
            <a:prstGeom prst="straightConnector1">
              <a:avLst/>
            </a:prstGeom>
            <a:ln w="57150">
              <a:solidFill>
                <a:srgbClr val="F98A25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uppo 47">
            <a:extLst>
              <a:ext uri="{FF2B5EF4-FFF2-40B4-BE49-F238E27FC236}">
                <a16:creationId xmlns:a16="http://schemas.microsoft.com/office/drawing/2014/main" id="{908CAA27-B051-FA78-9228-DB3F2ED7FB02}"/>
              </a:ext>
            </a:extLst>
          </p:cNvPr>
          <p:cNvGrpSpPr/>
          <p:nvPr/>
        </p:nvGrpSpPr>
        <p:grpSpPr>
          <a:xfrm>
            <a:off x="3767888" y="4251307"/>
            <a:ext cx="4656223" cy="1722970"/>
            <a:chOff x="3767888" y="4251307"/>
            <a:chExt cx="4656223" cy="1722970"/>
          </a:xfrm>
        </p:grpSpPr>
        <p:sp>
          <p:nvSpPr>
            <p:cNvPr id="34" name="CasellaDiTesto 33">
              <a:extLst>
                <a:ext uri="{FF2B5EF4-FFF2-40B4-BE49-F238E27FC236}">
                  <a16:creationId xmlns:a16="http://schemas.microsoft.com/office/drawing/2014/main" id="{645F2438-221A-622E-8A9E-E407D4640582}"/>
                </a:ext>
              </a:extLst>
            </p:cNvPr>
            <p:cNvSpPr txBox="1"/>
            <p:nvPr/>
          </p:nvSpPr>
          <p:spPr>
            <a:xfrm>
              <a:off x="4071658" y="5068484"/>
              <a:ext cx="399834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2000" b="1" dirty="0">
                  <a:solidFill>
                    <a:srgbClr val="FF3399"/>
                  </a:solidFill>
                  <a:latin typeface="+mn-lt"/>
                </a:rPr>
                <a:t>Quantum Cramer-Rao </a:t>
              </a:r>
              <a:r>
                <a:rPr lang="it-IT" sz="2000" b="1" dirty="0" err="1">
                  <a:solidFill>
                    <a:srgbClr val="FF3399"/>
                  </a:solidFill>
                  <a:latin typeface="+mn-lt"/>
                </a:rPr>
                <a:t>Bound</a:t>
              </a:r>
              <a:endParaRPr lang="it-IT" sz="2000" b="1" dirty="0">
                <a:solidFill>
                  <a:srgbClr val="FF3399"/>
                </a:solidFill>
                <a:latin typeface="+mn-lt"/>
              </a:endParaRPr>
            </a:p>
          </p:txBody>
        </p:sp>
        <p:grpSp>
          <p:nvGrpSpPr>
            <p:cNvPr id="42" name="Gruppo 41">
              <a:extLst>
                <a:ext uri="{FF2B5EF4-FFF2-40B4-BE49-F238E27FC236}">
                  <a16:creationId xmlns:a16="http://schemas.microsoft.com/office/drawing/2014/main" id="{1DF29909-D51A-30B2-3AB4-03B1417809AA}"/>
                </a:ext>
              </a:extLst>
            </p:cNvPr>
            <p:cNvGrpSpPr/>
            <p:nvPr/>
          </p:nvGrpSpPr>
          <p:grpSpPr>
            <a:xfrm>
              <a:off x="3767888" y="5517037"/>
              <a:ext cx="4656223" cy="457240"/>
              <a:chOff x="3767888" y="5517037"/>
              <a:chExt cx="4656223" cy="457240"/>
            </a:xfrm>
          </p:grpSpPr>
          <p:pic>
            <p:nvPicPr>
              <p:cNvPr id="4" name="Immagine 3">
                <a:extLst>
                  <a:ext uri="{FF2B5EF4-FFF2-40B4-BE49-F238E27FC236}">
                    <a16:creationId xmlns:a16="http://schemas.microsoft.com/office/drawing/2014/main" id="{F238ADF8-0911-323D-45D5-D568E58E314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767888" y="5517037"/>
                <a:ext cx="4656223" cy="457240"/>
              </a:xfrm>
              <a:prstGeom prst="rect">
                <a:avLst/>
              </a:prstGeom>
            </p:spPr>
          </p:pic>
          <p:pic>
            <p:nvPicPr>
              <p:cNvPr id="35" name="Immagine 34">
                <a:extLst>
                  <a:ext uri="{FF2B5EF4-FFF2-40B4-BE49-F238E27FC236}">
                    <a16:creationId xmlns:a16="http://schemas.microsoft.com/office/drawing/2014/main" id="{2FAEDCE1-FD16-EB9E-F7B7-F5ACD0110C4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rcRect l="1132" t="23712" r="95186" b="42572"/>
              <a:stretch/>
            </p:blipFill>
            <p:spPr>
              <a:xfrm>
                <a:off x="5195466" y="5564786"/>
                <a:ext cx="234866" cy="337233"/>
              </a:xfrm>
              <a:prstGeom prst="rect">
                <a:avLst/>
              </a:prstGeom>
            </p:spPr>
          </p:pic>
        </p:grpSp>
        <p:sp>
          <p:nvSpPr>
            <p:cNvPr id="44" name="Freccia in giù 43">
              <a:extLst>
                <a:ext uri="{FF2B5EF4-FFF2-40B4-BE49-F238E27FC236}">
                  <a16:creationId xmlns:a16="http://schemas.microsoft.com/office/drawing/2014/main" id="{8B417D24-94C3-4D4C-5145-9A9BEAD81709}"/>
                </a:ext>
              </a:extLst>
            </p:cNvPr>
            <p:cNvSpPr/>
            <p:nvPr/>
          </p:nvSpPr>
          <p:spPr>
            <a:xfrm rot="19144378">
              <a:off x="4276197" y="4299022"/>
              <a:ext cx="505326" cy="715641"/>
            </a:xfrm>
            <a:prstGeom prst="downArrow">
              <a:avLst/>
            </a:prstGeom>
            <a:noFill/>
            <a:ln w="57150">
              <a:solidFill>
                <a:srgbClr val="F98A2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5" name="Freccia in giù 44">
              <a:extLst>
                <a:ext uri="{FF2B5EF4-FFF2-40B4-BE49-F238E27FC236}">
                  <a16:creationId xmlns:a16="http://schemas.microsoft.com/office/drawing/2014/main" id="{6170C84E-A62E-C575-7731-DD21014021ED}"/>
                </a:ext>
              </a:extLst>
            </p:cNvPr>
            <p:cNvSpPr/>
            <p:nvPr/>
          </p:nvSpPr>
          <p:spPr>
            <a:xfrm rot="2289583">
              <a:off x="7038816" y="4251307"/>
              <a:ext cx="505326" cy="715641"/>
            </a:xfrm>
            <a:prstGeom prst="downArrow">
              <a:avLst/>
            </a:prstGeom>
            <a:noFill/>
            <a:ln w="57150">
              <a:solidFill>
                <a:srgbClr val="F98A2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C83FFD1A-2B02-8A66-3BF8-54BEFDBEA7FD}"/>
              </a:ext>
            </a:extLst>
          </p:cNvPr>
          <p:cNvSpPr txBox="1"/>
          <p:nvPr/>
        </p:nvSpPr>
        <p:spPr>
          <a:xfrm>
            <a:off x="1124549" y="6139475"/>
            <a:ext cx="101546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[4] Albarelli, Francesco, et al. "A </a:t>
            </a:r>
            <a:r>
              <a:rPr lang="it-IT" sz="16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perspective</a:t>
            </a:r>
            <a:r>
              <a:rPr lang="it-IT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on </a:t>
            </a:r>
            <a:r>
              <a:rPr lang="it-IT" sz="16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multiparameter</a:t>
            </a:r>
            <a:r>
              <a:rPr lang="it-IT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quantum </a:t>
            </a:r>
            <a:r>
              <a:rPr lang="it-IT" sz="16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metrology</a:t>
            </a:r>
            <a:r>
              <a:rPr lang="it-IT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: From </a:t>
            </a:r>
            <a:r>
              <a:rPr lang="it-IT" sz="16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theoretical</a:t>
            </a:r>
            <a:r>
              <a:rPr lang="it-IT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tools to </a:t>
            </a:r>
            <a:r>
              <a:rPr lang="it-IT" sz="16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applications</a:t>
            </a:r>
            <a:r>
              <a:rPr lang="it-IT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in quantum imaging." </a:t>
            </a:r>
            <a:r>
              <a:rPr lang="it-IT" sz="1600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Physics</a:t>
            </a:r>
            <a:r>
              <a:rPr lang="it-IT" sz="16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it-IT" sz="1600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Letters</a:t>
            </a:r>
            <a:r>
              <a:rPr lang="it-IT" sz="16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A</a:t>
            </a:r>
            <a:r>
              <a:rPr lang="it-IT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384.12 (2020): 126311.</a:t>
            </a:r>
            <a:endParaRPr lang="it-IT" sz="1600" dirty="0"/>
          </a:p>
        </p:txBody>
      </p:sp>
    </p:spTree>
    <p:extLst>
      <p:ext uri="{BB962C8B-B14F-4D97-AF65-F5344CB8AC3E}">
        <p14:creationId xmlns:p14="http://schemas.microsoft.com/office/powerpoint/2010/main" val="985600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4A4BB6-A9EF-9CA3-BDBC-75F04ECEB5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uppo 43">
            <a:extLst>
              <a:ext uri="{FF2B5EF4-FFF2-40B4-BE49-F238E27FC236}">
                <a16:creationId xmlns:a16="http://schemas.microsoft.com/office/drawing/2014/main" id="{66247D1B-12D1-062C-AA18-E48DE611FE35}"/>
              </a:ext>
            </a:extLst>
          </p:cNvPr>
          <p:cNvGrpSpPr/>
          <p:nvPr/>
        </p:nvGrpSpPr>
        <p:grpSpPr>
          <a:xfrm>
            <a:off x="3451487" y="1996718"/>
            <a:ext cx="5289025" cy="519381"/>
            <a:chOff x="3451487" y="1996718"/>
            <a:chExt cx="5289025" cy="519381"/>
          </a:xfrm>
        </p:grpSpPr>
        <p:pic>
          <p:nvPicPr>
            <p:cNvPr id="4" name="Immagine 3">
              <a:extLst>
                <a:ext uri="{FF2B5EF4-FFF2-40B4-BE49-F238E27FC236}">
                  <a16:creationId xmlns:a16="http://schemas.microsoft.com/office/drawing/2014/main" id="{7AA5A2A5-D5F9-1E80-E417-7E2D5CB368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51487" y="1996718"/>
              <a:ext cx="5289025" cy="519381"/>
            </a:xfrm>
            <a:prstGeom prst="rect">
              <a:avLst/>
            </a:prstGeom>
          </p:spPr>
        </p:pic>
        <p:pic>
          <p:nvPicPr>
            <p:cNvPr id="37" name="Immagine 36">
              <a:extLst>
                <a:ext uri="{FF2B5EF4-FFF2-40B4-BE49-F238E27FC236}">
                  <a16:creationId xmlns:a16="http://schemas.microsoft.com/office/drawing/2014/main" id="{350B660F-E3AF-4C4B-F62E-78843E82ECF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1132" t="23712" r="95186" b="42572"/>
            <a:stretch/>
          </p:blipFill>
          <p:spPr>
            <a:xfrm>
              <a:off x="5081921" y="2037852"/>
              <a:ext cx="264021" cy="379096"/>
            </a:xfrm>
            <a:prstGeom prst="rect">
              <a:avLst/>
            </a:prstGeom>
          </p:spPr>
        </p:pic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2233E889-A986-9F2C-47DD-6E95A6C9C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>
                <a:solidFill>
                  <a:srgbClr val="FF3399"/>
                </a:solidFill>
              </a:rPr>
              <a:t>Quantum Fisher Information Matrix</a:t>
            </a:r>
          </a:p>
        </p:txBody>
      </p:sp>
      <p:grpSp>
        <p:nvGrpSpPr>
          <p:cNvPr id="46" name="Gruppo 45">
            <a:extLst>
              <a:ext uri="{FF2B5EF4-FFF2-40B4-BE49-F238E27FC236}">
                <a16:creationId xmlns:a16="http://schemas.microsoft.com/office/drawing/2014/main" id="{8C3CB1E6-F580-EC5D-063F-AD8A147D4E47}"/>
              </a:ext>
            </a:extLst>
          </p:cNvPr>
          <p:cNvGrpSpPr/>
          <p:nvPr/>
        </p:nvGrpSpPr>
        <p:grpSpPr>
          <a:xfrm>
            <a:off x="7167158" y="2034338"/>
            <a:ext cx="2137962" cy="1564942"/>
            <a:chOff x="7167158" y="2034338"/>
            <a:chExt cx="2137962" cy="1564942"/>
          </a:xfrm>
        </p:grpSpPr>
        <p:sp>
          <p:nvSpPr>
            <p:cNvPr id="19" name="Ovale 18">
              <a:extLst>
                <a:ext uri="{FF2B5EF4-FFF2-40B4-BE49-F238E27FC236}">
                  <a16:creationId xmlns:a16="http://schemas.microsoft.com/office/drawing/2014/main" id="{B4B85D07-0DC7-ADEA-6556-267D1596BBE1}"/>
                </a:ext>
              </a:extLst>
            </p:cNvPr>
            <p:cNvSpPr/>
            <p:nvPr/>
          </p:nvSpPr>
          <p:spPr>
            <a:xfrm>
              <a:off x="7167158" y="2034338"/>
              <a:ext cx="444137" cy="444139"/>
            </a:xfrm>
            <a:prstGeom prst="ellipse">
              <a:avLst/>
            </a:prstGeom>
            <a:noFill/>
            <a:ln w="38100">
              <a:solidFill>
                <a:srgbClr val="F98A2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0" name="CasellaDiTesto 19">
              <a:extLst>
                <a:ext uri="{FF2B5EF4-FFF2-40B4-BE49-F238E27FC236}">
                  <a16:creationId xmlns:a16="http://schemas.microsoft.com/office/drawing/2014/main" id="{74CACE23-4F45-841A-1AE2-53FDD67D6DD6}"/>
                </a:ext>
              </a:extLst>
            </p:cNvPr>
            <p:cNvSpPr txBox="1"/>
            <p:nvPr/>
          </p:nvSpPr>
          <p:spPr>
            <a:xfrm>
              <a:off x="8175903" y="3045282"/>
              <a:ext cx="1129217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3000" b="1" dirty="0">
                  <a:solidFill>
                    <a:srgbClr val="FF3399"/>
                  </a:solidFill>
                </a:rPr>
                <a:t>? ? ?</a:t>
              </a:r>
            </a:p>
          </p:txBody>
        </p:sp>
        <p:cxnSp>
          <p:nvCxnSpPr>
            <p:cNvPr id="21" name="Connettore 2 20">
              <a:extLst>
                <a:ext uri="{FF2B5EF4-FFF2-40B4-BE49-F238E27FC236}">
                  <a16:creationId xmlns:a16="http://schemas.microsoft.com/office/drawing/2014/main" id="{8B15EB30-D933-BDCD-58E5-45D34E77D0D5}"/>
                </a:ext>
              </a:extLst>
            </p:cNvPr>
            <p:cNvCxnSpPr>
              <a:cxnSpLocks/>
              <a:stCxn id="19" idx="5"/>
              <a:endCxn id="20" idx="0"/>
            </p:cNvCxnSpPr>
            <p:nvPr/>
          </p:nvCxnSpPr>
          <p:spPr>
            <a:xfrm>
              <a:off x="7546253" y="2413434"/>
              <a:ext cx="1194259" cy="631848"/>
            </a:xfrm>
            <a:prstGeom prst="straightConnector1">
              <a:avLst/>
            </a:prstGeom>
            <a:ln w="38100">
              <a:solidFill>
                <a:srgbClr val="F98A25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uppo 44">
            <a:extLst>
              <a:ext uri="{FF2B5EF4-FFF2-40B4-BE49-F238E27FC236}">
                <a16:creationId xmlns:a16="http://schemas.microsoft.com/office/drawing/2014/main" id="{C86C7F7C-415E-3519-764E-CF11A8BF4EC7}"/>
              </a:ext>
            </a:extLst>
          </p:cNvPr>
          <p:cNvGrpSpPr/>
          <p:nvPr/>
        </p:nvGrpSpPr>
        <p:grpSpPr>
          <a:xfrm>
            <a:off x="2185852" y="2063251"/>
            <a:ext cx="2856410" cy="1678578"/>
            <a:chOff x="2185852" y="2063251"/>
            <a:chExt cx="2856410" cy="1678578"/>
          </a:xfrm>
        </p:grpSpPr>
        <p:pic>
          <p:nvPicPr>
            <p:cNvPr id="7" name="Immagine 6">
              <a:extLst>
                <a:ext uri="{FF2B5EF4-FFF2-40B4-BE49-F238E27FC236}">
                  <a16:creationId xmlns:a16="http://schemas.microsoft.com/office/drawing/2014/main" id="{64DCBA5B-180C-922F-E0D3-C3A6919C1C2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l="8814" t="-12096"/>
            <a:stretch/>
          </p:blipFill>
          <p:spPr>
            <a:xfrm>
              <a:off x="2185852" y="3148145"/>
              <a:ext cx="2776918" cy="593684"/>
            </a:xfrm>
            <a:prstGeom prst="rect">
              <a:avLst/>
            </a:prstGeom>
          </p:spPr>
        </p:pic>
        <p:sp>
          <p:nvSpPr>
            <p:cNvPr id="8" name="Ovale 7">
              <a:extLst>
                <a:ext uri="{FF2B5EF4-FFF2-40B4-BE49-F238E27FC236}">
                  <a16:creationId xmlns:a16="http://schemas.microsoft.com/office/drawing/2014/main" id="{0262657D-112A-B7EB-F25E-616C12075D5C}"/>
                </a:ext>
              </a:extLst>
            </p:cNvPr>
            <p:cNvSpPr/>
            <p:nvPr/>
          </p:nvSpPr>
          <p:spPr>
            <a:xfrm>
              <a:off x="4598125" y="2063251"/>
              <a:ext cx="444137" cy="444139"/>
            </a:xfrm>
            <a:prstGeom prst="ellipse">
              <a:avLst/>
            </a:prstGeom>
            <a:noFill/>
            <a:ln w="38100">
              <a:solidFill>
                <a:srgbClr val="F98A2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13" name="Connettore 2 12">
              <a:extLst>
                <a:ext uri="{FF2B5EF4-FFF2-40B4-BE49-F238E27FC236}">
                  <a16:creationId xmlns:a16="http://schemas.microsoft.com/office/drawing/2014/main" id="{A661C38C-CC96-EC45-EF4C-CB45DDD103B0}"/>
                </a:ext>
              </a:extLst>
            </p:cNvPr>
            <p:cNvCxnSpPr>
              <a:cxnSpLocks/>
              <a:stCxn id="8" idx="3"/>
              <a:endCxn id="7" idx="0"/>
            </p:cNvCxnSpPr>
            <p:nvPr/>
          </p:nvCxnSpPr>
          <p:spPr>
            <a:xfrm flipH="1">
              <a:off x="3574311" y="2442347"/>
              <a:ext cx="1088856" cy="705798"/>
            </a:xfrm>
            <a:prstGeom prst="straightConnector1">
              <a:avLst/>
            </a:prstGeom>
            <a:ln w="38100">
              <a:solidFill>
                <a:srgbClr val="F98A25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36" name="Immagine 35">
              <a:extLst>
                <a:ext uri="{FF2B5EF4-FFF2-40B4-BE49-F238E27FC236}">
                  <a16:creationId xmlns:a16="http://schemas.microsoft.com/office/drawing/2014/main" id="{D7E9B432-4623-95EB-6EA1-07187F4505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1132" t="23712" r="95186" b="42572"/>
            <a:stretch/>
          </p:blipFill>
          <p:spPr>
            <a:xfrm>
              <a:off x="4039799" y="3241775"/>
              <a:ext cx="227401" cy="326515"/>
            </a:xfrm>
            <a:prstGeom prst="rect">
              <a:avLst/>
            </a:prstGeom>
          </p:spPr>
        </p:pic>
      </p:grpSp>
      <p:grpSp>
        <p:nvGrpSpPr>
          <p:cNvPr id="47" name="Gruppo 46">
            <a:extLst>
              <a:ext uri="{FF2B5EF4-FFF2-40B4-BE49-F238E27FC236}">
                <a16:creationId xmlns:a16="http://schemas.microsoft.com/office/drawing/2014/main" id="{A2ACAE57-4C4D-6281-F86F-6DC24464BE30}"/>
              </a:ext>
            </a:extLst>
          </p:cNvPr>
          <p:cNvGrpSpPr/>
          <p:nvPr/>
        </p:nvGrpSpPr>
        <p:grpSpPr>
          <a:xfrm>
            <a:off x="5006976" y="4021334"/>
            <a:ext cx="2303334" cy="892016"/>
            <a:chOff x="5006976" y="4021334"/>
            <a:chExt cx="2303334" cy="892016"/>
          </a:xfrm>
        </p:grpSpPr>
        <p:pic>
          <p:nvPicPr>
            <p:cNvPr id="30" name="Immagine 29">
              <a:extLst>
                <a:ext uri="{FF2B5EF4-FFF2-40B4-BE49-F238E27FC236}">
                  <a16:creationId xmlns:a16="http://schemas.microsoft.com/office/drawing/2014/main" id="{B739C3B5-3DB4-A1FA-6C21-A94E395B7BC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 t="-70" r="58421"/>
            <a:stretch/>
          </p:blipFill>
          <p:spPr>
            <a:xfrm>
              <a:off x="5006976" y="4413584"/>
              <a:ext cx="2303334" cy="499766"/>
            </a:xfrm>
            <a:prstGeom prst="rect">
              <a:avLst/>
            </a:prstGeom>
          </p:spPr>
        </p:pic>
        <p:sp>
          <p:nvSpPr>
            <p:cNvPr id="40" name="CasellaDiTesto 39">
              <a:extLst>
                <a:ext uri="{FF2B5EF4-FFF2-40B4-BE49-F238E27FC236}">
                  <a16:creationId xmlns:a16="http://schemas.microsoft.com/office/drawing/2014/main" id="{DC6B2F7E-AAC9-CCC3-3A6B-ECAAFFC9D59E}"/>
                </a:ext>
              </a:extLst>
            </p:cNvPr>
            <p:cNvSpPr txBox="1"/>
            <p:nvPr/>
          </p:nvSpPr>
          <p:spPr>
            <a:xfrm>
              <a:off x="5677150" y="4021334"/>
              <a:ext cx="8301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2400" b="1" dirty="0">
                  <a:solidFill>
                    <a:srgbClr val="FF3399"/>
                  </a:solidFill>
                </a:rPr>
                <a:t>BUT</a:t>
              </a:r>
            </a:p>
          </p:txBody>
        </p:sp>
      </p:grpSp>
      <p:grpSp>
        <p:nvGrpSpPr>
          <p:cNvPr id="48" name="Gruppo 47">
            <a:extLst>
              <a:ext uri="{FF2B5EF4-FFF2-40B4-BE49-F238E27FC236}">
                <a16:creationId xmlns:a16="http://schemas.microsoft.com/office/drawing/2014/main" id="{67982C6F-609A-03D1-939B-8D60D9B049B6}"/>
              </a:ext>
            </a:extLst>
          </p:cNvPr>
          <p:cNvGrpSpPr/>
          <p:nvPr/>
        </p:nvGrpSpPr>
        <p:grpSpPr>
          <a:xfrm>
            <a:off x="2388911" y="5399769"/>
            <a:ext cx="7133654" cy="608634"/>
            <a:chOff x="2388911" y="5399769"/>
            <a:chExt cx="7133654" cy="608634"/>
          </a:xfrm>
        </p:grpSpPr>
        <p:pic>
          <p:nvPicPr>
            <p:cNvPr id="35" name="Immagine 34">
              <a:extLst>
                <a:ext uri="{FF2B5EF4-FFF2-40B4-BE49-F238E27FC236}">
                  <a16:creationId xmlns:a16="http://schemas.microsoft.com/office/drawing/2014/main" id="{B22E452D-4693-1EE6-8BFA-CB626893C36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 l="50761"/>
            <a:stretch/>
          </p:blipFill>
          <p:spPr>
            <a:xfrm>
              <a:off x="6878052" y="5399769"/>
              <a:ext cx="2644513" cy="484199"/>
            </a:xfrm>
            <a:prstGeom prst="rect">
              <a:avLst/>
            </a:prstGeom>
          </p:spPr>
        </p:pic>
        <p:sp>
          <p:nvSpPr>
            <p:cNvPr id="41" name="CasellaDiTesto 40">
              <a:extLst>
                <a:ext uri="{FF2B5EF4-FFF2-40B4-BE49-F238E27FC236}">
                  <a16:creationId xmlns:a16="http://schemas.microsoft.com/office/drawing/2014/main" id="{059EC84F-7D63-D2B9-F05F-56F2AD8F3E7D}"/>
                </a:ext>
              </a:extLst>
            </p:cNvPr>
            <p:cNvSpPr txBox="1"/>
            <p:nvPr/>
          </p:nvSpPr>
          <p:spPr>
            <a:xfrm>
              <a:off x="5712905" y="5407499"/>
              <a:ext cx="8301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2400" b="1" dirty="0" err="1">
                  <a:solidFill>
                    <a:srgbClr val="FF3399"/>
                  </a:solidFill>
                </a:rPr>
                <a:t>iff</a:t>
              </a:r>
              <a:endParaRPr lang="it-IT" sz="2400" b="1" dirty="0">
                <a:solidFill>
                  <a:srgbClr val="FF3399"/>
                </a:solidFill>
              </a:endParaRPr>
            </a:p>
          </p:txBody>
        </p:sp>
        <p:pic>
          <p:nvPicPr>
            <p:cNvPr id="43" name="Immagine 42">
              <a:extLst>
                <a:ext uri="{FF2B5EF4-FFF2-40B4-BE49-F238E27FC236}">
                  <a16:creationId xmlns:a16="http://schemas.microsoft.com/office/drawing/2014/main" id="{F898765F-DF3D-35F2-C4F5-00AA24E3423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388911" y="5453117"/>
              <a:ext cx="2989026" cy="55528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14890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A2FC0AB-6D8F-4465-A6F6-E2BBB40E4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 err="1">
                <a:solidFill>
                  <a:srgbClr val="FF3399"/>
                </a:solidFill>
              </a:rPr>
              <a:t>Approximate</a:t>
            </a:r>
            <a:r>
              <a:rPr lang="it-IT" b="1" dirty="0">
                <a:solidFill>
                  <a:srgbClr val="FF3399"/>
                </a:solidFill>
              </a:rPr>
              <a:t> QFIM Evaluation</a:t>
            </a:r>
          </a:p>
        </p:txBody>
      </p:sp>
      <p:grpSp>
        <p:nvGrpSpPr>
          <p:cNvPr id="37" name="Gruppo 36">
            <a:extLst>
              <a:ext uri="{FF2B5EF4-FFF2-40B4-BE49-F238E27FC236}">
                <a16:creationId xmlns:a16="http://schemas.microsoft.com/office/drawing/2014/main" id="{E970733E-CBEA-06C5-6EC5-4F2EC85EA294}"/>
              </a:ext>
            </a:extLst>
          </p:cNvPr>
          <p:cNvGrpSpPr/>
          <p:nvPr/>
        </p:nvGrpSpPr>
        <p:grpSpPr>
          <a:xfrm>
            <a:off x="808654" y="1702720"/>
            <a:ext cx="8348476" cy="2596896"/>
            <a:chOff x="523874" y="1759458"/>
            <a:chExt cx="8348476" cy="2596896"/>
          </a:xfrm>
        </p:grpSpPr>
        <p:pic>
          <p:nvPicPr>
            <p:cNvPr id="25" name="Immagine 24">
              <a:extLst>
                <a:ext uri="{FF2B5EF4-FFF2-40B4-BE49-F238E27FC236}">
                  <a16:creationId xmlns:a16="http://schemas.microsoft.com/office/drawing/2014/main" id="{FDF19152-095B-F666-C5DE-FF1F03A0C43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72002" t="12003" r="1610" b="7428"/>
            <a:stretch/>
          </p:blipFill>
          <p:spPr>
            <a:xfrm>
              <a:off x="6924678" y="1759458"/>
              <a:ext cx="1947672" cy="2596896"/>
            </a:xfrm>
            <a:prstGeom prst="rect">
              <a:avLst/>
            </a:prstGeom>
          </p:spPr>
        </p:pic>
        <p:pic>
          <p:nvPicPr>
            <p:cNvPr id="26" name="Immagine 25">
              <a:extLst>
                <a:ext uri="{FF2B5EF4-FFF2-40B4-BE49-F238E27FC236}">
                  <a16:creationId xmlns:a16="http://schemas.microsoft.com/office/drawing/2014/main" id="{401508B1-D1A1-4428-A0A3-073D2E2D440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9058" t="12003" r="26676" b="7428"/>
            <a:stretch/>
          </p:blipFill>
          <p:spPr>
            <a:xfrm>
              <a:off x="523874" y="1759458"/>
              <a:ext cx="4743450" cy="2596896"/>
            </a:xfrm>
            <a:prstGeom prst="rect">
              <a:avLst/>
            </a:prstGeom>
          </p:spPr>
        </p:pic>
        <p:sp>
          <p:nvSpPr>
            <p:cNvPr id="27" name="Ovale 26">
              <a:extLst>
                <a:ext uri="{FF2B5EF4-FFF2-40B4-BE49-F238E27FC236}">
                  <a16:creationId xmlns:a16="http://schemas.microsoft.com/office/drawing/2014/main" id="{69331766-5D4D-0E11-FE53-6243ABD30DB2}"/>
                </a:ext>
              </a:extLst>
            </p:cNvPr>
            <p:cNvSpPr/>
            <p:nvPr/>
          </p:nvSpPr>
          <p:spPr>
            <a:xfrm>
              <a:off x="5582465" y="3004947"/>
              <a:ext cx="126000" cy="12420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8" name="Ovale 27">
              <a:extLst>
                <a:ext uri="{FF2B5EF4-FFF2-40B4-BE49-F238E27FC236}">
                  <a16:creationId xmlns:a16="http://schemas.microsoft.com/office/drawing/2014/main" id="{3DE4E802-BB3F-6D07-CF35-0397A53F4474}"/>
                </a:ext>
              </a:extLst>
            </p:cNvPr>
            <p:cNvSpPr/>
            <p:nvPr/>
          </p:nvSpPr>
          <p:spPr>
            <a:xfrm>
              <a:off x="6018336" y="3004947"/>
              <a:ext cx="126000" cy="12420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9" name="Ovale 28">
              <a:extLst>
                <a:ext uri="{FF2B5EF4-FFF2-40B4-BE49-F238E27FC236}">
                  <a16:creationId xmlns:a16="http://schemas.microsoft.com/office/drawing/2014/main" id="{C4E08BF7-FE4C-AB92-F283-D7974610D85E}"/>
                </a:ext>
              </a:extLst>
            </p:cNvPr>
            <p:cNvSpPr/>
            <p:nvPr/>
          </p:nvSpPr>
          <p:spPr>
            <a:xfrm>
              <a:off x="6474397" y="3004947"/>
              <a:ext cx="126000" cy="12420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0" name="Ovale 29">
              <a:extLst>
                <a:ext uri="{FF2B5EF4-FFF2-40B4-BE49-F238E27FC236}">
                  <a16:creationId xmlns:a16="http://schemas.microsoft.com/office/drawing/2014/main" id="{BC529BCF-C15F-416A-C24A-0ED44F70809F}"/>
                </a:ext>
              </a:extLst>
            </p:cNvPr>
            <p:cNvSpPr/>
            <p:nvPr/>
          </p:nvSpPr>
          <p:spPr>
            <a:xfrm>
              <a:off x="5583738" y="3871775"/>
              <a:ext cx="126000" cy="12420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1" name="Ovale 30">
              <a:extLst>
                <a:ext uri="{FF2B5EF4-FFF2-40B4-BE49-F238E27FC236}">
                  <a16:creationId xmlns:a16="http://schemas.microsoft.com/office/drawing/2014/main" id="{54031FA9-F410-0BC7-534D-3409689D0591}"/>
                </a:ext>
              </a:extLst>
            </p:cNvPr>
            <p:cNvSpPr/>
            <p:nvPr/>
          </p:nvSpPr>
          <p:spPr>
            <a:xfrm>
              <a:off x="6019609" y="3871775"/>
              <a:ext cx="126000" cy="12420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2" name="Ovale 31">
              <a:extLst>
                <a:ext uri="{FF2B5EF4-FFF2-40B4-BE49-F238E27FC236}">
                  <a16:creationId xmlns:a16="http://schemas.microsoft.com/office/drawing/2014/main" id="{C4E81A63-A5A0-C730-152C-12B599BB952A}"/>
                </a:ext>
              </a:extLst>
            </p:cNvPr>
            <p:cNvSpPr/>
            <p:nvPr/>
          </p:nvSpPr>
          <p:spPr>
            <a:xfrm>
              <a:off x="6475670" y="3871775"/>
              <a:ext cx="126000" cy="12420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3" name="Ovale 32">
              <a:extLst>
                <a:ext uri="{FF2B5EF4-FFF2-40B4-BE49-F238E27FC236}">
                  <a16:creationId xmlns:a16="http://schemas.microsoft.com/office/drawing/2014/main" id="{E8F5E4CA-C762-A11E-E1DB-8549C86526CD}"/>
                </a:ext>
              </a:extLst>
            </p:cNvPr>
            <p:cNvSpPr/>
            <p:nvPr/>
          </p:nvSpPr>
          <p:spPr>
            <a:xfrm>
              <a:off x="5585852" y="2127805"/>
              <a:ext cx="126000" cy="12420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4" name="Ovale 33">
              <a:extLst>
                <a:ext uri="{FF2B5EF4-FFF2-40B4-BE49-F238E27FC236}">
                  <a16:creationId xmlns:a16="http://schemas.microsoft.com/office/drawing/2014/main" id="{030DE5AE-9FF1-1DE4-9324-B57D4B72C8AD}"/>
                </a:ext>
              </a:extLst>
            </p:cNvPr>
            <p:cNvSpPr/>
            <p:nvPr/>
          </p:nvSpPr>
          <p:spPr>
            <a:xfrm>
              <a:off x="6021723" y="2127805"/>
              <a:ext cx="126000" cy="12420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5" name="Ovale 34">
              <a:extLst>
                <a:ext uri="{FF2B5EF4-FFF2-40B4-BE49-F238E27FC236}">
                  <a16:creationId xmlns:a16="http://schemas.microsoft.com/office/drawing/2014/main" id="{6EE3B638-1E7B-A4D7-A394-18C47B7C2D0D}"/>
                </a:ext>
              </a:extLst>
            </p:cNvPr>
            <p:cNvSpPr/>
            <p:nvPr/>
          </p:nvSpPr>
          <p:spPr>
            <a:xfrm>
              <a:off x="6477784" y="2127805"/>
              <a:ext cx="126000" cy="12420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62" name="Gruppo 61">
            <a:extLst>
              <a:ext uri="{FF2B5EF4-FFF2-40B4-BE49-F238E27FC236}">
                <a16:creationId xmlns:a16="http://schemas.microsoft.com/office/drawing/2014/main" id="{EF3CBE87-D849-027C-C52A-7E4798A6F566}"/>
              </a:ext>
            </a:extLst>
          </p:cNvPr>
          <p:cNvGrpSpPr/>
          <p:nvPr/>
        </p:nvGrpSpPr>
        <p:grpSpPr>
          <a:xfrm>
            <a:off x="993899" y="4497544"/>
            <a:ext cx="7465846" cy="611954"/>
            <a:chOff x="993899" y="4497544"/>
            <a:chExt cx="7465846" cy="611954"/>
          </a:xfrm>
        </p:grpSpPr>
        <p:pic>
          <p:nvPicPr>
            <p:cNvPr id="39" name="Immagine 38">
              <a:extLst>
                <a:ext uri="{FF2B5EF4-FFF2-40B4-BE49-F238E27FC236}">
                  <a16:creationId xmlns:a16="http://schemas.microsoft.com/office/drawing/2014/main" id="{6531545E-B229-7DAA-943A-E6333D93E2A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93899" y="4497544"/>
              <a:ext cx="5053823" cy="611954"/>
            </a:xfrm>
            <a:prstGeom prst="rect">
              <a:avLst/>
            </a:prstGeom>
          </p:spPr>
        </p:pic>
        <p:sp>
          <p:nvSpPr>
            <p:cNvPr id="44" name="CasellaDiTesto 43">
              <a:extLst>
                <a:ext uri="{FF2B5EF4-FFF2-40B4-BE49-F238E27FC236}">
                  <a16:creationId xmlns:a16="http://schemas.microsoft.com/office/drawing/2014/main" id="{45A7F9C4-9702-7A47-CD0F-A5A6A39B0EDD}"/>
                </a:ext>
              </a:extLst>
            </p:cNvPr>
            <p:cNvSpPr txBox="1"/>
            <p:nvPr/>
          </p:nvSpPr>
          <p:spPr>
            <a:xfrm>
              <a:off x="6206861" y="4567312"/>
              <a:ext cx="22528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2400" dirty="0"/>
                <a:t>Total </a:t>
              </a:r>
              <a:r>
                <a:rPr lang="it-IT" sz="2400" dirty="0" err="1"/>
                <a:t>evolution</a:t>
              </a:r>
              <a:endParaRPr lang="it-IT" sz="2400" dirty="0"/>
            </a:p>
          </p:txBody>
        </p:sp>
      </p:grpSp>
      <p:grpSp>
        <p:nvGrpSpPr>
          <p:cNvPr id="63" name="Gruppo 62">
            <a:extLst>
              <a:ext uri="{FF2B5EF4-FFF2-40B4-BE49-F238E27FC236}">
                <a16:creationId xmlns:a16="http://schemas.microsoft.com/office/drawing/2014/main" id="{D5B70F4F-F272-16C7-D862-A1D4EECE1298}"/>
              </a:ext>
            </a:extLst>
          </p:cNvPr>
          <p:cNvGrpSpPr/>
          <p:nvPr/>
        </p:nvGrpSpPr>
        <p:grpSpPr>
          <a:xfrm>
            <a:off x="1114933" y="5232427"/>
            <a:ext cx="6645441" cy="590321"/>
            <a:chOff x="1114933" y="5232427"/>
            <a:chExt cx="6645441" cy="590321"/>
          </a:xfrm>
        </p:grpSpPr>
        <p:pic>
          <p:nvPicPr>
            <p:cNvPr id="41" name="Immagine 40">
              <a:extLst>
                <a:ext uri="{FF2B5EF4-FFF2-40B4-BE49-F238E27FC236}">
                  <a16:creationId xmlns:a16="http://schemas.microsoft.com/office/drawing/2014/main" id="{47C3FED4-F51F-1A33-8B29-C9144D64E78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14933" y="5232427"/>
              <a:ext cx="4078294" cy="590321"/>
            </a:xfrm>
            <a:prstGeom prst="rect">
              <a:avLst/>
            </a:prstGeom>
          </p:spPr>
        </p:pic>
        <p:sp>
          <p:nvSpPr>
            <p:cNvPr id="45" name="CasellaDiTesto 44">
              <a:extLst>
                <a:ext uri="{FF2B5EF4-FFF2-40B4-BE49-F238E27FC236}">
                  <a16:creationId xmlns:a16="http://schemas.microsoft.com/office/drawing/2014/main" id="{53A0A509-EB40-28BA-477C-32311B3D4EB0}"/>
                </a:ext>
              </a:extLst>
            </p:cNvPr>
            <p:cNvSpPr txBox="1"/>
            <p:nvPr/>
          </p:nvSpPr>
          <p:spPr>
            <a:xfrm>
              <a:off x="5321056" y="5237849"/>
              <a:ext cx="243931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2400" dirty="0" err="1"/>
                <a:t>Layers</a:t>
              </a:r>
              <a:r>
                <a:rPr lang="it-IT" sz="2400" dirty="0"/>
                <a:t> </a:t>
              </a:r>
              <a:r>
                <a:rPr lang="it-IT" sz="2400" dirty="0" err="1"/>
                <a:t>evolution</a:t>
              </a:r>
              <a:endParaRPr lang="it-IT" sz="2400" dirty="0"/>
            </a:p>
          </p:txBody>
        </p:sp>
      </p:grpSp>
      <p:grpSp>
        <p:nvGrpSpPr>
          <p:cNvPr id="64" name="Gruppo 63">
            <a:extLst>
              <a:ext uri="{FF2B5EF4-FFF2-40B4-BE49-F238E27FC236}">
                <a16:creationId xmlns:a16="http://schemas.microsoft.com/office/drawing/2014/main" id="{29323D7C-2B4A-CE55-7815-B6B8DCDC8F66}"/>
              </a:ext>
            </a:extLst>
          </p:cNvPr>
          <p:cNvGrpSpPr/>
          <p:nvPr/>
        </p:nvGrpSpPr>
        <p:grpSpPr>
          <a:xfrm>
            <a:off x="1071327" y="5867737"/>
            <a:ext cx="6000758" cy="568654"/>
            <a:chOff x="1071327" y="5867737"/>
            <a:chExt cx="6000758" cy="568654"/>
          </a:xfrm>
        </p:grpSpPr>
        <p:pic>
          <p:nvPicPr>
            <p:cNvPr id="43" name="Immagine 42">
              <a:extLst>
                <a:ext uri="{FF2B5EF4-FFF2-40B4-BE49-F238E27FC236}">
                  <a16:creationId xmlns:a16="http://schemas.microsoft.com/office/drawing/2014/main" id="{0E16EA38-8373-BC3C-C4EF-DC70236632E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71327" y="5867737"/>
              <a:ext cx="2277979" cy="568654"/>
            </a:xfrm>
            <a:prstGeom prst="rect">
              <a:avLst/>
            </a:prstGeom>
          </p:spPr>
        </p:pic>
        <p:sp>
          <p:nvSpPr>
            <p:cNvPr id="46" name="CasellaDiTesto 45">
              <a:extLst>
                <a:ext uri="{FF2B5EF4-FFF2-40B4-BE49-F238E27FC236}">
                  <a16:creationId xmlns:a16="http://schemas.microsoft.com/office/drawing/2014/main" id="{61A2136B-CD22-094F-8188-51B83B6D3E67}"/>
                </a:ext>
              </a:extLst>
            </p:cNvPr>
            <p:cNvSpPr txBox="1"/>
            <p:nvPr/>
          </p:nvSpPr>
          <p:spPr>
            <a:xfrm>
              <a:off x="3497837" y="5920779"/>
              <a:ext cx="35742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2400" dirty="0"/>
                <a:t>State after the l-</a:t>
              </a:r>
              <a:r>
                <a:rPr lang="it-IT" sz="2400" dirty="0" err="1"/>
                <a:t>th</a:t>
              </a:r>
              <a:r>
                <a:rPr lang="it-IT" sz="2400" dirty="0"/>
                <a:t> </a:t>
              </a:r>
              <a:r>
                <a:rPr lang="it-IT" sz="2400" dirty="0" err="1"/>
                <a:t>layer</a:t>
              </a:r>
              <a:endParaRPr lang="it-IT" sz="2400" dirty="0"/>
            </a:p>
          </p:txBody>
        </p:sp>
      </p:grpSp>
      <p:grpSp>
        <p:nvGrpSpPr>
          <p:cNvPr id="61" name="Gruppo 60">
            <a:extLst>
              <a:ext uri="{FF2B5EF4-FFF2-40B4-BE49-F238E27FC236}">
                <a16:creationId xmlns:a16="http://schemas.microsoft.com/office/drawing/2014/main" id="{7E7D6486-2C53-7913-6D53-47845F150ED2}"/>
              </a:ext>
            </a:extLst>
          </p:cNvPr>
          <p:cNvGrpSpPr/>
          <p:nvPr/>
        </p:nvGrpSpPr>
        <p:grpSpPr>
          <a:xfrm>
            <a:off x="7293161" y="3483635"/>
            <a:ext cx="4434999" cy="1699229"/>
            <a:chOff x="7293161" y="3483635"/>
            <a:chExt cx="4434999" cy="1699229"/>
          </a:xfrm>
        </p:grpSpPr>
        <p:sp>
          <p:nvSpPr>
            <p:cNvPr id="48" name="CasellaDiTesto 47">
              <a:extLst>
                <a:ext uri="{FF2B5EF4-FFF2-40B4-BE49-F238E27FC236}">
                  <a16:creationId xmlns:a16="http://schemas.microsoft.com/office/drawing/2014/main" id="{5B03EC6E-EA84-78B1-A1C2-10FFF350EB10}"/>
                </a:ext>
              </a:extLst>
            </p:cNvPr>
            <p:cNvSpPr txBox="1"/>
            <p:nvPr/>
          </p:nvSpPr>
          <p:spPr>
            <a:xfrm>
              <a:off x="9410085" y="4413423"/>
              <a:ext cx="231807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2200" b="1" dirty="0">
                  <a:solidFill>
                    <a:srgbClr val="FF3399"/>
                  </a:solidFill>
                </a:rPr>
                <a:t>Non-</a:t>
              </a:r>
              <a:r>
                <a:rPr lang="it-IT" sz="2200" b="1" dirty="0" err="1">
                  <a:solidFill>
                    <a:srgbClr val="FF3399"/>
                  </a:solidFill>
                </a:rPr>
                <a:t>parametric</a:t>
              </a:r>
              <a:r>
                <a:rPr lang="it-IT" sz="2200" b="1" dirty="0">
                  <a:solidFill>
                    <a:srgbClr val="FF3399"/>
                  </a:solidFill>
                </a:rPr>
                <a:t> gate</a:t>
              </a:r>
            </a:p>
          </p:txBody>
        </p:sp>
        <p:sp>
          <p:nvSpPr>
            <p:cNvPr id="49" name="Ovale 48">
              <a:extLst>
                <a:ext uri="{FF2B5EF4-FFF2-40B4-BE49-F238E27FC236}">
                  <a16:creationId xmlns:a16="http://schemas.microsoft.com/office/drawing/2014/main" id="{086BB9A5-5A0B-1159-008A-52AC1F910D4E}"/>
                </a:ext>
              </a:extLst>
            </p:cNvPr>
            <p:cNvSpPr/>
            <p:nvPr/>
          </p:nvSpPr>
          <p:spPr>
            <a:xfrm>
              <a:off x="7293161" y="3483635"/>
              <a:ext cx="806115" cy="815981"/>
            </a:xfrm>
            <a:prstGeom prst="ellipse">
              <a:avLst/>
            </a:prstGeom>
            <a:noFill/>
            <a:ln w="57150">
              <a:solidFill>
                <a:srgbClr val="F98A2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53" name="Connettore 2 52">
              <a:extLst>
                <a:ext uri="{FF2B5EF4-FFF2-40B4-BE49-F238E27FC236}">
                  <a16:creationId xmlns:a16="http://schemas.microsoft.com/office/drawing/2014/main" id="{4AE431C1-AC09-54A0-F328-C339CD095182}"/>
                </a:ext>
              </a:extLst>
            </p:cNvPr>
            <p:cNvCxnSpPr>
              <a:endCxn id="49" idx="5"/>
            </p:cNvCxnSpPr>
            <p:nvPr/>
          </p:nvCxnSpPr>
          <p:spPr>
            <a:xfrm flipH="1" flipV="1">
              <a:off x="7981223" y="4180118"/>
              <a:ext cx="1496801" cy="387194"/>
            </a:xfrm>
            <a:prstGeom prst="straightConnector1">
              <a:avLst/>
            </a:prstGeom>
            <a:ln w="57150">
              <a:solidFill>
                <a:srgbClr val="F98A25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uppo 59">
            <a:extLst>
              <a:ext uri="{FF2B5EF4-FFF2-40B4-BE49-F238E27FC236}">
                <a16:creationId xmlns:a16="http://schemas.microsoft.com/office/drawing/2014/main" id="{C682E88B-A840-770B-C4A3-82118BD56BEB}"/>
              </a:ext>
            </a:extLst>
          </p:cNvPr>
          <p:cNvGrpSpPr/>
          <p:nvPr/>
        </p:nvGrpSpPr>
        <p:grpSpPr>
          <a:xfrm>
            <a:off x="8185093" y="1736296"/>
            <a:ext cx="3494939" cy="1503367"/>
            <a:chOff x="8185093" y="1736296"/>
            <a:chExt cx="3494939" cy="1503367"/>
          </a:xfrm>
        </p:grpSpPr>
        <p:sp>
          <p:nvSpPr>
            <p:cNvPr id="47" name="CasellaDiTesto 46">
              <a:extLst>
                <a:ext uri="{FF2B5EF4-FFF2-40B4-BE49-F238E27FC236}">
                  <a16:creationId xmlns:a16="http://schemas.microsoft.com/office/drawing/2014/main" id="{FDB8C7CB-3681-FE1B-7F0A-58A40FD460B0}"/>
                </a:ext>
              </a:extLst>
            </p:cNvPr>
            <p:cNvSpPr txBox="1"/>
            <p:nvPr/>
          </p:nvSpPr>
          <p:spPr>
            <a:xfrm>
              <a:off x="9732360" y="2470222"/>
              <a:ext cx="194767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2200" b="1" dirty="0" err="1">
                  <a:solidFill>
                    <a:srgbClr val="FF3399"/>
                  </a:solidFill>
                </a:rPr>
                <a:t>Parametric</a:t>
              </a:r>
              <a:r>
                <a:rPr lang="it-IT" sz="2200" b="1" dirty="0">
                  <a:solidFill>
                    <a:srgbClr val="FF3399"/>
                  </a:solidFill>
                </a:rPr>
                <a:t> gate</a:t>
              </a:r>
            </a:p>
          </p:txBody>
        </p:sp>
        <p:sp>
          <p:nvSpPr>
            <p:cNvPr id="54" name="Ovale 53">
              <a:extLst>
                <a:ext uri="{FF2B5EF4-FFF2-40B4-BE49-F238E27FC236}">
                  <a16:creationId xmlns:a16="http://schemas.microsoft.com/office/drawing/2014/main" id="{C40FEF45-2B83-FB82-002B-CC35F772221F}"/>
                </a:ext>
              </a:extLst>
            </p:cNvPr>
            <p:cNvSpPr/>
            <p:nvPr/>
          </p:nvSpPr>
          <p:spPr>
            <a:xfrm>
              <a:off x="8185093" y="1736296"/>
              <a:ext cx="806115" cy="815981"/>
            </a:xfrm>
            <a:prstGeom prst="ellipse">
              <a:avLst/>
            </a:prstGeom>
            <a:noFill/>
            <a:ln w="57150">
              <a:solidFill>
                <a:srgbClr val="F98A2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rgbClr val="F98A25"/>
                </a:solidFill>
              </a:endParaRPr>
            </a:p>
          </p:txBody>
        </p:sp>
        <p:cxnSp>
          <p:nvCxnSpPr>
            <p:cNvPr id="56" name="Connettore 2 55">
              <a:extLst>
                <a:ext uri="{FF2B5EF4-FFF2-40B4-BE49-F238E27FC236}">
                  <a16:creationId xmlns:a16="http://schemas.microsoft.com/office/drawing/2014/main" id="{294664C9-0E6F-FE9A-05EA-DA69F60C6F6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991208" y="2205232"/>
              <a:ext cx="975635" cy="398339"/>
            </a:xfrm>
            <a:prstGeom prst="straightConnector1">
              <a:avLst/>
            </a:prstGeom>
            <a:ln w="57150">
              <a:solidFill>
                <a:srgbClr val="F98A25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27736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8ED813-7F47-6650-7B9F-250C503766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69EC86B-8490-F5E0-4B46-5D5ACD561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 err="1">
                <a:solidFill>
                  <a:srgbClr val="FF3399"/>
                </a:solidFill>
              </a:rPr>
              <a:t>Approximate</a:t>
            </a:r>
            <a:r>
              <a:rPr lang="it-IT" b="1" dirty="0">
                <a:solidFill>
                  <a:srgbClr val="FF3399"/>
                </a:solidFill>
              </a:rPr>
              <a:t> QFIM Evaluation</a:t>
            </a:r>
          </a:p>
        </p:txBody>
      </p:sp>
      <p:grpSp>
        <p:nvGrpSpPr>
          <p:cNvPr id="20" name="Gruppo 19">
            <a:extLst>
              <a:ext uri="{FF2B5EF4-FFF2-40B4-BE49-F238E27FC236}">
                <a16:creationId xmlns:a16="http://schemas.microsoft.com/office/drawing/2014/main" id="{14D207B3-D1A3-25E6-89E0-473DD8AB21F7}"/>
              </a:ext>
            </a:extLst>
          </p:cNvPr>
          <p:cNvGrpSpPr/>
          <p:nvPr/>
        </p:nvGrpSpPr>
        <p:grpSpPr>
          <a:xfrm>
            <a:off x="2399665" y="4709922"/>
            <a:ext cx="2552005" cy="443232"/>
            <a:chOff x="2399665" y="4690872"/>
            <a:chExt cx="2552005" cy="443232"/>
          </a:xfrm>
        </p:grpSpPr>
        <p:pic>
          <p:nvPicPr>
            <p:cNvPr id="8" name="Immagine 7">
              <a:extLst>
                <a:ext uri="{FF2B5EF4-FFF2-40B4-BE49-F238E27FC236}">
                  <a16:creationId xmlns:a16="http://schemas.microsoft.com/office/drawing/2014/main" id="{A3BF5DB8-68D6-321B-5EF4-715A17566D5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99665" y="4690872"/>
              <a:ext cx="1530282" cy="443232"/>
            </a:xfrm>
            <a:prstGeom prst="rect">
              <a:avLst/>
            </a:prstGeom>
          </p:spPr>
        </p:pic>
        <p:pic>
          <p:nvPicPr>
            <p:cNvPr id="10" name="Immagine 9">
              <a:extLst>
                <a:ext uri="{FF2B5EF4-FFF2-40B4-BE49-F238E27FC236}">
                  <a16:creationId xmlns:a16="http://schemas.microsoft.com/office/drawing/2014/main" id="{D99EA798-E4C1-A889-66DC-769E0F2A4AF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68201" y="4690872"/>
              <a:ext cx="883469" cy="443232"/>
            </a:xfrm>
            <a:prstGeom prst="rect">
              <a:avLst/>
            </a:prstGeom>
          </p:spPr>
        </p:pic>
      </p:grpSp>
      <p:grpSp>
        <p:nvGrpSpPr>
          <p:cNvPr id="17" name="Gruppo 16">
            <a:extLst>
              <a:ext uri="{FF2B5EF4-FFF2-40B4-BE49-F238E27FC236}">
                <a16:creationId xmlns:a16="http://schemas.microsoft.com/office/drawing/2014/main" id="{E7F25DF1-0106-3E63-BBA3-5AC2E7D1869C}"/>
              </a:ext>
            </a:extLst>
          </p:cNvPr>
          <p:cNvGrpSpPr/>
          <p:nvPr/>
        </p:nvGrpSpPr>
        <p:grpSpPr>
          <a:xfrm>
            <a:off x="933135" y="1491916"/>
            <a:ext cx="6986337" cy="1882072"/>
            <a:chOff x="933135" y="1491916"/>
            <a:chExt cx="6986337" cy="1882072"/>
          </a:xfrm>
        </p:grpSpPr>
        <p:pic>
          <p:nvPicPr>
            <p:cNvPr id="4" name="Immagine 3">
              <a:extLst>
                <a:ext uri="{FF2B5EF4-FFF2-40B4-BE49-F238E27FC236}">
                  <a16:creationId xmlns:a16="http://schemas.microsoft.com/office/drawing/2014/main" id="{CC854C29-9FE2-7403-1DE9-7B440CDFC7D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33135" y="1491916"/>
              <a:ext cx="3576250" cy="1882072"/>
            </a:xfrm>
            <a:prstGeom prst="rect">
              <a:avLst/>
            </a:prstGeom>
          </p:spPr>
        </p:pic>
        <p:sp>
          <p:nvSpPr>
            <p:cNvPr id="3" name="CasellaDiTesto 2">
              <a:extLst>
                <a:ext uri="{FF2B5EF4-FFF2-40B4-BE49-F238E27FC236}">
                  <a16:creationId xmlns:a16="http://schemas.microsoft.com/office/drawing/2014/main" id="{A16EBAD0-5F77-9C06-1A02-AE0778164F53}"/>
                </a:ext>
              </a:extLst>
            </p:cNvPr>
            <p:cNvSpPr txBox="1"/>
            <p:nvPr/>
          </p:nvSpPr>
          <p:spPr>
            <a:xfrm>
              <a:off x="5279028" y="2116839"/>
              <a:ext cx="264044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2400" b="1" dirty="0">
                  <a:solidFill>
                    <a:srgbClr val="F98A25"/>
                  </a:solidFill>
                </a:rPr>
                <a:t>Block </a:t>
              </a:r>
              <a:r>
                <a:rPr lang="it-IT" sz="2400" b="1" dirty="0" err="1">
                  <a:solidFill>
                    <a:srgbClr val="F98A25"/>
                  </a:solidFill>
                </a:rPr>
                <a:t>diagonal</a:t>
              </a:r>
              <a:r>
                <a:rPr lang="it-IT" sz="2400" b="1" dirty="0">
                  <a:solidFill>
                    <a:srgbClr val="F98A25"/>
                  </a:solidFill>
                </a:rPr>
                <a:t> </a:t>
              </a:r>
              <a:r>
                <a:rPr lang="it-IT" sz="2400" b="1" dirty="0" err="1">
                  <a:solidFill>
                    <a:srgbClr val="F98A25"/>
                  </a:solidFill>
                </a:rPr>
                <a:t>approximation</a:t>
              </a:r>
              <a:endParaRPr lang="it-IT" sz="2400" b="1" dirty="0">
                <a:solidFill>
                  <a:srgbClr val="F98A25"/>
                </a:solidFill>
              </a:endParaRPr>
            </a:p>
          </p:txBody>
        </p:sp>
      </p:grp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78B46C17-11D0-9611-0354-4F5D316B9250}"/>
              </a:ext>
            </a:extLst>
          </p:cNvPr>
          <p:cNvSpPr txBox="1"/>
          <p:nvPr/>
        </p:nvSpPr>
        <p:spPr>
          <a:xfrm>
            <a:off x="8689115" y="2065596"/>
            <a:ext cx="23902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 err="1"/>
              <a:t>Ignore</a:t>
            </a:r>
            <a:r>
              <a:rPr lang="it-IT" sz="2000" dirty="0"/>
              <a:t> </a:t>
            </a:r>
            <a:r>
              <a:rPr lang="it-IT" sz="2000" dirty="0" err="1"/>
              <a:t>correlations</a:t>
            </a:r>
            <a:r>
              <a:rPr lang="it-IT" sz="2000" dirty="0"/>
              <a:t> </a:t>
            </a:r>
            <a:r>
              <a:rPr lang="it-IT" sz="2000" dirty="0" err="1"/>
              <a:t>between</a:t>
            </a:r>
            <a:r>
              <a:rPr lang="it-IT" sz="2000" dirty="0"/>
              <a:t> </a:t>
            </a:r>
            <a:r>
              <a:rPr lang="it-IT" sz="2000" dirty="0" err="1"/>
              <a:t>different</a:t>
            </a:r>
            <a:r>
              <a:rPr lang="it-IT" sz="2000" dirty="0"/>
              <a:t> </a:t>
            </a:r>
            <a:r>
              <a:rPr lang="it-IT" sz="2000" dirty="0" err="1"/>
              <a:t>layers</a:t>
            </a:r>
            <a:endParaRPr lang="it-IT" sz="2000" dirty="0"/>
          </a:p>
        </p:txBody>
      </p:sp>
      <p:grpSp>
        <p:nvGrpSpPr>
          <p:cNvPr id="18" name="Gruppo 17">
            <a:extLst>
              <a:ext uri="{FF2B5EF4-FFF2-40B4-BE49-F238E27FC236}">
                <a16:creationId xmlns:a16="http://schemas.microsoft.com/office/drawing/2014/main" id="{E79A8D0D-59FF-4265-FE30-C13AF8DE7CBA}"/>
              </a:ext>
            </a:extLst>
          </p:cNvPr>
          <p:cNvGrpSpPr/>
          <p:nvPr/>
        </p:nvGrpSpPr>
        <p:grpSpPr>
          <a:xfrm>
            <a:off x="5303520" y="4471831"/>
            <a:ext cx="4835887" cy="830997"/>
            <a:chOff x="5303520" y="4471831"/>
            <a:chExt cx="4835887" cy="830997"/>
          </a:xfrm>
        </p:grpSpPr>
        <p:grpSp>
          <p:nvGrpSpPr>
            <p:cNvPr id="21" name="Gruppo 20">
              <a:extLst>
                <a:ext uri="{FF2B5EF4-FFF2-40B4-BE49-F238E27FC236}">
                  <a16:creationId xmlns:a16="http://schemas.microsoft.com/office/drawing/2014/main" id="{0DF2E46A-FB08-FBA5-4E5E-EE151D1D8F5B}"/>
                </a:ext>
              </a:extLst>
            </p:cNvPr>
            <p:cNvGrpSpPr/>
            <p:nvPr/>
          </p:nvGrpSpPr>
          <p:grpSpPr>
            <a:xfrm>
              <a:off x="6114113" y="4471831"/>
              <a:ext cx="4025294" cy="830997"/>
              <a:chOff x="6114113" y="4471831"/>
              <a:chExt cx="4025294" cy="830997"/>
            </a:xfrm>
          </p:grpSpPr>
          <p:pic>
            <p:nvPicPr>
              <p:cNvPr id="12" name="Immagine 11">
                <a:extLst>
                  <a:ext uri="{FF2B5EF4-FFF2-40B4-BE49-F238E27FC236}">
                    <a16:creationId xmlns:a16="http://schemas.microsoft.com/office/drawing/2014/main" id="{21AA9956-62F2-D3C4-B98D-405D8BC36D8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114113" y="4742764"/>
                <a:ext cx="1694822" cy="430887"/>
              </a:xfrm>
              <a:prstGeom prst="rect">
                <a:avLst/>
              </a:prstGeom>
            </p:spPr>
          </p:pic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9CFE7915-75E7-E4F0-3053-CB6CDEA92D0D}"/>
                  </a:ext>
                </a:extLst>
              </p:cNvPr>
              <p:cNvSpPr txBox="1"/>
              <p:nvPr/>
            </p:nvSpPr>
            <p:spPr>
              <a:xfrm>
                <a:off x="7970850" y="4471831"/>
                <a:ext cx="216855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2400" b="1" dirty="0" err="1">
                    <a:solidFill>
                      <a:srgbClr val="F98A25"/>
                    </a:solidFill>
                  </a:rPr>
                  <a:t>Commuting</a:t>
                </a:r>
                <a:r>
                  <a:rPr lang="it-IT" sz="2400" b="1" dirty="0">
                    <a:solidFill>
                      <a:srgbClr val="F98A25"/>
                    </a:solidFill>
                  </a:rPr>
                  <a:t> </a:t>
                </a:r>
                <a:r>
                  <a:rPr lang="it-IT" sz="2400" b="1" dirty="0" err="1">
                    <a:solidFill>
                      <a:srgbClr val="F98A25"/>
                    </a:solidFill>
                  </a:rPr>
                  <a:t>generators</a:t>
                </a:r>
                <a:endParaRPr lang="it-IT" sz="2400" b="1" dirty="0">
                  <a:solidFill>
                    <a:srgbClr val="F98A25"/>
                  </a:solidFill>
                </a:endParaRPr>
              </a:p>
            </p:txBody>
          </p:sp>
        </p:grpSp>
        <p:sp>
          <p:nvSpPr>
            <p:cNvPr id="13" name="Freccia a destra 12">
              <a:extLst>
                <a:ext uri="{FF2B5EF4-FFF2-40B4-BE49-F238E27FC236}">
                  <a16:creationId xmlns:a16="http://schemas.microsoft.com/office/drawing/2014/main" id="{B09410E4-2449-50DE-5C3E-F3BC60634F1D}"/>
                </a:ext>
              </a:extLst>
            </p:cNvPr>
            <p:cNvSpPr/>
            <p:nvPr/>
          </p:nvSpPr>
          <p:spPr>
            <a:xfrm>
              <a:off x="5303520" y="4741025"/>
              <a:ext cx="566928" cy="443232"/>
            </a:xfrm>
            <a:prstGeom prst="rightArrow">
              <a:avLst/>
            </a:prstGeom>
            <a:noFill/>
            <a:ln w="57150">
              <a:solidFill>
                <a:srgbClr val="F98A2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</p:grpSp>
      <p:grpSp>
        <p:nvGrpSpPr>
          <p:cNvPr id="19" name="Gruppo 18">
            <a:extLst>
              <a:ext uri="{FF2B5EF4-FFF2-40B4-BE49-F238E27FC236}">
                <a16:creationId xmlns:a16="http://schemas.microsoft.com/office/drawing/2014/main" id="{79128EFC-C51D-D454-ACE5-2CFADA58781C}"/>
              </a:ext>
            </a:extLst>
          </p:cNvPr>
          <p:cNvGrpSpPr/>
          <p:nvPr/>
        </p:nvGrpSpPr>
        <p:grpSpPr>
          <a:xfrm>
            <a:off x="3576506" y="3892676"/>
            <a:ext cx="5330809" cy="500444"/>
            <a:chOff x="3576506" y="3892676"/>
            <a:chExt cx="5330809" cy="500444"/>
          </a:xfrm>
        </p:grpSpPr>
        <p:pic>
          <p:nvPicPr>
            <p:cNvPr id="6" name="Immagine 5">
              <a:extLst>
                <a:ext uri="{FF2B5EF4-FFF2-40B4-BE49-F238E27FC236}">
                  <a16:creationId xmlns:a16="http://schemas.microsoft.com/office/drawing/2014/main" id="{C272F640-DE0C-647A-9100-EF318FD8007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576506" y="3892676"/>
              <a:ext cx="3335199" cy="500444"/>
            </a:xfrm>
            <a:prstGeom prst="rect">
              <a:avLst/>
            </a:prstGeom>
          </p:spPr>
        </p:pic>
        <p:sp>
          <p:nvSpPr>
            <p:cNvPr id="11" name="CasellaDiTesto 10">
              <a:extLst>
                <a:ext uri="{FF2B5EF4-FFF2-40B4-BE49-F238E27FC236}">
                  <a16:creationId xmlns:a16="http://schemas.microsoft.com/office/drawing/2014/main" id="{AEC2F83B-92B4-EFEA-2403-6702245EE71D}"/>
                </a:ext>
              </a:extLst>
            </p:cNvPr>
            <p:cNvSpPr txBox="1"/>
            <p:nvPr/>
          </p:nvSpPr>
          <p:spPr>
            <a:xfrm>
              <a:off x="6738758" y="3933980"/>
              <a:ext cx="216855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2200" dirty="0" err="1"/>
                <a:t>Generators</a:t>
              </a:r>
              <a:endParaRPr lang="it-IT" sz="2200" dirty="0"/>
            </a:p>
          </p:txBody>
        </p:sp>
      </p:grpSp>
      <p:grpSp>
        <p:nvGrpSpPr>
          <p:cNvPr id="22" name="Gruppo 21">
            <a:extLst>
              <a:ext uri="{FF2B5EF4-FFF2-40B4-BE49-F238E27FC236}">
                <a16:creationId xmlns:a16="http://schemas.microsoft.com/office/drawing/2014/main" id="{F8D9FB6E-3CF2-AD8B-8FBA-69AA4D6A2589}"/>
              </a:ext>
            </a:extLst>
          </p:cNvPr>
          <p:cNvGrpSpPr/>
          <p:nvPr/>
        </p:nvGrpSpPr>
        <p:grpSpPr>
          <a:xfrm>
            <a:off x="1554480" y="5646601"/>
            <a:ext cx="8759952" cy="923330"/>
            <a:chOff x="1554480" y="5646601"/>
            <a:chExt cx="8759952" cy="923330"/>
          </a:xfrm>
        </p:grpSpPr>
        <p:grpSp>
          <p:nvGrpSpPr>
            <p:cNvPr id="9" name="Gruppo 8">
              <a:extLst>
                <a:ext uri="{FF2B5EF4-FFF2-40B4-BE49-F238E27FC236}">
                  <a16:creationId xmlns:a16="http://schemas.microsoft.com/office/drawing/2014/main" id="{1D89CB16-B2A2-2822-C06B-F27AF292744B}"/>
                </a:ext>
              </a:extLst>
            </p:cNvPr>
            <p:cNvGrpSpPr/>
            <p:nvPr/>
          </p:nvGrpSpPr>
          <p:grpSpPr>
            <a:xfrm>
              <a:off x="1723699" y="5724110"/>
              <a:ext cx="8476469" cy="710893"/>
              <a:chOff x="242229" y="5865516"/>
              <a:chExt cx="8049059" cy="676167"/>
            </a:xfrm>
          </p:grpSpPr>
          <p:pic>
            <p:nvPicPr>
              <p:cNvPr id="14" name="Immagine 13">
                <a:extLst>
                  <a:ext uri="{FF2B5EF4-FFF2-40B4-BE49-F238E27FC236}">
                    <a16:creationId xmlns:a16="http://schemas.microsoft.com/office/drawing/2014/main" id="{FE534ADB-0B72-3035-E150-2D0F05CCA3C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42229" y="5865516"/>
                <a:ext cx="3004558" cy="676167"/>
              </a:xfrm>
              <a:prstGeom prst="rect">
                <a:avLst/>
              </a:prstGeom>
            </p:spPr>
          </p:pic>
          <p:pic>
            <p:nvPicPr>
              <p:cNvPr id="16" name="Immagine 15">
                <a:extLst>
                  <a:ext uri="{FF2B5EF4-FFF2-40B4-BE49-F238E27FC236}">
                    <a16:creationId xmlns:a16="http://schemas.microsoft.com/office/drawing/2014/main" id="{AD9DAFC1-5F2C-2C4E-0C1A-9E5CF5C333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594576" y="5945121"/>
                <a:ext cx="5696712" cy="498790"/>
              </a:xfrm>
              <a:prstGeom prst="rect">
                <a:avLst/>
              </a:prstGeom>
            </p:spPr>
          </p:pic>
        </p:grpSp>
        <p:sp>
          <p:nvSpPr>
            <p:cNvPr id="15" name="Rettangolo con angoli arrotondati 14">
              <a:extLst>
                <a:ext uri="{FF2B5EF4-FFF2-40B4-BE49-F238E27FC236}">
                  <a16:creationId xmlns:a16="http://schemas.microsoft.com/office/drawing/2014/main" id="{D4CFC42C-98C6-3251-1888-21AAE159A9AB}"/>
                </a:ext>
              </a:extLst>
            </p:cNvPr>
            <p:cNvSpPr/>
            <p:nvPr/>
          </p:nvSpPr>
          <p:spPr>
            <a:xfrm>
              <a:off x="1554480" y="5646601"/>
              <a:ext cx="8759952" cy="923330"/>
            </a:xfrm>
            <a:prstGeom prst="roundRect">
              <a:avLst/>
            </a:prstGeom>
            <a:noFill/>
            <a:ln w="57150">
              <a:solidFill>
                <a:srgbClr val="F98A2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</p:spTree>
    <p:extLst>
      <p:ext uri="{BB962C8B-B14F-4D97-AF65-F5344CB8AC3E}">
        <p14:creationId xmlns:p14="http://schemas.microsoft.com/office/powerpoint/2010/main" val="3177307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EBDBD20-429F-8795-1170-9E0A029BF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5497"/>
            <a:ext cx="10515600" cy="1325563"/>
          </a:xfrm>
        </p:spPr>
        <p:txBody>
          <a:bodyPr/>
          <a:lstStyle/>
          <a:p>
            <a:r>
              <a:rPr lang="it-IT" b="1" dirty="0">
                <a:solidFill>
                  <a:srgbClr val="FF3399"/>
                </a:solidFill>
              </a:rPr>
              <a:t>Quantum </a:t>
            </a:r>
            <a:r>
              <a:rPr lang="it-IT" b="1" dirty="0" err="1">
                <a:solidFill>
                  <a:srgbClr val="FF3399"/>
                </a:solidFill>
              </a:rPr>
              <a:t>Imaginary</a:t>
            </a:r>
            <a:r>
              <a:rPr lang="it-IT" b="1" dirty="0">
                <a:solidFill>
                  <a:srgbClr val="FF3399"/>
                </a:solidFill>
              </a:rPr>
              <a:t> Time </a:t>
            </a:r>
            <a:r>
              <a:rPr lang="it-IT" b="1" dirty="0" err="1">
                <a:solidFill>
                  <a:srgbClr val="FF3399"/>
                </a:solidFill>
              </a:rPr>
              <a:t>Evolution</a:t>
            </a:r>
            <a:r>
              <a:rPr lang="it-IT" sz="2000" dirty="0"/>
              <a:t>[5]</a:t>
            </a:r>
          </a:p>
        </p:txBody>
      </p:sp>
      <p:grpSp>
        <p:nvGrpSpPr>
          <p:cNvPr id="27" name="Gruppo 26">
            <a:extLst>
              <a:ext uri="{FF2B5EF4-FFF2-40B4-BE49-F238E27FC236}">
                <a16:creationId xmlns:a16="http://schemas.microsoft.com/office/drawing/2014/main" id="{5260772B-B01D-E7C7-DB97-7C62A61DD1C0}"/>
              </a:ext>
            </a:extLst>
          </p:cNvPr>
          <p:cNvGrpSpPr/>
          <p:nvPr/>
        </p:nvGrpSpPr>
        <p:grpSpPr>
          <a:xfrm>
            <a:off x="978407" y="1496285"/>
            <a:ext cx="8674196" cy="814323"/>
            <a:chOff x="978407" y="1688795"/>
            <a:chExt cx="8674196" cy="814323"/>
          </a:xfrm>
        </p:grpSpPr>
        <p:pic>
          <p:nvPicPr>
            <p:cNvPr id="8" name="Immagine 7">
              <a:extLst>
                <a:ext uri="{FF2B5EF4-FFF2-40B4-BE49-F238E27FC236}">
                  <a16:creationId xmlns:a16="http://schemas.microsoft.com/office/drawing/2014/main" id="{58B7A90B-227A-F8AF-E470-868D909E854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78407" y="1688795"/>
              <a:ext cx="3696813" cy="814323"/>
            </a:xfrm>
            <a:prstGeom prst="rect">
              <a:avLst/>
            </a:prstGeom>
          </p:spPr>
        </p:pic>
        <p:sp>
          <p:nvSpPr>
            <p:cNvPr id="9" name="CasellaDiTesto 8">
              <a:extLst>
                <a:ext uri="{FF2B5EF4-FFF2-40B4-BE49-F238E27FC236}">
                  <a16:creationId xmlns:a16="http://schemas.microsoft.com/office/drawing/2014/main" id="{BBD71E4E-A2AC-D836-7F1C-118194BFAADF}"/>
                </a:ext>
              </a:extLst>
            </p:cNvPr>
            <p:cNvSpPr txBox="1"/>
            <p:nvPr/>
          </p:nvSpPr>
          <p:spPr>
            <a:xfrm>
              <a:off x="4815427" y="1880514"/>
              <a:ext cx="483717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2200" dirty="0"/>
                <a:t>Wick </a:t>
              </a:r>
              <a:r>
                <a:rPr lang="it-IT" sz="2200" dirty="0" err="1"/>
                <a:t>rotated</a:t>
              </a:r>
              <a:r>
                <a:rPr lang="it-IT" sz="2200" dirty="0"/>
                <a:t> </a:t>
              </a:r>
              <a:r>
                <a:rPr lang="it-IT" sz="2200" dirty="0" err="1"/>
                <a:t>Schrödinger</a:t>
              </a:r>
              <a:r>
                <a:rPr lang="it-IT" sz="2200" dirty="0"/>
                <a:t> </a:t>
              </a:r>
              <a:r>
                <a:rPr lang="it-IT" sz="2200" dirty="0" err="1"/>
                <a:t>equation</a:t>
              </a:r>
              <a:endParaRPr lang="it-IT" sz="2200" dirty="0"/>
            </a:p>
          </p:txBody>
        </p:sp>
      </p:grpSp>
      <p:grpSp>
        <p:nvGrpSpPr>
          <p:cNvPr id="28" name="Gruppo 27">
            <a:extLst>
              <a:ext uri="{FF2B5EF4-FFF2-40B4-BE49-F238E27FC236}">
                <a16:creationId xmlns:a16="http://schemas.microsoft.com/office/drawing/2014/main" id="{3AEDD76F-276D-5FC9-FE18-B0952ABC522E}"/>
              </a:ext>
            </a:extLst>
          </p:cNvPr>
          <p:cNvGrpSpPr/>
          <p:nvPr/>
        </p:nvGrpSpPr>
        <p:grpSpPr>
          <a:xfrm>
            <a:off x="1289304" y="2404859"/>
            <a:ext cx="4806696" cy="881178"/>
            <a:chOff x="1289304" y="2664744"/>
            <a:chExt cx="4806696" cy="881178"/>
          </a:xfrm>
        </p:grpSpPr>
        <p:pic>
          <p:nvPicPr>
            <p:cNvPr id="10" name="Immagine 9">
              <a:extLst>
                <a:ext uri="{FF2B5EF4-FFF2-40B4-BE49-F238E27FC236}">
                  <a16:creationId xmlns:a16="http://schemas.microsoft.com/office/drawing/2014/main" id="{E8FEC930-A817-AC4D-04B3-2B0778DDDD9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50252" y="2664744"/>
              <a:ext cx="3845748" cy="881178"/>
            </a:xfrm>
            <a:prstGeom prst="rect">
              <a:avLst/>
            </a:prstGeom>
          </p:spPr>
        </p:pic>
        <p:sp>
          <p:nvSpPr>
            <p:cNvPr id="11" name="Freccia a destra 10">
              <a:extLst>
                <a:ext uri="{FF2B5EF4-FFF2-40B4-BE49-F238E27FC236}">
                  <a16:creationId xmlns:a16="http://schemas.microsoft.com/office/drawing/2014/main" id="{72EB20A4-CAD4-3446-EEFD-B4A25436D6E2}"/>
                </a:ext>
              </a:extLst>
            </p:cNvPr>
            <p:cNvSpPr/>
            <p:nvPr/>
          </p:nvSpPr>
          <p:spPr>
            <a:xfrm>
              <a:off x="1289304" y="2899157"/>
              <a:ext cx="585216" cy="412351"/>
            </a:xfrm>
            <a:prstGeom prst="rightArrow">
              <a:avLst/>
            </a:prstGeom>
            <a:noFill/>
            <a:ln w="57150">
              <a:solidFill>
                <a:srgbClr val="F98A2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29" name="Gruppo 28">
            <a:extLst>
              <a:ext uri="{FF2B5EF4-FFF2-40B4-BE49-F238E27FC236}">
                <a16:creationId xmlns:a16="http://schemas.microsoft.com/office/drawing/2014/main" id="{A64E4034-FA44-291D-0648-292717CA81E3}"/>
              </a:ext>
            </a:extLst>
          </p:cNvPr>
          <p:cNvGrpSpPr/>
          <p:nvPr/>
        </p:nvGrpSpPr>
        <p:grpSpPr>
          <a:xfrm>
            <a:off x="6414103" y="2529931"/>
            <a:ext cx="4083209" cy="752209"/>
            <a:chOff x="6414103" y="2789816"/>
            <a:chExt cx="4083209" cy="752209"/>
          </a:xfrm>
        </p:grpSpPr>
        <p:pic>
          <p:nvPicPr>
            <p:cNvPr id="4" name="Immagine 3">
              <a:extLst>
                <a:ext uri="{FF2B5EF4-FFF2-40B4-BE49-F238E27FC236}">
                  <a16:creationId xmlns:a16="http://schemas.microsoft.com/office/drawing/2014/main" id="{173C1C55-DD53-D0A6-7F96-24905150DAE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475631" y="2789816"/>
              <a:ext cx="939610" cy="316783"/>
            </a:xfrm>
            <a:prstGeom prst="rect">
              <a:avLst/>
            </a:prstGeom>
          </p:spPr>
        </p:pic>
        <p:sp>
          <p:nvSpPr>
            <p:cNvPr id="13" name="Freccia a destra 12">
              <a:extLst>
                <a:ext uri="{FF2B5EF4-FFF2-40B4-BE49-F238E27FC236}">
                  <a16:creationId xmlns:a16="http://schemas.microsoft.com/office/drawing/2014/main" id="{759C4383-FBF7-5420-9146-75EE9DCFD0EC}"/>
                </a:ext>
              </a:extLst>
            </p:cNvPr>
            <p:cNvSpPr/>
            <p:nvPr/>
          </p:nvSpPr>
          <p:spPr>
            <a:xfrm>
              <a:off x="6414103" y="2899157"/>
              <a:ext cx="585216" cy="412351"/>
            </a:xfrm>
            <a:prstGeom prst="rightArrow">
              <a:avLst/>
            </a:prstGeom>
            <a:noFill/>
            <a:ln w="57150">
              <a:solidFill>
                <a:srgbClr val="F98A2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15" name="Immagine 14">
              <a:extLst>
                <a:ext uri="{FF2B5EF4-FFF2-40B4-BE49-F238E27FC236}">
                  <a16:creationId xmlns:a16="http://schemas.microsoft.com/office/drawing/2014/main" id="{7767EA01-CCBA-C177-A3D2-22D6236C1A3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t="24042" r="80683" b="32820"/>
            <a:stretch/>
          </p:blipFill>
          <p:spPr>
            <a:xfrm>
              <a:off x="7440177" y="3127757"/>
              <a:ext cx="805857" cy="412351"/>
            </a:xfrm>
            <a:prstGeom prst="rect">
              <a:avLst/>
            </a:prstGeom>
          </p:spPr>
        </p:pic>
        <p:sp>
          <p:nvSpPr>
            <p:cNvPr id="16" name="CasellaDiTesto 15">
              <a:extLst>
                <a:ext uri="{FF2B5EF4-FFF2-40B4-BE49-F238E27FC236}">
                  <a16:creationId xmlns:a16="http://schemas.microsoft.com/office/drawing/2014/main" id="{F1B72328-EE7D-9AFD-2206-122C61521FA4}"/>
                </a:ext>
              </a:extLst>
            </p:cNvPr>
            <p:cNvSpPr txBox="1"/>
            <p:nvPr/>
          </p:nvSpPr>
          <p:spPr>
            <a:xfrm>
              <a:off x="8209458" y="3141915"/>
              <a:ext cx="228785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2000" dirty="0" err="1"/>
                <a:t>is</a:t>
              </a:r>
              <a:r>
                <a:rPr lang="it-IT" sz="2000" dirty="0"/>
                <a:t> the ground state </a:t>
              </a:r>
            </a:p>
          </p:txBody>
        </p:sp>
      </p:grpSp>
      <p:grpSp>
        <p:nvGrpSpPr>
          <p:cNvPr id="30" name="Gruppo 29">
            <a:extLst>
              <a:ext uri="{FF2B5EF4-FFF2-40B4-BE49-F238E27FC236}">
                <a16:creationId xmlns:a16="http://schemas.microsoft.com/office/drawing/2014/main" id="{61258D40-D188-2671-13EA-3318CF8D89DE}"/>
              </a:ext>
            </a:extLst>
          </p:cNvPr>
          <p:cNvGrpSpPr/>
          <p:nvPr/>
        </p:nvGrpSpPr>
        <p:grpSpPr>
          <a:xfrm>
            <a:off x="1030155" y="3483937"/>
            <a:ext cx="4117045" cy="1114976"/>
            <a:chOff x="1030155" y="3926697"/>
            <a:chExt cx="4117045" cy="1114976"/>
          </a:xfrm>
        </p:grpSpPr>
        <p:pic>
          <p:nvPicPr>
            <p:cNvPr id="12" name="Immagine 11">
              <a:extLst>
                <a:ext uri="{FF2B5EF4-FFF2-40B4-BE49-F238E27FC236}">
                  <a16:creationId xmlns:a16="http://schemas.microsoft.com/office/drawing/2014/main" id="{8E1518AD-A196-A05B-324A-D3B7613EFA2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52143" y="4227350"/>
              <a:ext cx="3995057" cy="814323"/>
            </a:xfrm>
            <a:prstGeom prst="rect">
              <a:avLst/>
            </a:prstGeom>
          </p:spPr>
        </p:pic>
        <p:sp>
          <p:nvSpPr>
            <p:cNvPr id="18" name="CasellaDiTesto 17">
              <a:extLst>
                <a:ext uri="{FF2B5EF4-FFF2-40B4-BE49-F238E27FC236}">
                  <a16:creationId xmlns:a16="http://schemas.microsoft.com/office/drawing/2014/main" id="{E984F24C-ECD0-23D4-54F8-419E8E9827D9}"/>
                </a:ext>
              </a:extLst>
            </p:cNvPr>
            <p:cNvSpPr txBox="1"/>
            <p:nvPr/>
          </p:nvSpPr>
          <p:spPr>
            <a:xfrm>
              <a:off x="1030155" y="3926697"/>
              <a:ext cx="39950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b="1" dirty="0" err="1">
                  <a:solidFill>
                    <a:srgbClr val="FF3399"/>
                  </a:solidFill>
                </a:rPr>
                <a:t>McLachlan’s</a:t>
              </a:r>
              <a:r>
                <a:rPr lang="it-IT" b="1" dirty="0">
                  <a:solidFill>
                    <a:srgbClr val="FF3399"/>
                  </a:solidFill>
                </a:rPr>
                <a:t> </a:t>
              </a:r>
              <a:r>
                <a:rPr lang="it-IT" b="1" dirty="0" err="1">
                  <a:solidFill>
                    <a:srgbClr val="FF3399"/>
                  </a:solidFill>
                </a:rPr>
                <a:t>variational</a:t>
              </a:r>
              <a:r>
                <a:rPr lang="it-IT" b="1" dirty="0">
                  <a:solidFill>
                    <a:srgbClr val="FF3399"/>
                  </a:solidFill>
                </a:rPr>
                <a:t> </a:t>
              </a:r>
              <a:r>
                <a:rPr lang="it-IT" b="1" dirty="0" err="1">
                  <a:solidFill>
                    <a:srgbClr val="FF3399"/>
                  </a:solidFill>
                </a:rPr>
                <a:t>principle</a:t>
              </a:r>
              <a:r>
                <a:rPr lang="it-IT" dirty="0"/>
                <a:t>[6]</a:t>
              </a:r>
            </a:p>
          </p:txBody>
        </p:sp>
      </p:grpSp>
      <p:grpSp>
        <p:nvGrpSpPr>
          <p:cNvPr id="32" name="Gruppo 31">
            <a:extLst>
              <a:ext uri="{FF2B5EF4-FFF2-40B4-BE49-F238E27FC236}">
                <a16:creationId xmlns:a16="http://schemas.microsoft.com/office/drawing/2014/main" id="{FE5E06F1-A037-D335-241D-2A539ACEEF9A}"/>
              </a:ext>
            </a:extLst>
          </p:cNvPr>
          <p:cNvGrpSpPr/>
          <p:nvPr/>
        </p:nvGrpSpPr>
        <p:grpSpPr>
          <a:xfrm>
            <a:off x="4043016" y="4774575"/>
            <a:ext cx="3654083" cy="1241669"/>
            <a:chOff x="4043016" y="5303960"/>
            <a:chExt cx="3654083" cy="1241669"/>
          </a:xfrm>
        </p:grpSpPr>
        <p:pic>
          <p:nvPicPr>
            <p:cNvPr id="6" name="Immagine 5">
              <a:extLst>
                <a:ext uri="{FF2B5EF4-FFF2-40B4-BE49-F238E27FC236}">
                  <a16:creationId xmlns:a16="http://schemas.microsoft.com/office/drawing/2014/main" id="{743B5F36-9493-83AC-92E9-5B5584E50C9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835995" y="5940263"/>
              <a:ext cx="2861104" cy="605366"/>
            </a:xfrm>
            <a:prstGeom prst="rect">
              <a:avLst/>
            </a:prstGeom>
          </p:spPr>
        </p:pic>
        <p:sp>
          <p:nvSpPr>
            <p:cNvPr id="25" name="CasellaDiTesto 24">
              <a:extLst>
                <a:ext uri="{FF2B5EF4-FFF2-40B4-BE49-F238E27FC236}">
                  <a16:creationId xmlns:a16="http://schemas.microsoft.com/office/drawing/2014/main" id="{17DBFBE7-99DB-7EE3-4ADC-EA8DEC6AD4D6}"/>
                </a:ext>
              </a:extLst>
            </p:cNvPr>
            <p:cNvSpPr txBox="1"/>
            <p:nvPr/>
          </p:nvSpPr>
          <p:spPr>
            <a:xfrm>
              <a:off x="4545678" y="5303960"/>
              <a:ext cx="2688337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3000" b="1" dirty="0">
                  <a:solidFill>
                    <a:srgbClr val="FF3399"/>
                  </a:solidFill>
                </a:rPr>
                <a:t>Same </a:t>
              </a:r>
              <a:r>
                <a:rPr lang="it-IT" sz="3000" b="1" dirty="0" err="1">
                  <a:solidFill>
                    <a:srgbClr val="FF3399"/>
                  </a:solidFill>
                </a:rPr>
                <a:t>as</a:t>
              </a:r>
              <a:r>
                <a:rPr lang="it-IT" sz="3000" b="1" dirty="0">
                  <a:solidFill>
                    <a:srgbClr val="FF3399"/>
                  </a:solidFill>
                </a:rPr>
                <a:t> QNG! </a:t>
              </a:r>
            </a:p>
          </p:txBody>
        </p:sp>
        <p:sp>
          <p:nvSpPr>
            <p:cNvPr id="26" name="CasellaDiTesto 25">
              <a:extLst>
                <a:ext uri="{FF2B5EF4-FFF2-40B4-BE49-F238E27FC236}">
                  <a16:creationId xmlns:a16="http://schemas.microsoft.com/office/drawing/2014/main" id="{C7846A49-221A-1A46-DC90-2967925702AD}"/>
                </a:ext>
              </a:extLst>
            </p:cNvPr>
            <p:cNvSpPr txBox="1"/>
            <p:nvPr/>
          </p:nvSpPr>
          <p:spPr>
            <a:xfrm>
              <a:off x="4043016" y="6061179"/>
              <a:ext cx="8112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2000" dirty="0"/>
                <a:t>With:</a:t>
              </a:r>
            </a:p>
          </p:txBody>
        </p:sp>
      </p:grpSp>
      <p:grpSp>
        <p:nvGrpSpPr>
          <p:cNvPr id="21" name="Gruppo 20">
            <a:extLst>
              <a:ext uri="{FF2B5EF4-FFF2-40B4-BE49-F238E27FC236}">
                <a16:creationId xmlns:a16="http://schemas.microsoft.com/office/drawing/2014/main" id="{47B1EEAE-0F23-D180-30BE-C021FF4B7CAF}"/>
              </a:ext>
            </a:extLst>
          </p:cNvPr>
          <p:cNvGrpSpPr/>
          <p:nvPr/>
        </p:nvGrpSpPr>
        <p:grpSpPr>
          <a:xfrm>
            <a:off x="5251268" y="3724118"/>
            <a:ext cx="6176085" cy="822545"/>
            <a:chOff x="5251268" y="4166878"/>
            <a:chExt cx="6176085" cy="822545"/>
          </a:xfrm>
        </p:grpSpPr>
        <p:grpSp>
          <p:nvGrpSpPr>
            <p:cNvPr id="31" name="Gruppo 30">
              <a:extLst>
                <a:ext uri="{FF2B5EF4-FFF2-40B4-BE49-F238E27FC236}">
                  <a16:creationId xmlns:a16="http://schemas.microsoft.com/office/drawing/2014/main" id="{93BE2137-5B5E-0E4E-37FB-B703CC9DD133}"/>
                </a:ext>
              </a:extLst>
            </p:cNvPr>
            <p:cNvGrpSpPr/>
            <p:nvPr/>
          </p:nvGrpSpPr>
          <p:grpSpPr>
            <a:xfrm>
              <a:off x="5251268" y="4166878"/>
              <a:ext cx="6131075" cy="822545"/>
              <a:chOff x="5251268" y="4166878"/>
              <a:chExt cx="6131075" cy="822545"/>
            </a:xfrm>
          </p:grpSpPr>
          <p:pic>
            <p:nvPicPr>
              <p:cNvPr id="14" name="Immagine 13">
                <a:extLst>
                  <a:ext uri="{FF2B5EF4-FFF2-40B4-BE49-F238E27FC236}">
                    <a16:creationId xmlns:a16="http://schemas.microsoft.com/office/drawing/2014/main" id="{485FF000-1C31-867E-52BC-3E97FC7C16B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864096" y="4166878"/>
                <a:ext cx="4518247" cy="822545"/>
              </a:xfrm>
              <a:prstGeom prst="rect">
                <a:avLst/>
              </a:prstGeom>
            </p:spPr>
          </p:pic>
          <p:cxnSp>
            <p:nvCxnSpPr>
              <p:cNvPr id="20" name="Connettore 2 19">
                <a:extLst>
                  <a:ext uri="{FF2B5EF4-FFF2-40B4-BE49-F238E27FC236}">
                    <a16:creationId xmlns:a16="http://schemas.microsoft.com/office/drawing/2014/main" id="{BDA23E20-504A-8EEB-FC3C-F18EA73EB28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393109" y="4578150"/>
                <a:ext cx="1357471" cy="1"/>
              </a:xfrm>
              <a:prstGeom prst="straightConnector1">
                <a:avLst/>
              </a:prstGeom>
              <a:ln w="57150">
                <a:solidFill>
                  <a:srgbClr val="F98A25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CasellaDiTesto 22">
                <a:extLst>
                  <a:ext uri="{FF2B5EF4-FFF2-40B4-BE49-F238E27FC236}">
                    <a16:creationId xmlns:a16="http://schemas.microsoft.com/office/drawing/2014/main" id="{DA244EF4-3005-C2E8-F023-A7D0F8DF6E26}"/>
                  </a:ext>
                </a:extLst>
              </p:cNvPr>
              <p:cNvSpPr txBox="1"/>
              <p:nvPr/>
            </p:nvSpPr>
            <p:spPr>
              <a:xfrm>
                <a:off x="5251268" y="4578150"/>
                <a:ext cx="156362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1600" dirty="0" err="1"/>
                  <a:t>Derivatives</a:t>
                </a:r>
                <a:endParaRPr lang="it-IT" sz="1600" dirty="0"/>
              </a:p>
            </p:txBody>
          </p:sp>
        </p:grpSp>
        <p:pic>
          <p:nvPicPr>
            <p:cNvPr id="19" name="Immagine 18">
              <a:extLst>
                <a:ext uri="{FF2B5EF4-FFF2-40B4-BE49-F238E27FC236}">
                  <a16:creationId xmlns:a16="http://schemas.microsoft.com/office/drawing/2014/main" id="{1FCE1C3B-EF3F-E900-8ECE-8C5AC4CC219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rcRect l="46939" t="15673" r="46284" b="5796"/>
            <a:stretch/>
          </p:blipFill>
          <p:spPr>
            <a:xfrm flipH="1">
              <a:off x="11121156" y="4315729"/>
              <a:ext cx="306197" cy="645952"/>
            </a:xfrm>
            <a:prstGeom prst="rect">
              <a:avLst/>
            </a:prstGeom>
          </p:spPr>
        </p:pic>
      </p:grp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8B5F703D-D16A-92F4-229F-30F7E3228320}"/>
              </a:ext>
            </a:extLst>
          </p:cNvPr>
          <p:cNvSpPr txBox="1"/>
          <p:nvPr/>
        </p:nvSpPr>
        <p:spPr>
          <a:xfrm>
            <a:off x="120575" y="6139106"/>
            <a:ext cx="123496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[5] </a:t>
            </a:r>
            <a:r>
              <a:rPr lang="it-IT" sz="16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McArdle</a:t>
            </a:r>
            <a:r>
              <a:rPr lang="it-IT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Sam, et al. "</a:t>
            </a:r>
            <a:r>
              <a:rPr lang="it-IT" sz="16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Variational</a:t>
            </a:r>
            <a:r>
              <a:rPr lang="it-IT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it-IT" sz="16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ansatz-based</a:t>
            </a:r>
            <a:r>
              <a:rPr lang="it-IT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quantum </a:t>
            </a:r>
            <a:r>
              <a:rPr lang="it-IT" sz="16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simulation</a:t>
            </a:r>
            <a:r>
              <a:rPr lang="it-IT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of </a:t>
            </a:r>
            <a:r>
              <a:rPr lang="it-IT" sz="16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imaginary</a:t>
            </a:r>
            <a:r>
              <a:rPr lang="it-IT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time </a:t>
            </a:r>
            <a:r>
              <a:rPr lang="it-IT" sz="16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evolution</a:t>
            </a:r>
            <a:r>
              <a:rPr lang="it-IT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."</a:t>
            </a:r>
            <a:r>
              <a:rPr lang="it-IT" sz="16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Quantum Information</a:t>
            </a:r>
            <a:r>
              <a:rPr lang="it-IT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(2019): 75.</a:t>
            </a:r>
            <a:endParaRPr lang="en-US" sz="1600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r>
              <a:rPr lang="en-US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[6] McLachlan, Andrew D. "A variational solution of the time-dependent Schrodinger equation." </a:t>
            </a:r>
            <a:r>
              <a:rPr lang="en-US" sz="16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Molecular Physics</a:t>
            </a:r>
            <a:r>
              <a:rPr lang="en-US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(1964): 39-44.</a:t>
            </a:r>
            <a:endParaRPr lang="it-IT" sz="1600" dirty="0"/>
          </a:p>
        </p:txBody>
      </p:sp>
    </p:spTree>
    <p:extLst>
      <p:ext uri="{BB962C8B-B14F-4D97-AF65-F5344CB8AC3E}">
        <p14:creationId xmlns:p14="http://schemas.microsoft.com/office/powerpoint/2010/main" val="222835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6EB05A8F86F4A4080159400F1C0A564" ma:contentTypeVersion="10" ma:contentTypeDescription="Create a new document." ma:contentTypeScope="" ma:versionID="96fa7bcd60cfb1ff447fde0984eb1f9a">
  <xsd:schema xmlns:xsd="http://www.w3.org/2001/XMLSchema" xmlns:xs="http://www.w3.org/2001/XMLSchema" xmlns:p="http://schemas.microsoft.com/office/2006/metadata/properties" xmlns:ns3="3277d203-5457-441a-869e-90ecbb1bddd6" targetNamespace="http://schemas.microsoft.com/office/2006/metadata/properties" ma:root="true" ma:fieldsID="23e6ad32623fba011c2d14d0df5eb05d" ns3:_="">
    <xsd:import namespace="3277d203-5457-441a-869e-90ecbb1bddd6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277d203-5457-441a-869e-90ecbb1bddd6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4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3277d203-5457-441a-869e-90ecbb1bddd6" xsi:nil="true"/>
  </documentManagement>
</p:properties>
</file>

<file path=customXml/itemProps1.xml><?xml version="1.0" encoding="utf-8"?>
<ds:datastoreItem xmlns:ds="http://schemas.openxmlformats.org/officeDocument/2006/customXml" ds:itemID="{D447DB9D-7ED4-4CFF-933B-40997503AF9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1657B39-09DB-4A05-B919-3B96504CD3C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277d203-5457-441a-869e-90ecbb1bddd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2F56EAD-8A05-4973-AD8A-55B8FBA6C0E6}">
  <ds:schemaRefs>
    <ds:schemaRef ds:uri="http://schemas.microsoft.com/office/infopath/2007/PartnerControls"/>
    <ds:schemaRef ds:uri="http://schemas.microsoft.com/office/2006/metadata/properties"/>
    <ds:schemaRef ds:uri="3277d203-5457-441a-869e-90ecbb1bddd6"/>
    <ds:schemaRef ds:uri="http://schemas.microsoft.com/office/2006/documentManagement/types"/>
    <ds:schemaRef ds:uri="http://purl.org/dc/terms/"/>
    <ds:schemaRef ds:uri="http://purl.org/dc/dcmitype/"/>
    <ds:schemaRef ds:uri="http://purl.org/dc/elements/1.1/"/>
    <ds:schemaRef ds:uri="http://www.w3.org/XML/1998/namespace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759</Words>
  <Application>Microsoft Office PowerPoint</Application>
  <PresentationFormat>Widescreen</PresentationFormat>
  <Paragraphs>97</Paragraphs>
  <Slides>18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18</vt:i4>
      </vt:variant>
    </vt:vector>
  </HeadingPairs>
  <TitlesOfParts>
    <vt:vector size="22" baseType="lpstr">
      <vt:lpstr>Aptos</vt:lpstr>
      <vt:lpstr>Aptos Display</vt:lpstr>
      <vt:lpstr>Arial</vt:lpstr>
      <vt:lpstr>Tema di Office</vt:lpstr>
      <vt:lpstr>Quantum Natural Gradient Descent</vt:lpstr>
      <vt:lpstr>Vanilla GD[1]</vt:lpstr>
      <vt:lpstr>Quantum Information Geometry[2]</vt:lpstr>
      <vt:lpstr>Quantum Natural Gradient[3]</vt:lpstr>
      <vt:lpstr>Quantum Fisher Information Matrix[4]</vt:lpstr>
      <vt:lpstr>Quantum Fisher Information Matrix</vt:lpstr>
      <vt:lpstr>Approximate QFIM Evaluation</vt:lpstr>
      <vt:lpstr>Approximate QFIM Evaluation</vt:lpstr>
      <vt:lpstr>Quantum Imaginary Time Evolution[5]</vt:lpstr>
      <vt:lpstr>OH Molecule </vt:lpstr>
      <vt:lpstr>Encoding</vt:lpstr>
      <vt:lpstr>Encoding</vt:lpstr>
      <vt:lpstr>Qiskit Implementation</vt:lpstr>
      <vt:lpstr>Results</vt:lpstr>
      <vt:lpstr>Results</vt:lpstr>
      <vt:lpstr>Results</vt:lpstr>
      <vt:lpstr>Conclusions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Luca Previdi</dc:creator>
  <cp:lastModifiedBy>Luca Previdi</cp:lastModifiedBy>
  <cp:revision>4</cp:revision>
  <dcterms:created xsi:type="dcterms:W3CDTF">2025-02-07T13:07:33Z</dcterms:created>
  <dcterms:modified xsi:type="dcterms:W3CDTF">2025-02-09T17:40:08Z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0x010100B6EB05A8F86F4A4080159400F1C0A564</vt:lpwstr>
  </property>
</Properties>
</file>