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1" r:id="rId1"/>
    <p:sldMasterId id="2147484093" r:id="rId2"/>
  </p:sldMasterIdLst>
  <p:notesMasterIdLst>
    <p:notesMasterId r:id="rId35"/>
  </p:notesMasterIdLst>
  <p:handoutMasterIdLst>
    <p:handoutMasterId r:id="rId36"/>
  </p:handoutMasterIdLst>
  <p:sldIdLst>
    <p:sldId id="583" r:id="rId3"/>
    <p:sldId id="1510" r:id="rId4"/>
    <p:sldId id="1527" r:id="rId5"/>
    <p:sldId id="1534" r:id="rId6"/>
    <p:sldId id="1511" r:id="rId7"/>
    <p:sldId id="1536" r:id="rId8"/>
    <p:sldId id="1512" r:id="rId9"/>
    <p:sldId id="1539" r:id="rId10"/>
    <p:sldId id="1513" r:id="rId11"/>
    <p:sldId id="1531" r:id="rId12"/>
    <p:sldId id="1533" r:id="rId13"/>
    <p:sldId id="1545" r:id="rId14"/>
    <p:sldId id="1532" r:id="rId15"/>
    <p:sldId id="1524" r:id="rId16"/>
    <p:sldId id="1537" r:id="rId17"/>
    <p:sldId id="1538" r:id="rId18"/>
    <p:sldId id="1540" r:id="rId19"/>
    <p:sldId id="1541" r:id="rId20"/>
    <p:sldId id="1542" r:id="rId21"/>
    <p:sldId id="1543" r:id="rId22"/>
    <p:sldId id="1544" r:id="rId23"/>
    <p:sldId id="1520" r:id="rId24"/>
    <p:sldId id="1546" r:id="rId25"/>
    <p:sldId id="1547" r:id="rId26"/>
    <p:sldId id="1519" r:id="rId27"/>
    <p:sldId id="1548" r:id="rId28"/>
    <p:sldId id="1549" r:id="rId29"/>
    <p:sldId id="1550" r:id="rId30"/>
    <p:sldId id="1526" r:id="rId31"/>
    <p:sldId id="1551" r:id="rId32"/>
    <p:sldId id="1552" r:id="rId33"/>
    <p:sldId id="1553" r:id="rId34"/>
  </p:sldIdLst>
  <p:sldSz cx="9144000" cy="6858000" type="screen4x3"/>
  <p:notesSz cx="7315200" cy="9601200"/>
  <p:embeddedFontLst>
    <p:embeddedFont>
      <p:font typeface="Cambria Math" panose="02040503050406030204" pitchFamily="18" charset="0"/>
      <p:regular r:id="rId37"/>
    </p:embeddedFont>
    <p:embeddedFont>
      <p:font typeface="Lucida Sans Unicode" panose="020B0602030504020204" pitchFamily="34" charset="0"/>
      <p:regular r:id="rId38"/>
    </p:embeddedFont>
  </p:embeddedFontLst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6666"/>
    <a:srgbClr val="FF0000"/>
    <a:srgbClr val="CC3300"/>
    <a:srgbClr val="808080"/>
    <a:srgbClr val="FF7C80"/>
    <a:srgbClr val="FF505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0" autoAdjust="0"/>
    <p:restoredTop sz="76679" autoAdjust="0"/>
  </p:normalViewPr>
  <p:slideViewPr>
    <p:cSldViewPr>
      <p:cViewPr varScale="1">
        <p:scale>
          <a:sx n="74" d="100"/>
          <a:sy n="74" d="100"/>
        </p:scale>
        <p:origin x="8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675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244DFE22-6092-46EB-9BA8-8247078FA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l" defTabSz="9636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A89DACE-057C-4E13-8CE1-F79E5D5104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50D084FE-3D1F-4660-B375-B2358F6457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l" defTabSz="9636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7FB39F84-7FF1-4079-83FC-021F521D49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200"/>
            </a:lvl1pPr>
          </a:lstStyle>
          <a:p>
            <a:fld id="{951670FF-DB10-45DB-A3BA-86F947EF52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0C6DDD5-08E6-4FCE-B700-8E31E53451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>
            <a:lvl1pPr algn="l" defTabSz="96837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AF4829-7009-4E8A-A235-6A1F470626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0"/>
            <a:ext cx="317341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5264805-C084-49D0-8F9A-607B7878F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02BD5C8-EF8B-4336-B93C-C735AF0F20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3425" y="4560888"/>
            <a:ext cx="58483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3886BFA-BAB7-44F6-B8E0-6ECD131B93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341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5" tIns="48313" rIns="96625" bIns="48313" numCol="1" anchor="b" anchorCtr="0" compatLnSpc="1">
            <a:prstTxWarp prst="textNoShape">
              <a:avLst/>
            </a:prstTxWarp>
          </a:bodyPr>
          <a:lstStyle>
            <a:lvl1pPr algn="l" defTabSz="968375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E799D076-2543-4480-910F-AD6BFA858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21775"/>
            <a:ext cx="3173413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25" tIns="48313" rIns="96625" bIns="48313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400"/>
            </a:lvl1pPr>
          </a:lstStyle>
          <a:p>
            <a:fld id="{10C75C59-CB8F-4FD7-8B00-359727094E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C763-8E0D-4373-9E28-CF70A264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A87F-44FD-4BB5-AF5C-18EB5F3E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FBF-8801-4A97-970F-033DFA07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A5AB8-43B8-46A5-968F-341D379AAA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3763-9FBF-40AF-B7FB-FC223508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20D2-540B-4554-9DB9-D5491455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771C-8881-4CF5-B163-CD2B59E7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6CA80-5E27-4A7E-8E9F-66D1E34C4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4095-1E14-4323-A149-5D19199E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8950-5A56-4C1E-A72F-B8CAFD32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D4BC-9269-480A-90C8-7EEBAA0E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506D7-FA65-47CF-92CD-933506F73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38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0C78-74B6-4266-95F9-FE61FA6A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4BF22-5D49-4344-96DB-63D1953E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D1E6-DB7F-49A0-B360-69551303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0EBA0-D5C3-43B3-804D-DC5F22DF67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5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149C-F94F-49D3-887B-D049B4C4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0411-942C-4A27-83C7-3E46FF39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F01B-D9F9-437E-A64D-BEA0FCFA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19C20-F16D-4A16-BE99-2D03455C86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5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4CD38-B57A-4A73-BB97-EF65AA53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90D0-9C0F-4D96-A24A-1A902B48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3998-30B5-402A-8712-8574BA92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9DA1F-BB61-4F06-8EB4-382181186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75F595-479F-4EA2-96D5-4DE156DD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BE2A57-F293-4772-BBFB-B7B358BA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FD2EA-54D2-402F-8ECC-AD54F356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840CC-CF24-4745-A48F-3695071E1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79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540245-511D-44E6-AF2D-DBAE57B2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F8EB97A-AF76-48A1-935F-85D5160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E89224-E162-48D2-A806-D276AD82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7EEFF-2181-4C6E-A671-08EE0B1C1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67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EA4E2F-DB96-46DE-9D4A-9443934D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76E9F3-3ED1-42C9-B583-A2DA788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CE449C-89DC-4424-8533-274E8AE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82558-C8BB-494B-9715-936DD03FD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D92035-BF3C-43ED-8BA5-CAA16346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CAADF2D-D179-4DEA-A6A6-5775EDC1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550142-E368-4F89-889D-E521F9B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59BC6-F1A4-412A-869F-D025225098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E1F085-22ED-4630-B64A-D2462154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267E64-3CBC-41F3-8140-DED51229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46C6EA-2467-4001-BAF8-55C14CF1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047A-C4BB-466B-8130-81E3FDD76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02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B35C30-7A9A-4B57-9624-5C273849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F00670-7B1A-4D58-9660-A5FD1386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629FDA-297E-42E3-8C1E-C83EDC46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E1AA0-E4AF-4D4A-B4E2-358EE0E97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2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386BCB5-FB5A-479D-A942-3373746968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B0DA18A-C03F-44D7-B4C9-477EAAFD1D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62E0-27CA-4358-8B26-C5E79231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C2FEB-18BE-469E-B50C-46F14E4A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006A-C683-4DFE-804F-5F831192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8250F8D-01DD-4DA9-AF3F-632DFCEB2E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F89A4F8-7C43-43EE-B654-2B20DDDF2E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D9BB2E-6474-4114-A2F1-85C9DB17D3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8199-4BB4-4576-BACF-058967DF1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A878-68A9-45BB-A068-146695B65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2C57-051A-4251-B495-4617435F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B5FD730-5333-4618-9003-132020F6B3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E8FD08-DF20-4F89-83E8-B751D906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D7B52B-DF39-4068-88FE-F0DA4583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412019" cy="58991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chemeClr val="tx2"/>
                </a:solidFill>
              </a:rPr>
              <a:t>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  </a:t>
            </a:r>
            <a:r>
              <a:rPr lang="en-US" altLang="en-US" sz="2600" b="1" dirty="0">
                <a:solidFill>
                  <a:srgbClr val="003399"/>
                </a:solidFill>
              </a:rPr>
              <a:t>Consistency, Acyclicity, and Positive Semirings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3399"/>
                </a:solidFill>
              </a:rPr>
              <a:t>                                  </a:t>
            </a:r>
            <a:r>
              <a:rPr lang="el-GR" altLang="en-US" sz="2400" b="1" dirty="0">
                <a:solidFill>
                  <a:srgbClr val="003399"/>
                </a:solidFill>
              </a:rPr>
              <a:t>  </a:t>
            </a:r>
            <a:r>
              <a:rPr lang="en-US" altLang="en-US" sz="2400" b="1" dirty="0">
                <a:solidFill>
                  <a:srgbClr val="003399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                                        Albert </a:t>
            </a:r>
            <a:r>
              <a:rPr lang="en-US" altLang="en-US" dirty="0" err="1"/>
              <a:t>Atserias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3399"/>
                </a:solidFill>
              </a:rPr>
              <a:t>                                       UPC Barcelona</a:t>
            </a:r>
            <a:endParaRPr lang="en-US" altLang="en-US" i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</a:t>
            </a:r>
            <a:r>
              <a:rPr lang="en-US" altLang="en-US" dirty="0">
                <a:solidFill>
                  <a:srgbClr val="003399"/>
                </a:solidFill>
              </a:rPr>
              <a:t>       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33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Phokion G. Kolaitis       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                          UC Santa Cruz &amp; IBM Research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3399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                               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                                       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                 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3399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                         </a:t>
            </a:r>
            <a:r>
              <a:rPr lang="en-US" altLang="en-US" sz="2600" dirty="0"/>
              <a:t>              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17D8A9FD-11C6-424D-992C-84693AB44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EDA60-F969-48CA-BFB8-7DC15BA898D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5" name="Picture 1">
            <a:extLst>
              <a:ext uri="{FF2B5EF4-FFF2-40B4-BE49-F238E27FC236}">
                <a16:creationId xmlns:a16="http://schemas.microsoft.com/office/drawing/2014/main" id="{1AB41FB2-3CB9-46BB-9375-D06D24CF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4" y="5506666"/>
            <a:ext cx="1752600" cy="50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2">
            <a:extLst>
              <a:ext uri="{FF2B5EF4-FFF2-40B4-BE49-F238E27FC236}">
                <a16:creationId xmlns:a16="http://schemas.microsoft.com/office/drawing/2014/main" id="{844909CC-C618-40FD-97F8-BE1E8FAAF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71550"/>
            <a:ext cx="990600" cy="57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7E1F190-E7C5-4C12-8EB5-0D52F96A7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1" y="5404561"/>
            <a:ext cx="644236" cy="6030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2440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2A0-6488-491A-8772-E73DDF5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79" y="1278317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Definition: </a:t>
            </a:r>
            <a:r>
              <a:rPr lang="en-US" sz="2000" dirty="0"/>
              <a:t>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sets of attributes.</a:t>
            </a:r>
          </a:p>
          <a:p>
            <a:pPr marL="0" indent="0">
              <a:buNone/>
            </a:pPr>
            <a:r>
              <a:rPr lang="en-US" sz="2000" dirty="0"/>
              <a:t>H has the </a:t>
            </a:r>
            <a:r>
              <a:rPr lang="en-US" sz="2000" dirty="0">
                <a:solidFill>
                  <a:srgbClr val="003399"/>
                </a:solidFill>
              </a:rPr>
              <a:t>local-to-global consistency property for relations </a:t>
            </a:r>
            <a:r>
              <a:rPr lang="en-US" sz="2000" dirty="0"/>
              <a:t>if every pairwise consistent collection R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), …, R</a:t>
            </a:r>
            <a:r>
              <a:rPr lang="en-US" sz="2000" baseline="-25000" dirty="0"/>
              <a:t>n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relations is globally consistent.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Theorem</a:t>
            </a:r>
            <a:r>
              <a:rPr lang="en-US" sz="2000" dirty="0"/>
              <a:t> (</a:t>
            </a:r>
            <a:r>
              <a:rPr lang="en-US" sz="2000" dirty="0" err="1"/>
              <a:t>Beeri</a:t>
            </a:r>
            <a:r>
              <a:rPr lang="en-US" sz="2000" dirty="0"/>
              <a:t>, Fagin, Maier, </a:t>
            </a:r>
            <a:r>
              <a:rPr lang="en-US" sz="2000" dirty="0" err="1"/>
              <a:t>Yannakakis</a:t>
            </a:r>
            <a:r>
              <a:rPr lang="en-US" sz="2000" dirty="0"/>
              <a:t> – 1983):</a:t>
            </a:r>
          </a:p>
          <a:p>
            <a:pPr marL="0" indent="0">
              <a:buNone/>
            </a:pPr>
            <a:r>
              <a:rPr lang="en-US" sz="2000" dirty="0"/>
              <a:t> 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an acyclic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 conformal and chordal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running intersection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a join 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local-to-global consistency property for relations.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23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40EB-27AF-4822-B661-D28C4BEA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/>
              <a:t>Conformal and Chordal Hypergraphs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497C-8042-488D-A9F9-EEB9DB81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6018"/>
            <a:ext cx="8229600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dirty="0">
                <a:solidFill>
                  <a:srgbClr val="003399"/>
                </a:solidFill>
              </a:rPr>
              <a:t>Definition: </a:t>
            </a:r>
            <a:r>
              <a:rPr lang="en-US" sz="2000" dirty="0"/>
              <a:t>Let H be a hypergraph</a:t>
            </a:r>
            <a:endParaRPr lang="el-GR" sz="2000" b="0" i="0" u="none" strike="noStrike" baseline="0" dirty="0"/>
          </a:p>
          <a:p>
            <a:pPr algn="l"/>
            <a:r>
              <a:rPr lang="en-US" sz="2000" b="0" i="0" u="none" strike="noStrike" baseline="0" dirty="0"/>
              <a:t>The </a:t>
            </a:r>
            <a:r>
              <a:rPr lang="en-US" sz="2000" b="0" i="0" u="none" strike="noStrike" baseline="0" dirty="0">
                <a:solidFill>
                  <a:srgbClr val="003399"/>
                </a:solidFill>
              </a:rPr>
              <a:t>primal graph </a:t>
            </a:r>
            <a:r>
              <a:rPr lang="en-US" sz="2000" b="0" i="0" u="none" strike="noStrike" baseline="0" dirty="0"/>
              <a:t>of H is the undirected graph whose edges are</a:t>
            </a:r>
            <a:r>
              <a:rPr lang="en-US" sz="2000" b="0" i="0" u="none" strike="noStrike" dirty="0"/>
              <a:t> pairs</a:t>
            </a:r>
            <a:r>
              <a:rPr lang="en-US" sz="2000" b="0" i="0" u="none" strike="noStrike" baseline="0" dirty="0"/>
              <a:t> of nodes that appear together in at least one hyperedge of H. </a:t>
            </a:r>
          </a:p>
          <a:p>
            <a:pPr algn="l"/>
            <a:r>
              <a:rPr lang="en-US" sz="2000" dirty="0"/>
              <a:t>H is </a:t>
            </a:r>
            <a:r>
              <a:rPr lang="en-US" sz="2000" dirty="0">
                <a:solidFill>
                  <a:srgbClr val="003399"/>
                </a:solidFill>
              </a:rPr>
              <a:t>c</a:t>
            </a:r>
            <a:r>
              <a:rPr lang="en-US" sz="2000" b="0" i="0" u="none" strike="noStrike" baseline="0" dirty="0">
                <a:solidFill>
                  <a:srgbClr val="003399"/>
                </a:solidFill>
              </a:rPr>
              <a:t>onformal</a:t>
            </a:r>
            <a:r>
              <a:rPr lang="en-US" sz="2000" b="0" i="0" u="none" strike="noStrike" baseline="0" dirty="0"/>
              <a:t> if every clique of the primal graph of H is contained in some hyperedge of H. </a:t>
            </a:r>
          </a:p>
          <a:p>
            <a:pPr algn="l"/>
            <a:r>
              <a:rPr lang="en-US" sz="2000" dirty="0"/>
              <a:t>H </a:t>
            </a:r>
            <a:r>
              <a:rPr lang="en-US" sz="2000" b="0" i="0" u="none" strike="noStrike" baseline="0" dirty="0"/>
              <a:t> is </a:t>
            </a:r>
            <a:r>
              <a:rPr lang="en-US" sz="2000" b="0" i="0" u="none" strike="noStrike" baseline="0" dirty="0">
                <a:solidFill>
                  <a:srgbClr val="003399"/>
                </a:solidFill>
              </a:rPr>
              <a:t>chordal</a:t>
            </a:r>
            <a:r>
              <a:rPr lang="en-US" sz="2000" b="0" i="0" u="none" strike="noStrike" baseline="0" dirty="0"/>
              <a:t> if its primal graph is chordal (i.e., every cycle of length at least four of has a chord). 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Example 1:  </a:t>
            </a:r>
            <a:r>
              <a:rPr lang="en-US" sz="2000" dirty="0"/>
              <a:t>H = ({A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}, {A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}, {A</a:t>
            </a:r>
            <a:r>
              <a:rPr lang="en-US" sz="2000" baseline="-25000" dirty="0"/>
              <a:t>3</a:t>
            </a:r>
            <a:r>
              <a:rPr lang="en-US" sz="2000" dirty="0"/>
              <a:t>,A</a:t>
            </a:r>
            <a:r>
              <a:rPr lang="en-US" sz="2000" baseline="-25000" dirty="0"/>
              <a:t>4</a:t>
            </a:r>
            <a:r>
              <a:rPr lang="en-US" sz="2000" dirty="0"/>
              <a:t>}) is conformal and chordal.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Example 2:  </a:t>
            </a:r>
            <a:r>
              <a:rPr lang="en-US" sz="2000" dirty="0"/>
              <a:t>H = ({A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}, {A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}, {A</a:t>
            </a:r>
            <a:r>
              <a:rPr lang="en-US" sz="2000" baseline="-25000" dirty="0"/>
              <a:t>3</a:t>
            </a:r>
            <a:r>
              <a:rPr lang="en-US" sz="2000" dirty="0"/>
              <a:t>,A</a:t>
            </a:r>
            <a:r>
              <a:rPr lang="en-US" sz="2000" baseline="-25000" dirty="0"/>
              <a:t>4</a:t>
            </a:r>
            <a:r>
              <a:rPr lang="en-US" sz="2000" dirty="0"/>
              <a:t>}, {A</a:t>
            </a:r>
            <a:r>
              <a:rPr lang="en-US" sz="2000" baseline="-25000" dirty="0"/>
              <a:t>4</a:t>
            </a:r>
            <a:r>
              <a:rPr lang="en-US" sz="2000" dirty="0"/>
              <a:t>,A</a:t>
            </a:r>
            <a:r>
              <a:rPr lang="en-US" sz="2000" baseline="-25000" dirty="0"/>
              <a:t>1</a:t>
            </a:r>
            <a:r>
              <a:rPr lang="en-US" sz="2000" dirty="0"/>
              <a:t>}) is </a:t>
            </a:r>
          </a:p>
          <a:p>
            <a:pPr marL="0" indent="0">
              <a:buNone/>
            </a:pPr>
            <a:r>
              <a:rPr lang="en-US" sz="2000" dirty="0"/>
              <a:t>                    conformal but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chordal.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Example 3</a:t>
            </a:r>
            <a:r>
              <a:rPr lang="en-US" sz="2000" dirty="0"/>
              <a:t>: H = ({A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}, {A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}, {A</a:t>
            </a:r>
            <a:r>
              <a:rPr lang="en-US" sz="2000" baseline="-25000" dirty="0"/>
              <a:t>3</a:t>
            </a:r>
            <a:r>
              <a:rPr lang="en-US" sz="2000" dirty="0"/>
              <a:t>,A</a:t>
            </a:r>
            <a:r>
              <a:rPr lang="en-US" sz="2000" baseline="-25000" dirty="0"/>
              <a:t>1</a:t>
            </a:r>
            <a:r>
              <a:rPr lang="en-US" sz="2000" dirty="0"/>
              <a:t>}) is chordal but </a:t>
            </a:r>
            <a:r>
              <a:rPr lang="en-US" sz="2000" dirty="0">
                <a:solidFill>
                  <a:srgbClr val="C00000"/>
                </a:solidFill>
              </a:rPr>
              <a:t>not </a:t>
            </a:r>
            <a:r>
              <a:rPr lang="en-US" sz="2000" dirty="0"/>
              <a:t>conformal.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marL="0" indent="0" algn="l">
              <a:buNone/>
            </a:pPr>
            <a:endParaRPr lang="en-US" sz="1800" b="0" i="0" u="none" strike="noStrike" baseline="0" dirty="0">
              <a:latin typeface="LinLibertine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7E1F9-8801-4BC6-B118-8CC300CF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63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2E9D-2434-160F-CDFD-4F44416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Running Intersection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37ABB-62C9-18D7-8BA9-40BF0A101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 </a:t>
                </a:r>
                <a:r>
                  <a:rPr lang="en-US" sz="2000" dirty="0"/>
                  <a:t>A hypergraph H has the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running intersection property </a:t>
                </a:r>
                <a:r>
                  <a:rPr lang="en-US" sz="2000" dirty="0"/>
                  <a:t>if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ordering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…, 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 </a:t>
                </a:r>
                <a:r>
                  <a:rPr lang="en-US" sz="2000" b="0" dirty="0"/>
                  <a:t>of its hyperedges such that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for ever</a:t>
                </a:r>
                <a:r>
                  <a:rPr lang="en-US" sz="2000" dirty="0"/>
                  <a:t>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/>
                      <m:t>n</m:t>
                    </m:r>
                  </m:oMath>
                </a14:m>
                <a:r>
                  <a:rPr lang="en-US" sz="2000" dirty="0"/>
                  <a:t>, there is a j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i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dirty="0"/>
                          <m:t>i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aseline="-25000" dirty="0"/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dirty="0"/>
                              <m:t>i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dirty="0"/>
                          <m:t>j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0" dirty="0"/>
                  <a:t>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Example 1:  </a:t>
                </a:r>
                <a:r>
                  <a:rPr lang="en-US" sz="2000" dirty="0"/>
                  <a:t>H = ({A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}, {A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}, {A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}) </a:t>
                </a:r>
              </a:p>
              <a:p>
                <a:pPr marL="0" indent="0">
                  <a:buNone/>
                </a:pPr>
                <a:r>
                  <a:rPr lang="en-US" sz="2000" dirty="0"/>
                  <a:t>has the running intersection property.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Example 2:  </a:t>
                </a:r>
                <a:r>
                  <a:rPr lang="en-US" sz="2000" dirty="0"/>
                  <a:t>H = ({A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}, {A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}, {A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}, {A</a:t>
                </a:r>
                <a:r>
                  <a:rPr lang="en-US" sz="2000" baseline="-25000" dirty="0"/>
                  <a:t>4</a:t>
                </a:r>
                <a:r>
                  <a:rPr lang="en-US" sz="2000" dirty="0"/>
                  <a:t>,A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}) 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have the running intersection property.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37ABB-62C9-18D7-8BA9-40BF0A101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8633-ECC0-295B-74DB-111F5177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02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55C7B303-8618-49E9-B2B4-643DAB729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CA75D-0D5C-4B2D-89E2-BF2ED43E018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47999CD-22CD-458A-BBBA-7C5D204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9054"/>
            <a:ext cx="8229600" cy="1143000"/>
          </a:xfrm>
        </p:spPr>
        <p:txBody>
          <a:bodyPr/>
          <a:lstStyle/>
          <a:p>
            <a:r>
              <a:rPr lang="en-US" altLang="en-US" sz="2800" dirty="0"/>
              <a:t>Join Tree of a Hypergraph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DDB5AB0-A09C-4B05-B8E0-3F4A0E20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229600" cy="47244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None/>
            </a:pPr>
            <a:r>
              <a:rPr lang="en-US" altLang="en-US" dirty="0"/>
              <a:t>                 H = ({</a:t>
            </a:r>
            <a:r>
              <a:rPr lang="en-US" altLang="en-US" dirty="0" err="1"/>
              <a:t>x,y,z</a:t>
            </a:r>
            <a:r>
              <a:rPr lang="en-US" altLang="en-US" dirty="0"/>
              <a:t>}, {</a:t>
            </a:r>
            <a:r>
              <a:rPr lang="en-US" altLang="en-US" dirty="0" err="1"/>
              <a:t>y,v</a:t>
            </a:r>
            <a:r>
              <a:rPr lang="en-US" altLang="en-US" dirty="0"/>
              <a:t>},{</a:t>
            </a:r>
            <a:r>
              <a:rPr lang="en-US" altLang="en-US" dirty="0" err="1"/>
              <a:t>y,z,v</a:t>
            </a:r>
            <a:r>
              <a:rPr lang="en-US" altLang="en-US" dirty="0"/>
              <a:t>},{</a:t>
            </a:r>
            <a:r>
              <a:rPr lang="en-US" altLang="en-US" dirty="0" err="1"/>
              <a:t>z,u,v</a:t>
            </a:r>
            <a:r>
              <a:rPr lang="en-US" altLang="en-US" dirty="0"/>
              <a:t>},{</a:t>
            </a:r>
            <a:r>
              <a:rPr lang="en-US" altLang="en-US" dirty="0" err="1"/>
              <a:t>u,v,w</a:t>
            </a:r>
            <a:r>
              <a:rPr lang="en-US" altLang="en-US" dirty="0"/>
              <a:t>})</a:t>
            </a:r>
          </a:p>
          <a:p>
            <a:pPr>
              <a:buSzPct val="120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AC504E7A-BB68-4F50-BB3A-C472D946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39" y="2471707"/>
            <a:ext cx="894797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{</a:t>
            </a:r>
            <a:r>
              <a:rPr lang="en-US" altLang="en-US" sz="2000" dirty="0" err="1">
                <a:solidFill>
                  <a:srgbClr val="006666"/>
                </a:solidFill>
              </a:rPr>
              <a:t>z</a:t>
            </a:r>
            <a:r>
              <a:rPr lang="en-US" altLang="en-US" sz="2000" dirty="0" err="1"/>
              <a:t>,u,</a:t>
            </a:r>
            <a:r>
              <a:rPr lang="en-US" altLang="en-US" sz="2000" dirty="0" err="1">
                <a:solidFill>
                  <a:srgbClr val="FF0000"/>
                </a:solidFill>
              </a:rPr>
              <a:t>v</a:t>
            </a:r>
            <a:r>
              <a:rPr lang="en-US" altLang="en-US" sz="2000" dirty="0"/>
              <a:t>}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78D21EDD-C282-410A-8E93-3EB7ADE7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318" y="3838545"/>
            <a:ext cx="8613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{</a:t>
            </a:r>
            <a:r>
              <a:rPr lang="en-US" altLang="en-US" sz="2000" dirty="0" err="1">
                <a:solidFill>
                  <a:srgbClr val="003399"/>
                </a:solidFill>
              </a:rPr>
              <a:t>y</a:t>
            </a:r>
            <a:r>
              <a:rPr lang="en-US" altLang="en-US" sz="2000" dirty="0" err="1"/>
              <a:t>,</a:t>
            </a:r>
            <a:r>
              <a:rPr lang="en-US" altLang="en-US" sz="2000" dirty="0" err="1">
                <a:solidFill>
                  <a:srgbClr val="006666"/>
                </a:solidFill>
              </a:rPr>
              <a:t>z</a:t>
            </a:r>
            <a:r>
              <a:rPr lang="en-US" altLang="en-US" sz="2000" dirty="0" err="1"/>
              <a:t>,</a:t>
            </a:r>
            <a:r>
              <a:rPr lang="en-US" altLang="en-US" sz="2000" dirty="0" err="1">
                <a:solidFill>
                  <a:srgbClr val="FF0000"/>
                </a:solidFill>
              </a:rPr>
              <a:t>v</a:t>
            </a:r>
            <a:r>
              <a:rPr lang="en-US" altLang="en-US" sz="2000" dirty="0"/>
              <a:t>}</a:t>
            </a:r>
          </a:p>
        </p:txBody>
      </p:sp>
      <p:sp>
        <p:nvSpPr>
          <p:cNvPr id="58375" name="Rectangle 8">
            <a:extLst>
              <a:ext uri="{FF2B5EF4-FFF2-40B4-BE49-F238E27FC236}">
                <a16:creationId xmlns:a16="http://schemas.microsoft.com/office/drawing/2014/main" id="{7EBB04D8-F68E-4523-85B1-8B5A7668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38" y="3766254"/>
            <a:ext cx="93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{</a:t>
            </a:r>
            <a:r>
              <a:rPr lang="en-US" altLang="en-US" sz="2000" dirty="0" err="1"/>
              <a:t>u,</a:t>
            </a:r>
            <a:r>
              <a:rPr lang="en-US" altLang="en-US" sz="2000" dirty="0" err="1">
                <a:solidFill>
                  <a:srgbClr val="FF0000"/>
                </a:solidFill>
              </a:rPr>
              <a:t>v</a:t>
            </a:r>
            <a:r>
              <a:rPr lang="en-US" altLang="en-US" sz="2000" dirty="0" err="1"/>
              <a:t>,w</a:t>
            </a:r>
            <a:r>
              <a:rPr lang="en-US" altLang="en-US" sz="2000" dirty="0"/>
              <a:t>}</a:t>
            </a:r>
          </a:p>
        </p:txBody>
      </p:sp>
      <p:sp>
        <p:nvSpPr>
          <p:cNvPr id="58376" name="Rectangle 11">
            <a:extLst>
              <a:ext uri="{FF2B5EF4-FFF2-40B4-BE49-F238E27FC236}">
                <a16:creationId xmlns:a16="http://schemas.microsoft.com/office/drawing/2014/main" id="{3AA5A59F-9273-4CE2-B6F5-6E0846678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25" y="5362545"/>
            <a:ext cx="8613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{</a:t>
            </a:r>
            <a:r>
              <a:rPr lang="en-US" altLang="en-US" sz="2000" dirty="0" err="1"/>
              <a:t>x,</a:t>
            </a:r>
            <a:r>
              <a:rPr lang="en-US" altLang="en-US" sz="2000" dirty="0" err="1">
                <a:solidFill>
                  <a:srgbClr val="003399"/>
                </a:solidFill>
              </a:rPr>
              <a:t>y</a:t>
            </a:r>
            <a:r>
              <a:rPr lang="en-US" altLang="en-US" sz="2000" dirty="0" err="1"/>
              <a:t>,</a:t>
            </a:r>
            <a:r>
              <a:rPr lang="en-US" altLang="en-US" sz="2000" dirty="0" err="1">
                <a:solidFill>
                  <a:srgbClr val="006666"/>
                </a:solidFill>
              </a:rPr>
              <a:t>z</a:t>
            </a:r>
            <a:r>
              <a:rPr lang="en-US" altLang="en-US" sz="2000" dirty="0"/>
              <a:t>}</a:t>
            </a:r>
          </a:p>
        </p:txBody>
      </p:sp>
      <p:sp>
        <p:nvSpPr>
          <p:cNvPr id="58377" name="Rectangle 13">
            <a:extLst>
              <a:ext uri="{FF2B5EF4-FFF2-40B4-BE49-F238E27FC236}">
                <a16:creationId xmlns:a16="http://schemas.microsoft.com/office/drawing/2014/main" id="{A10FEE0F-E2C8-4552-8D0A-15E4D39A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029" y="5367307"/>
            <a:ext cx="662554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{</a:t>
            </a:r>
            <a:r>
              <a:rPr lang="en-US" altLang="en-US" sz="2000" dirty="0" err="1">
                <a:solidFill>
                  <a:srgbClr val="003399"/>
                </a:solidFill>
              </a:rPr>
              <a:t>y</a:t>
            </a:r>
            <a:r>
              <a:rPr lang="en-US" altLang="en-US" sz="2000" dirty="0" err="1"/>
              <a:t>,</a:t>
            </a:r>
            <a:r>
              <a:rPr lang="en-US" altLang="en-US" sz="2000" dirty="0" err="1">
                <a:solidFill>
                  <a:srgbClr val="FF0000"/>
                </a:solidFill>
              </a:rPr>
              <a:t>v</a:t>
            </a:r>
            <a:r>
              <a:rPr lang="en-US" altLang="en-US" sz="2000" dirty="0"/>
              <a:t>}</a:t>
            </a:r>
          </a:p>
        </p:txBody>
      </p:sp>
      <p:sp>
        <p:nvSpPr>
          <p:cNvPr id="58378" name="Line 15">
            <a:extLst>
              <a:ext uri="{FF2B5EF4-FFF2-40B4-BE49-F238E27FC236}">
                <a16:creationId xmlns:a16="http://schemas.microsoft.com/office/drawing/2014/main" id="{3BBA910D-41B5-4C17-9EFE-F81A05A84B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267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9" name="Line 16">
            <a:extLst>
              <a:ext uri="{FF2B5EF4-FFF2-40B4-BE49-F238E27FC236}">
                <a16:creationId xmlns:a16="http://schemas.microsoft.com/office/drawing/2014/main" id="{C8163716-9635-43AE-B346-4F8CA6DD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80" name="Line 19">
            <a:extLst>
              <a:ext uri="{FF2B5EF4-FFF2-40B4-BE49-F238E27FC236}">
                <a16:creationId xmlns:a16="http://schemas.microsoft.com/office/drawing/2014/main" id="{F946106E-3F8A-4316-8C04-957428321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895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1" name="Line 20">
            <a:extLst>
              <a:ext uri="{FF2B5EF4-FFF2-40B4-BE49-F238E27FC236}">
                <a16:creationId xmlns:a16="http://schemas.microsoft.com/office/drawing/2014/main" id="{8DB12068-C86F-41B5-8093-C4A390E3B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2" name="Text Box 21">
            <a:extLst>
              <a:ext uri="{FF2B5EF4-FFF2-40B4-BE49-F238E27FC236}">
                <a16:creationId xmlns:a16="http://schemas.microsoft.com/office/drawing/2014/main" id="{98FE9A76-E9BB-468B-BC03-5D4B5540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582" y="466289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Join Tree for H</a:t>
            </a:r>
          </a:p>
        </p:txBody>
      </p:sp>
    </p:spTree>
    <p:extLst>
      <p:ext uri="{BB962C8B-B14F-4D97-AF65-F5344CB8AC3E}">
        <p14:creationId xmlns:p14="http://schemas.microsoft.com/office/powerpoint/2010/main" val="383553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2440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2A0-6488-491A-8772-E73DDF5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79" y="1278317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Definition: </a:t>
            </a:r>
            <a:r>
              <a:rPr lang="en-US" sz="2000" dirty="0"/>
              <a:t>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sets of attributes.</a:t>
            </a:r>
          </a:p>
          <a:p>
            <a:pPr marL="0" indent="0">
              <a:buNone/>
            </a:pPr>
            <a:r>
              <a:rPr lang="en-US" sz="2000" dirty="0"/>
              <a:t>H has the </a:t>
            </a:r>
            <a:r>
              <a:rPr lang="en-US" sz="2000" dirty="0">
                <a:solidFill>
                  <a:srgbClr val="003399"/>
                </a:solidFill>
              </a:rPr>
              <a:t>local-to-global consistency property for relations </a:t>
            </a:r>
            <a:r>
              <a:rPr lang="en-US" sz="2000" dirty="0"/>
              <a:t>if every pairwise consistent collection R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), …, R</a:t>
            </a:r>
            <a:r>
              <a:rPr lang="en-US" sz="2000" baseline="-25000" dirty="0"/>
              <a:t>n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relations is globally consistent.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Theorem</a:t>
            </a:r>
            <a:r>
              <a:rPr lang="en-US" sz="2000" dirty="0"/>
              <a:t> (</a:t>
            </a:r>
            <a:r>
              <a:rPr lang="en-US" sz="2000" dirty="0" err="1"/>
              <a:t>Beeri</a:t>
            </a:r>
            <a:r>
              <a:rPr lang="en-US" sz="2000" dirty="0"/>
              <a:t>, Fagin, Maier, </a:t>
            </a:r>
            <a:r>
              <a:rPr lang="en-US" sz="2000" dirty="0" err="1"/>
              <a:t>Yannakakis</a:t>
            </a:r>
            <a:r>
              <a:rPr lang="en-US" sz="2000" dirty="0"/>
              <a:t> – 1983):</a:t>
            </a:r>
          </a:p>
          <a:p>
            <a:pPr marL="0" indent="0">
              <a:buNone/>
            </a:pPr>
            <a:r>
              <a:rPr lang="en-US" sz="2000" dirty="0"/>
              <a:t> 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an acyclic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 conformal and chordal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running intersection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a join 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local-to-global consistency property for relations.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33B6E-ACEE-4D92-917B-15A5734C934C}"/>
              </a:ext>
            </a:extLst>
          </p:cNvPr>
          <p:cNvSpPr txBox="1"/>
          <p:nvPr/>
        </p:nvSpPr>
        <p:spPr>
          <a:xfrm>
            <a:off x="6773628" y="4272050"/>
            <a:ext cx="248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Structural Notions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0F146-EED6-4BBB-9199-C1F20B9335EE}"/>
              </a:ext>
            </a:extLst>
          </p:cNvPr>
          <p:cNvSpPr/>
          <p:nvPr/>
        </p:nvSpPr>
        <p:spPr>
          <a:xfrm>
            <a:off x="6501352" y="3734523"/>
            <a:ext cx="272276" cy="1475165"/>
          </a:xfrm>
          <a:prstGeom prst="rightBrace">
            <a:avLst>
              <a:gd name="adj1" fmla="val 0"/>
              <a:gd name="adj2" fmla="val 50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CEDBD6C-0045-4AD8-B7B6-5E075B0294D1}"/>
              </a:ext>
            </a:extLst>
          </p:cNvPr>
          <p:cNvSpPr/>
          <p:nvPr/>
        </p:nvSpPr>
        <p:spPr>
          <a:xfrm rot="5400000">
            <a:off x="4259414" y="3727776"/>
            <a:ext cx="565151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65425-5DE9-49C5-8868-22A116458F10}"/>
              </a:ext>
            </a:extLst>
          </p:cNvPr>
          <p:cNvSpPr txBox="1"/>
          <p:nvPr/>
        </p:nvSpPr>
        <p:spPr>
          <a:xfrm>
            <a:off x="6771272" y="5540840"/>
            <a:ext cx="2133600" cy="41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Semantic Notion</a:t>
            </a:r>
          </a:p>
        </p:txBody>
      </p:sp>
    </p:spTree>
    <p:extLst>
      <p:ext uri="{BB962C8B-B14F-4D97-AF65-F5344CB8AC3E}">
        <p14:creationId xmlns:p14="http://schemas.microsoft.com/office/powerpoint/2010/main" val="136353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0FE6-06B2-14AB-8995-102926FC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en-US" sz="2800" dirty="0"/>
              <a:t>Positive Semirings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66A89-D207-BB89-12EE-FAD718BB4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913" y="1365700"/>
                <a:ext cx="8915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 </a:t>
                </a: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003399"/>
                    </a:solidFill>
                  </a:rPr>
                  <a:t>positive semiring </a:t>
                </a:r>
                <a:r>
                  <a:rPr lang="en-US" sz="2000" dirty="0"/>
                  <a:t>is a structure </a:t>
                </a:r>
                <a:r>
                  <a:rPr lang="en-US" sz="2000" b="1" dirty="0"/>
                  <a:t>K</a:t>
                </a:r>
                <a:r>
                  <a:rPr lang="en-US" sz="2000" dirty="0"/>
                  <a:t> = (K,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are binary operations that are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commutative</a:t>
                </a:r>
                <a:r>
                  <a:rPr lang="en-US" sz="2000" dirty="0"/>
                  <a:t> and </a:t>
                </a:r>
                <a:r>
                  <a:rPr lang="en-US" sz="2000" dirty="0">
                    <a:solidFill>
                      <a:srgbClr val="003399"/>
                    </a:solidFill>
                  </a:rPr>
                  <a:t>associative</a:t>
                </a:r>
                <a:r>
                  <a:rPr lang="en-US" sz="2000" dirty="0"/>
                  <a:t> and have  0 and 1 as their </a:t>
                </a:r>
                <a:r>
                  <a:rPr lang="en-US" sz="2000" dirty="0">
                    <a:solidFill>
                      <a:srgbClr val="003399"/>
                    </a:solidFill>
                  </a:rPr>
                  <a:t>identity elements</a:t>
                </a:r>
                <a:r>
                  <a:rPr lang="en-US" sz="2000" dirty="0"/>
                  <a:t>;</a:t>
                </a:r>
              </a:p>
              <a:p>
                <a:r>
                  <a:rPr lang="en-US" sz="2000" dirty="0"/>
                  <a:t>0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1;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3399"/>
                    </a:solidFill>
                  </a:rPr>
                  <a:t>distributes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, i.e., 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(b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c) = (a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(a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/>
                  <a:t>c), for all a, b, c;</a:t>
                </a:r>
              </a:p>
              <a:p>
                <a:r>
                  <a:rPr lang="en-US" sz="2000" dirty="0"/>
                  <a:t>0 </a:t>
                </a:r>
                <a:r>
                  <a:rPr lang="en-US" sz="2000" dirty="0">
                    <a:solidFill>
                      <a:srgbClr val="003399"/>
                    </a:solidFill>
                  </a:rPr>
                  <a:t>annihilates</a:t>
                </a:r>
                <a:r>
                  <a:rPr lang="en-US" sz="2000" dirty="0"/>
                  <a:t> K, i.e., 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a = 0, for all a;</a:t>
                </a:r>
              </a:p>
              <a:p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b = 0 implies a = 0 and b = 0, for all a, b (i.e., </a:t>
                </a:r>
                <a:r>
                  <a:rPr lang="en-US" sz="2000" b="1" dirty="0"/>
                  <a:t>K</a:t>
                </a:r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rgbClr val="003399"/>
                    </a:solidFill>
                  </a:rPr>
                  <a:t>plus-positive</a:t>
                </a:r>
                <a:r>
                  <a:rPr lang="en-US" sz="2000" dirty="0"/>
                  <a:t>);</a:t>
                </a:r>
              </a:p>
              <a:p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b = 0 implies a = 0 or b = 0, for all a, b (i.e., </a:t>
                </a:r>
                <a:r>
                  <a:rPr lang="en-US" sz="2000" b="1" dirty="0"/>
                  <a:t>K</a:t>
                </a:r>
                <a:r>
                  <a:rPr lang="en-US" sz="2000" dirty="0"/>
                  <a:t> has no </a:t>
                </a:r>
                <a:r>
                  <a:rPr lang="en-US" sz="2000" dirty="0">
                    <a:solidFill>
                      <a:srgbClr val="003399"/>
                    </a:solidFill>
                  </a:rPr>
                  <a:t>zero divisors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Note: 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Plus-positivity</a:t>
                </a:r>
                <a:r>
                  <a:rPr lang="en-US" sz="2000" dirty="0"/>
                  <a:t> ensures that the sum of non-zero elements is non-zero.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No zero divisors </a:t>
                </a:r>
                <a:r>
                  <a:rPr lang="en-US" sz="2000" dirty="0"/>
                  <a:t>ensures that if a product is 0, then at least one factor is 0.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66A89-D207-BB89-12EE-FAD718BB4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913" y="1365700"/>
                <a:ext cx="8915400" cy="4572000"/>
              </a:xfrm>
              <a:blipFill>
                <a:blip r:embed="rId2"/>
                <a:stretch>
                  <a:fillRect l="-684" t="-533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153C-3596-958A-B9C9-949AF720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65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0B9E-6838-1682-F27D-61143A87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02"/>
            <a:ext cx="8229600" cy="1143000"/>
          </a:xfrm>
        </p:spPr>
        <p:txBody>
          <a:bodyPr/>
          <a:lstStyle/>
          <a:p>
            <a:r>
              <a:rPr lang="en-US" sz="2800" dirty="0"/>
              <a:t>Positive Semirings Are Everywhere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A413E-7852-438E-B90F-CE6924DFE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5201848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003399"/>
                    </a:solidFill>
                  </a:rPr>
                  <a:t>Boolean semiring:</a:t>
                </a:r>
                <a:r>
                  <a:rPr lang="en-US" sz="2000" dirty="0"/>
                  <a:t>  </a:t>
                </a:r>
                <a:r>
                  <a:rPr lang="en-US" sz="2000" b="1" dirty="0"/>
                  <a:t>B</a:t>
                </a:r>
                <a:r>
                  <a:rPr lang="en-US" sz="2000" dirty="0"/>
                  <a:t> = ({0 ,1},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∧,  ∨,</m:t>
                    </m:r>
                  </m:oMath>
                </a14:m>
                <a:r>
                  <a:rPr lang="en-US" sz="2000" dirty="0"/>
                  <a:t>  0, 1)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Bag semiring:  </a:t>
                </a:r>
                <a:r>
                  <a:rPr lang="en-US" sz="2000" b="1" dirty="0"/>
                  <a:t>N</a:t>
                </a:r>
                <a:r>
                  <a:rPr lang="en-US" sz="2000" dirty="0"/>
                  <a:t> = (N,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1), where N = {0,1,2, …}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(SQL semantics of database queries via multisets)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Non-negative reals: </a:t>
                </a:r>
                <a:r>
                  <a:rPr lang="en-US" sz="2000" b="1" dirty="0"/>
                  <a:t>R</a:t>
                </a:r>
                <a:r>
                  <a:rPr lang="en-US" sz="2000" b="1" baseline="30000" dirty="0"/>
                  <a:t>+</a:t>
                </a:r>
                <a:r>
                  <a:rPr lang="en-US" sz="2000" dirty="0"/>
                  <a:t> = ([0,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 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Tropical semiring </a:t>
                </a:r>
                <a:r>
                  <a:rPr lang="en-US" sz="2000" b="1" dirty="0"/>
                  <a:t>T</a:t>
                </a:r>
                <a:r>
                  <a:rPr lang="en-US" sz="2000" dirty="0"/>
                  <a:t> = ([0,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1" dirty="0" smtClean="0"/>
                      <m:t> </m:t>
                    </m:r>
                  </m:oMath>
                </a14:m>
                <a:r>
                  <a:rPr lang="en-US" sz="2000" b="0" dirty="0"/>
                  <a:t>min,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b="0" dirty="0"/>
                  <a:t>, 0)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(shortest paths in graphs)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Viterbi semiring  </a:t>
                </a:r>
                <a:r>
                  <a:rPr lang="en-US" sz="2000" b="1" dirty="0"/>
                  <a:t>V</a:t>
                </a:r>
                <a:r>
                  <a:rPr lang="en-US" sz="2000" dirty="0"/>
                  <a:t> = ([0,1], max,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(confidence scores – isomorphic to </a:t>
                </a:r>
                <a:r>
                  <a:rPr lang="en-US" sz="2000" b="1" dirty="0"/>
                  <a:t>T</a:t>
                </a:r>
                <a:r>
                  <a:rPr lang="en-US" sz="2000" dirty="0"/>
                  <a:t> via h(x) = e</a:t>
                </a:r>
                <a:r>
                  <a:rPr lang="en-US" sz="2000" baseline="30000" dirty="0"/>
                  <a:t>-x</a:t>
                </a:r>
                <a:r>
                  <a:rPr lang="en-US" sz="2000" dirty="0"/>
                  <a:t>)</a:t>
                </a:r>
              </a:p>
              <a:p>
                <a:r>
                  <a:rPr lang="en-US" sz="2000" b="0" dirty="0">
                    <a:solidFill>
                      <a:srgbClr val="003399"/>
                    </a:solidFill>
                  </a:rPr>
                  <a:t>Fuzzy semiring:  </a:t>
                </a:r>
                <a:r>
                  <a:rPr lang="en-US" sz="2000" b="1" dirty="0"/>
                  <a:t>F</a:t>
                </a:r>
                <a:r>
                  <a:rPr lang="en-US" sz="2000" b="0" dirty="0"/>
                  <a:t> = ([0,1], max, min, 0, 1)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(fuzzy logic semantics)</a:t>
                </a:r>
              </a:p>
              <a:p>
                <a:r>
                  <a:rPr lang="en-US" sz="2000" b="0" dirty="0">
                    <a:solidFill>
                      <a:srgbClr val="003399"/>
                    </a:solidFill>
                  </a:rPr>
                  <a:t>Polynomial semiring: </a:t>
                </a:r>
                <a:r>
                  <a:rPr lang="en-US" sz="2000" b="1" dirty="0"/>
                  <a:t>N</a:t>
                </a:r>
                <a:r>
                  <a:rPr lang="en-US" sz="2000" b="0" dirty="0"/>
                  <a:t>[X] = (N[X],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 with X a set of variables, N[X] all polynomials with variables from X and coefficients from N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     (database provenance – where the answers come from and how)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A413E-7852-438E-B90F-CE6924DF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5201848"/>
              </a:xfrm>
              <a:blipFill>
                <a:blip r:embed="rId2"/>
                <a:stretch>
                  <a:fillRect l="-643" t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8A89-62F2-9E6F-0A60-2DEB1623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5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8946-668A-0D3D-B641-5AAA17E8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792162"/>
          </a:xfrm>
        </p:spPr>
        <p:txBody>
          <a:bodyPr/>
          <a:lstStyle/>
          <a:p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12CFE-04C3-7B1F-999B-39AED60AA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23708"/>
                <a:ext cx="8686800" cy="5082382"/>
              </a:xfrm>
            </p:spPr>
            <p:txBody>
              <a:bodyPr/>
              <a:lstStyle/>
              <a:p>
                <a:r>
                  <a:rPr lang="en-US" sz="2000" dirty="0"/>
                  <a:t>Attribute A with </a:t>
                </a:r>
                <a:r>
                  <a:rPr lang="en-US" sz="2000" dirty="0" err="1"/>
                  <a:t>dom</a:t>
                </a:r>
                <a:r>
                  <a:rPr lang="en-US" sz="2000" dirty="0"/>
                  <a:t>(A) as its set of values</a:t>
                </a:r>
              </a:p>
              <a:p>
                <a:r>
                  <a:rPr lang="en-US" sz="2000" dirty="0"/>
                  <a:t>X = {A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…, A</a:t>
                </a:r>
                <a:r>
                  <a:rPr lang="en-US" sz="2000" baseline="-25000" dirty="0"/>
                  <a:t>k</a:t>
                </a:r>
                <a:r>
                  <a:rPr lang="en-US" sz="2000" dirty="0"/>
                  <a:t>} set of attributes</a:t>
                </a:r>
              </a:p>
              <a:p>
                <a:r>
                  <a:rPr lang="en-US" sz="2000" dirty="0"/>
                  <a:t>Tup(X) = </a:t>
                </a:r>
                <a:r>
                  <a:rPr lang="en-US" sz="2000" dirty="0" err="1"/>
                  <a:t>dom</a:t>
                </a:r>
                <a:r>
                  <a:rPr lang="en-US" sz="2000" dirty="0"/>
                  <a:t>(A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…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dom</a:t>
                </a:r>
                <a:r>
                  <a:rPr lang="en-US" sz="2000" dirty="0"/>
                  <a:t>(A</a:t>
                </a:r>
                <a:r>
                  <a:rPr lang="en-US" sz="2000" baseline="-25000" dirty="0"/>
                  <a:t>k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</a:t>
                </a:r>
                <a:r>
                  <a:rPr lang="en-US" sz="2000" b="1" dirty="0"/>
                  <a:t>K</a:t>
                </a:r>
                <a:r>
                  <a:rPr lang="en-US" sz="2000" dirty="0"/>
                  <a:t> = (K,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 positive semiring, X be a set of attributes.</a:t>
                </a: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K</a:t>
                </a:r>
                <a:r>
                  <a:rPr lang="en-US" sz="2000" dirty="0"/>
                  <a:t>-</a:t>
                </a:r>
                <a:r>
                  <a:rPr lang="en-US" sz="2000" dirty="0">
                    <a:solidFill>
                      <a:srgbClr val="003399"/>
                    </a:solidFill>
                  </a:rPr>
                  <a:t>relation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3399"/>
                    </a:solidFill>
                  </a:rPr>
                  <a:t>over</a:t>
                </a:r>
                <a:r>
                  <a:rPr lang="en-US" sz="2000" dirty="0"/>
                  <a:t> X is a function R: Tup(X)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K having finite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support </a:t>
                </a:r>
                <a:r>
                  <a:rPr lang="en-US" sz="2000" dirty="0"/>
                  <a:t>R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, i.e.,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R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 = { 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Tup(X): R(t) ≠ 0 } is finite.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Examples: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Relations</a:t>
                </a:r>
                <a:r>
                  <a:rPr lang="en-US" sz="2000" dirty="0"/>
                  <a:t> are </a:t>
                </a:r>
                <a:r>
                  <a:rPr lang="en-US" sz="2000" b="1" dirty="0"/>
                  <a:t>B</a:t>
                </a:r>
                <a:r>
                  <a:rPr lang="en-US" sz="2000" dirty="0"/>
                  <a:t>-relations, where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= ({0 ,1},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∧,  ∨,</m:t>
                    </m:r>
                  </m:oMath>
                </a14:m>
                <a:r>
                  <a:rPr lang="en-US" sz="2000" dirty="0"/>
                  <a:t>  0, 1).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Bags</a:t>
                </a:r>
                <a:r>
                  <a:rPr lang="en-US" sz="2000" dirty="0"/>
                  <a:t> are </a:t>
                </a:r>
                <a:r>
                  <a:rPr lang="en-US" sz="2000" b="1" dirty="0"/>
                  <a:t>N</a:t>
                </a:r>
                <a:r>
                  <a:rPr lang="en-US" sz="2000" dirty="0"/>
                  <a:t>-relations, where </a:t>
                </a:r>
                <a:r>
                  <a:rPr lang="en-US" sz="2000" b="1" dirty="0"/>
                  <a:t>N</a:t>
                </a:r>
                <a:r>
                  <a:rPr lang="en-US" sz="2000" dirty="0"/>
                  <a:t> = (N,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1)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(each tuple has a non-negative integer as multiplicity).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Probability distributions of finite support </a:t>
                </a:r>
                <a:r>
                  <a:rPr lang="en-US" sz="2000" dirty="0"/>
                  <a:t>are </a:t>
                </a:r>
                <a:r>
                  <a:rPr lang="en-US" sz="2000" b="1" dirty="0"/>
                  <a:t>R</a:t>
                </a:r>
                <a:r>
                  <a:rPr lang="en-US" sz="2000" b="1" baseline="30000" dirty="0"/>
                  <a:t>+</a:t>
                </a:r>
                <a:r>
                  <a:rPr lang="en-US" sz="2000" dirty="0"/>
                  <a:t>-relations P such that  	         ∑ </a:t>
                </a:r>
                <a:r>
                  <a:rPr lang="en-US" sz="2000" baseline="-25000" dirty="0"/>
                  <a:t>t </a:t>
                </a:r>
                <a14:m>
                  <m:oMath xmlns:m="http://schemas.openxmlformats.org/officeDocument/2006/math">
                    <m:r>
                      <a:rPr lang="en-US" sz="2000" b="0" i="1" baseline="-140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aseline="-25000" dirty="0"/>
                  <a:t>Tup(X) </a:t>
                </a:r>
                <a:r>
                  <a:rPr lang="en-US" sz="2000" dirty="0"/>
                  <a:t>P(t) = 1, where </a:t>
                </a:r>
                <a:r>
                  <a:rPr lang="en-US" sz="2000" b="1" dirty="0"/>
                  <a:t>R</a:t>
                </a:r>
                <a:r>
                  <a:rPr lang="en-US" sz="2000" b="1" baseline="30000" dirty="0"/>
                  <a:t>+</a:t>
                </a:r>
                <a:r>
                  <a:rPr lang="en-US" sz="2000" dirty="0"/>
                  <a:t> = ([0,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, 0, </a:t>
                </a:r>
                <a:r>
                  <a:rPr lang="en-US" sz="2000"/>
                  <a:t>1).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12CFE-04C3-7B1F-999B-39AED60AA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23708"/>
                <a:ext cx="8686800" cy="5082382"/>
              </a:xfrm>
              <a:blipFill>
                <a:blip r:embed="rId2"/>
                <a:stretch>
                  <a:fillRect l="-772" t="-480" r="-491" b="-2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038-A069-B4D3-8E3F-4A0B9BFE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5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4D5-756F-1262-008E-4FBE868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91" y="28755"/>
            <a:ext cx="8229600" cy="1143000"/>
          </a:xfrm>
        </p:spPr>
        <p:txBody>
          <a:bodyPr/>
          <a:lstStyle/>
          <a:p>
            <a:r>
              <a:rPr lang="en-US" sz="2800" dirty="0"/>
              <a:t>Equivalence of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943A-1288-9C70-5DA9-DF6D17701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823" y="1295400"/>
                <a:ext cx="8610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</a:t>
                </a:r>
                <a:r>
                  <a:rPr lang="en-US" sz="2000" dirty="0"/>
                  <a:t>Let R(X) and S(Y) be two K-relations.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S if there are non-zero elements </a:t>
                </a:r>
                <a:r>
                  <a:rPr lang="en-US" sz="2000" dirty="0" err="1"/>
                  <a:t>a,b</a:t>
                </a:r>
                <a:r>
                  <a:rPr lang="en-US" sz="2000" dirty="0"/>
                  <a:t> in K such that </a:t>
                </a:r>
                <a:r>
                  <a:rPr lang="en-US" sz="2000" dirty="0" err="1"/>
                  <a:t>aR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bS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:r>
                  <a:rPr lang="en-US" sz="2000" dirty="0" err="1"/>
                  <a:t>aR</a:t>
                </a:r>
                <a:r>
                  <a:rPr lang="en-US" sz="2000" dirty="0"/>
                  <a:t> : Tup(X)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K with (</a:t>
                </a:r>
                <a:r>
                  <a:rPr lang="en-US" sz="2000" dirty="0" err="1"/>
                  <a:t>aR</a:t>
                </a:r>
                <a:r>
                  <a:rPr lang="en-US" sz="2000" dirty="0"/>
                  <a:t>)(t) =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R(t), and similarly for </a:t>
                </a:r>
                <a:r>
                  <a:rPr lang="en-US" sz="2000" dirty="0" err="1"/>
                  <a:t>bS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Fact: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is an equivalence relation on the collection of all K-relations.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Note:</a:t>
                </a:r>
              </a:p>
              <a:p>
                <a:r>
                  <a:rPr lang="en-US" sz="2000" dirty="0"/>
                  <a:t>If R and S are </a:t>
                </a:r>
                <a:r>
                  <a:rPr lang="en-US" sz="2000" b="1" dirty="0"/>
                  <a:t>B</a:t>
                </a:r>
                <a:r>
                  <a:rPr lang="en-US" sz="2000" dirty="0"/>
                  <a:t>-relations, then 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S if and only if R = S.</a:t>
                </a:r>
              </a:p>
              <a:p>
                <a:r>
                  <a:rPr lang="en-US" sz="2000" dirty="0"/>
                  <a:t>There are </a:t>
                </a:r>
                <a:r>
                  <a:rPr lang="en-US" sz="2000" b="1" dirty="0"/>
                  <a:t>N</a:t>
                </a:r>
                <a:r>
                  <a:rPr lang="en-US" sz="2000" dirty="0"/>
                  <a:t>-relations (bags) R(X) and S(Y) such that 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000" dirty="0"/>
                  <a:t>S but R ≠ S.</a:t>
                </a:r>
              </a:p>
              <a:p>
                <a:r>
                  <a:rPr lang="en-US" sz="2000" dirty="0"/>
                  <a:t>If R and S are probability distributions of finite support, then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000" dirty="0"/>
                  <a:t>S if and only if R = S.</a:t>
                </a:r>
              </a:p>
              <a:p>
                <a:r>
                  <a:rPr lang="en-US" sz="2000" dirty="0"/>
                  <a:t>For every </a:t>
                </a:r>
                <a:r>
                  <a:rPr lang="en-US" sz="2000" b="1" dirty="0"/>
                  <a:t>R</a:t>
                </a:r>
                <a:r>
                  <a:rPr lang="en-US" sz="2000" b="1" baseline="30000" dirty="0"/>
                  <a:t>+</a:t>
                </a:r>
                <a:r>
                  <a:rPr lang="en-US" sz="2000" dirty="0"/>
                  <a:t>-relation R, there is a probability distribution P of finite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support such that 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000" dirty="0"/>
                  <a:t>P  (</a:t>
                </a:r>
                <a:r>
                  <a:rPr lang="en-US" sz="2000" dirty="0">
                    <a:solidFill>
                      <a:srgbClr val="003399"/>
                    </a:solidFill>
                  </a:rPr>
                  <a:t>normalize</a:t>
                </a:r>
                <a:r>
                  <a:rPr lang="en-US" sz="2000" dirty="0"/>
                  <a:t> R to get P).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943A-1288-9C70-5DA9-DF6D17701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823" y="1295400"/>
                <a:ext cx="8610600" cy="5181600"/>
              </a:xfrm>
              <a:blipFill>
                <a:blip r:embed="rId2"/>
                <a:stretch>
                  <a:fillRect l="-779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6C25-1FC4-E7C3-AF18-0A66594D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4D5-756F-1262-008E-4FBE868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74850"/>
            <a:ext cx="8229600" cy="1143000"/>
          </a:xfrm>
        </p:spPr>
        <p:txBody>
          <a:bodyPr/>
          <a:lstStyle/>
          <a:p>
            <a:r>
              <a:rPr lang="en-US" sz="2800" dirty="0"/>
              <a:t>Consistency of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943A-1288-9C70-5DA9-DF6D17701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50896"/>
                <a:ext cx="9029700" cy="53054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</a:t>
                </a:r>
                <a:r>
                  <a:rPr lang="en-US" sz="2000" dirty="0"/>
                  <a:t>Let T(U) be a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 and let Z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U. The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projection of T on Z </a:t>
                </a:r>
                <a:r>
                  <a:rPr lang="en-US" sz="2000" dirty="0"/>
                  <a:t>is the K-relation T[Z] : Tup(Z)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K with T[Z](u) = ∑</a:t>
                </a:r>
                <a:r>
                  <a:rPr lang="en-US" sz="2000" baseline="-25000" dirty="0"/>
                  <a:t>t[Z] = u </a:t>
                </a:r>
                <a:r>
                  <a:rPr lang="en-US" sz="2000" dirty="0"/>
                  <a:t>T(t).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</a:t>
                </a:r>
                <a:r>
                  <a:rPr lang="en-US" sz="2000" dirty="0"/>
                  <a:t>Let R(X) and S(Y) be two K-relations.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R and S are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consistent (up to normalization)</a:t>
                </a:r>
                <a:r>
                  <a:rPr lang="en-US" sz="2000" dirty="0"/>
                  <a:t> if there is a K-relation T(X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Y)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T[X]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R and T[Y]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Note:</a:t>
                </a:r>
              </a:p>
              <a:p>
                <a:r>
                  <a:rPr lang="en-US" sz="2000" dirty="0"/>
                  <a:t>If R and S are </a:t>
                </a:r>
                <a:r>
                  <a:rPr lang="en-US" sz="2000" b="1" dirty="0"/>
                  <a:t>B</a:t>
                </a:r>
                <a:r>
                  <a:rPr lang="en-US" sz="2000" dirty="0"/>
                  <a:t>-relations, then R and S are consistent (up to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normalization) if and only if they are consistent as relations.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R and S are probability distributions of finite support that are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consistent </a:t>
                </a:r>
                <a:r>
                  <a:rPr lang="en-US" sz="2000" b="1" dirty="0"/>
                  <a:t>R</a:t>
                </a:r>
                <a:r>
                  <a:rPr lang="en-US" sz="2000" b="1" baseline="30000" dirty="0"/>
                  <a:t>+</a:t>
                </a:r>
                <a:r>
                  <a:rPr lang="en-US" sz="2000" dirty="0"/>
                  <a:t>-relations, then every </a:t>
                </a:r>
                <a:r>
                  <a:rPr lang="en-US" sz="2000" b="1" dirty="0"/>
                  <a:t>R</a:t>
                </a:r>
                <a:r>
                  <a:rPr lang="en-US" sz="2000" b="1" baseline="30000" dirty="0"/>
                  <a:t>+</a:t>
                </a:r>
                <a:r>
                  <a:rPr lang="en-US" sz="2000" dirty="0"/>
                  <a:t>-relation T witnessing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consistency of R and S is a probability distribution of finite support.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943A-1288-9C70-5DA9-DF6D17701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50896"/>
                <a:ext cx="9029700" cy="5305453"/>
              </a:xfrm>
              <a:blipFill>
                <a:blip r:embed="rId2"/>
                <a:stretch>
                  <a:fillRect l="-743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6C25-1FC4-E7C3-AF18-0A66594D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4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352-0F9B-401E-9567-CD65733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089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003399"/>
                </a:solidFill>
              </a:rPr>
              <a:t>  Local Consistency vs. Global Consistency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8B46667C-BA14-4214-A70E-FC053A658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3" y="1355548"/>
            <a:ext cx="3601776" cy="38260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E038-015B-4DE7-9328-CCC1930D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40CC-CF24-4745-A48F-3695071E164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3E26-24C7-494B-969F-9F28209006B9}"/>
              </a:ext>
            </a:extLst>
          </p:cNvPr>
          <p:cNvSpPr txBox="1"/>
          <p:nvPr/>
        </p:nvSpPr>
        <p:spPr>
          <a:xfrm>
            <a:off x="1371600" y="533039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</a:p>
        </p:txBody>
      </p:sp>
      <p:pic>
        <p:nvPicPr>
          <p:cNvPr id="13" name="Content Placeholder 12" descr="A picture containing text, black, white&#10;&#10;Description automatically generated">
            <a:extLst>
              <a:ext uri="{FF2B5EF4-FFF2-40B4-BE49-F238E27FC236}">
                <a16:creationId xmlns:a16="http://schemas.microsoft.com/office/drawing/2014/main" id="{D40C2F75-1FCC-426F-A499-447F1ECA1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1"/>
            <a:ext cx="3340034" cy="3886199"/>
          </a:xfrm>
        </p:spPr>
      </p:pic>
    </p:spTree>
    <p:extLst>
      <p:ext uri="{BB962C8B-B14F-4D97-AF65-F5344CB8AC3E}">
        <p14:creationId xmlns:p14="http://schemas.microsoft.com/office/powerpoint/2010/main" val="387488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A92D-EB6C-BAEB-AFD6-46D362A9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Local vs. Global Consistency for</a:t>
            </a:r>
            <a:r>
              <a:rPr lang="en-US" sz="2800" b="1" dirty="0"/>
              <a:t> 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BFC86-6482-9BEA-458C-77511DB7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 </a:t>
                </a: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rgbClr val="003399"/>
                    </a:solidFill>
                  </a:rPr>
                  <a:t>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be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</a:t>
                </a:r>
                <a:endParaRPr lang="en-US" sz="2000" dirty="0">
                  <a:solidFill>
                    <a:srgbClr val="003399"/>
                  </a:solidFill>
                </a:endParaRPr>
              </a:p>
              <a:p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are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globally consistent </a:t>
                </a:r>
                <a:r>
                  <a:rPr lang="en-US" sz="2000" dirty="0"/>
                  <a:t>if there is a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 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over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∪⋯∪ </m:t>
                    </m:r>
                  </m:oMath>
                </a14:m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such that T[X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…, T[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Basic Facts:</a:t>
                </a:r>
              </a:p>
              <a:p>
                <a:r>
                  <a:rPr lang="en-US" sz="2000" dirty="0"/>
                  <a:t>If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are globally consistent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-relations, then they are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     pairwise consistent</a:t>
                </a:r>
                <a:r>
                  <a:rPr lang="en-US" sz="2000" dirty="0"/>
                  <a:t>, i.e., R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are consistent for all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and j.</a:t>
                </a:r>
              </a:p>
              <a:p>
                <a:r>
                  <a:rPr lang="en-US" sz="2000" dirty="0"/>
                  <a:t>The converse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always true, i.e., there are relations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that are pairwise consistent but are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globally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consistent.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BFC86-6482-9BEA-458C-77511DB7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F1F0D-DF2F-722E-537A-A6AE3F03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06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368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2A0-6488-491A-8772-E73DDF5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" y="1047927"/>
            <a:ext cx="8758495" cy="54915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Definition: </a:t>
            </a:r>
            <a:r>
              <a:rPr lang="en-US" sz="2000" b="1" dirty="0"/>
              <a:t>K</a:t>
            </a:r>
            <a:r>
              <a:rPr lang="en-US" sz="2000" dirty="0"/>
              <a:t> positive semiring,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sets of attributes.</a:t>
            </a:r>
          </a:p>
          <a:p>
            <a:pPr marL="0" indent="0">
              <a:buNone/>
            </a:pPr>
            <a:r>
              <a:rPr lang="en-US" sz="2000" dirty="0"/>
              <a:t>H has the </a:t>
            </a:r>
            <a:r>
              <a:rPr lang="en-US" sz="2000" dirty="0">
                <a:solidFill>
                  <a:srgbClr val="003399"/>
                </a:solidFill>
              </a:rPr>
              <a:t>local-to-global consistency property for </a:t>
            </a:r>
            <a:r>
              <a:rPr lang="en-US" sz="2000" b="1" dirty="0">
                <a:solidFill>
                  <a:srgbClr val="003399"/>
                </a:solidFill>
              </a:rPr>
              <a:t>K</a:t>
            </a:r>
            <a:r>
              <a:rPr lang="en-US" sz="2000" dirty="0">
                <a:solidFill>
                  <a:srgbClr val="003399"/>
                </a:solidFill>
              </a:rPr>
              <a:t>-relations </a:t>
            </a:r>
            <a:r>
              <a:rPr lang="en-US" sz="2000" dirty="0"/>
              <a:t>if every </a:t>
            </a:r>
          </a:p>
          <a:p>
            <a:pPr marL="0" indent="0">
              <a:buNone/>
            </a:pPr>
            <a:r>
              <a:rPr lang="en-US" sz="2000" dirty="0"/>
              <a:t>pairwise consistent collection R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), …, R</a:t>
            </a:r>
            <a:r>
              <a:rPr lang="en-US" sz="2000" baseline="-25000" dirty="0"/>
              <a:t>n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</a:t>
            </a:r>
            <a:r>
              <a:rPr lang="en-US" sz="2000" b="1" dirty="0"/>
              <a:t>K</a:t>
            </a:r>
            <a:r>
              <a:rPr lang="en-US" sz="2000" dirty="0"/>
              <a:t>-relations is globally consistent.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Main Theorem: </a:t>
            </a:r>
            <a:r>
              <a:rPr lang="en-US" sz="2000" dirty="0"/>
              <a:t> Let </a:t>
            </a:r>
            <a:r>
              <a:rPr lang="en-US" sz="2000" b="1" dirty="0"/>
              <a:t>K</a:t>
            </a:r>
            <a:r>
              <a:rPr lang="en-US" sz="2000" dirty="0"/>
              <a:t> be a positive semiring.</a:t>
            </a:r>
          </a:p>
          <a:p>
            <a:pPr marL="0" indent="0">
              <a:buNone/>
            </a:pPr>
            <a:r>
              <a:rPr lang="en-US" sz="2000" dirty="0"/>
              <a:t>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an acyclic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 conformal and chordal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running intersection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a join 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local-to-global 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33B6E-ACEE-4D92-917B-15A5734C934C}"/>
              </a:ext>
            </a:extLst>
          </p:cNvPr>
          <p:cNvSpPr txBox="1"/>
          <p:nvPr/>
        </p:nvSpPr>
        <p:spPr>
          <a:xfrm>
            <a:off x="6774965" y="4089353"/>
            <a:ext cx="248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Structural Notions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A0F146-EED6-4BBB-9199-C1F20B9335EE}"/>
              </a:ext>
            </a:extLst>
          </p:cNvPr>
          <p:cNvSpPr/>
          <p:nvPr/>
        </p:nvSpPr>
        <p:spPr>
          <a:xfrm>
            <a:off x="6500109" y="3552855"/>
            <a:ext cx="251852" cy="1473106"/>
          </a:xfrm>
          <a:prstGeom prst="rightBrace">
            <a:avLst>
              <a:gd name="adj1" fmla="val 0"/>
              <a:gd name="adj2" fmla="val 50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CEDBD6C-0045-4AD8-B7B6-5E075B0294D1}"/>
              </a:ext>
            </a:extLst>
          </p:cNvPr>
          <p:cNvSpPr/>
          <p:nvPr/>
        </p:nvSpPr>
        <p:spPr>
          <a:xfrm rot="5400000">
            <a:off x="4122033" y="3579811"/>
            <a:ext cx="565151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65425-5DE9-49C5-8868-22A116458F10}"/>
              </a:ext>
            </a:extLst>
          </p:cNvPr>
          <p:cNvSpPr txBox="1"/>
          <p:nvPr/>
        </p:nvSpPr>
        <p:spPr>
          <a:xfrm>
            <a:off x="6804849" y="5308104"/>
            <a:ext cx="2133600" cy="41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Semantic Notion</a:t>
            </a:r>
          </a:p>
        </p:txBody>
      </p:sp>
    </p:spTree>
    <p:extLst>
      <p:ext uri="{BB962C8B-B14F-4D97-AF65-F5344CB8AC3E}">
        <p14:creationId xmlns:p14="http://schemas.microsoft.com/office/powerpoint/2010/main" val="29958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13" y="-63320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2A0-6488-491A-8772-E73DDF5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3820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Main Theorem</a:t>
            </a:r>
            <a:r>
              <a:rPr lang="en-US" sz="2000" dirty="0"/>
              <a:t>:  Let </a:t>
            </a:r>
            <a:r>
              <a:rPr lang="en-US" sz="2000" b="1" dirty="0"/>
              <a:t>K</a:t>
            </a:r>
            <a:r>
              <a:rPr lang="en-US" sz="2000" dirty="0"/>
              <a:t> be a positive semiring.</a:t>
            </a:r>
          </a:p>
          <a:p>
            <a:pPr marL="0" indent="0">
              <a:buNone/>
            </a:pPr>
            <a:r>
              <a:rPr lang="en-US" sz="2000" dirty="0"/>
              <a:t>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an acyclic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local-to-global 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-relations.</a:t>
            </a: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Proof Hint: </a:t>
            </a:r>
            <a:r>
              <a:rPr lang="en-US" sz="2000" dirty="0"/>
              <a:t>Different proof architecture than the BFMY Theorem.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Step 1: </a:t>
            </a:r>
            <a:r>
              <a:rPr lang="en-US" sz="2000" dirty="0"/>
              <a:t>If H has the running intersection property, then H has </a:t>
            </a:r>
          </a:p>
          <a:p>
            <a:pPr marL="0" indent="0">
              <a:buNone/>
            </a:pPr>
            <a:r>
              <a:rPr lang="en-US" sz="2000" dirty="0"/>
              <a:t>  the local-to-global 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Step 2: </a:t>
            </a:r>
            <a:r>
              <a:rPr lang="en-US" sz="2000" dirty="0"/>
              <a:t> If H is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conformal or H is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chordal, then H does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have </a:t>
            </a:r>
            <a:r>
              <a:rPr lang="en-US" sz="2000"/>
              <a:t>the local-to-global </a:t>
            </a:r>
            <a:r>
              <a:rPr lang="en-US" sz="2000" dirty="0"/>
              <a:t>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2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13" y="-63320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CE2A0-6488-491A-8772-E73DDF5DC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79680"/>
                <a:ext cx="88392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Step 1: </a:t>
                </a:r>
                <a:r>
                  <a:rPr lang="en-US" sz="2000" dirty="0"/>
                  <a:t>If H has the running intersection property, then H has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local-to-global consistency property for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Proof Outline:  </a:t>
                </a:r>
                <a:r>
                  <a:rPr lang="en-US" sz="2000" dirty="0"/>
                  <a:t>Let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…, 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 be an ordering of the hyperedges of H such that for every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/>
                      <m:t>n</m:t>
                    </m:r>
                  </m:oMath>
                </a14:m>
                <a:r>
                  <a:rPr lang="en-US" sz="2000" dirty="0"/>
                  <a:t>, there is a j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dirty="0"/>
                          <m:t>i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aseline="-25000" dirty="0"/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∪⋯∪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dirty="0"/>
                              <m:t>i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dirty="0"/>
                          <m:t>j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r>
                  <a:rPr lang="en-US" sz="2000" dirty="0"/>
                  <a:t>Assume that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are pairwise consistent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By induction on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000" dirty="0"/>
                      <m:t>n</m:t>
                    </m:r>
                    <m:r>
                      <m:rPr>
                        <m:nor/>
                      </m:rPr>
                      <a:rPr lang="en-US" sz="2000" b="0" i="0" dirty="0" smtClean="0"/>
                      <m:t>, </m:t>
                    </m:r>
                    <m:r>
                      <m:rPr>
                        <m:nor/>
                      </m:rPr>
                      <a:rPr lang="en-US" sz="2000" b="0" i="0" dirty="0" smtClean="0"/>
                      <m:t>show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that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 are globally consistent.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0" dirty="0"/>
                  <a:t>Assume that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i-1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i-1</a:t>
                </a:r>
                <a:r>
                  <a:rPr lang="en-US" sz="2000" dirty="0"/>
                  <a:t>) are globally consistent and let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     W(</a:t>
                </a:r>
                <a:r>
                  <a:rPr lang="en-US" sz="2000" dirty="0"/>
                  <a:t>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…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X</a:t>
                </a:r>
                <a:r>
                  <a:rPr lang="en-US" sz="2000" baseline="-25000" dirty="0"/>
                  <a:t>i-1</a:t>
                </a:r>
                <a:r>
                  <a:rPr lang="en-US" sz="2000" dirty="0"/>
                  <a:t>) be a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 witnessing their global consistency.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0" dirty="0"/>
                  <a:t>Define the notion of the </a:t>
                </a:r>
                <a:r>
                  <a:rPr lang="en-US" sz="2000" b="0" dirty="0">
                    <a:solidFill>
                      <a:srgbClr val="003399"/>
                    </a:solidFill>
                  </a:rPr>
                  <a:t>join</a:t>
                </a:r>
                <a:r>
                  <a:rPr lang="en-US" sz="2000" b="0" dirty="0"/>
                  <a:t> R </a:t>
                </a:r>
                <a:r>
                  <a:rPr lang="en-US" altLang="en-US" sz="2000" dirty="0">
                    <a:latin typeface="Lucida Sans Unicode" pitchFamily="34" charset="0"/>
                  </a:rPr>
                  <a:t>⋈ </a:t>
                </a:r>
                <a:r>
                  <a:rPr lang="en-US" sz="2000" b="0" dirty="0"/>
                  <a:t>S of two K-relations and show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W </a:t>
                </a:r>
                <a:r>
                  <a:rPr lang="en-US" altLang="en-US" sz="2000" dirty="0">
                    <a:latin typeface="Lucida Sans Unicode" pitchFamily="34" charset="0"/>
                  </a:rPr>
                  <a:t>⋈ </a:t>
                </a:r>
                <a:r>
                  <a:rPr lang="en-US" sz="2000" dirty="0"/>
                  <a:t>R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witnesses the consistency of W and R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.</a:t>
                </a:r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Note: </a:t>
                </a:r>
                <a:r>
                  <a:rPr lang="en-US" sz="2000" dirty="0"/>
                  <a:t>The definition of R </a:t>
                </a:r>
                <a:r>
                  <a:rPr lang="en-US" altLang="en-US" sz="2000" dirty="0">
                    <a:latin typeface="Lucida Sans Unicode" pitchFamily="34" charset="0"/>
                  </a:rPr>
                  <a:t>⋈ </a:t>
                </a:r>
                <a:r>
                  <a:rPr lang="en-US" sz="2000" dirty="0"/>
                  <a:t>S is rather delicate (and 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not </a:t>
                </a:r>
                <a:r>
                  <a:rPr lang="en-US" sz="2000" dirty="0"/>
                  <a:t>the obvious one).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CE2A0-6488-491A-8772-E73DDF5DC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79680"/>
                <a:ext cx="8839200" cy="5486400"/>
              </a:xfrm>
              <a:blipFill>
                <a:blip r:embed="rId2"/>
                <a:stretch>
                  <a:fillRect l="-690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10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C78-D583-ACEB-F621-6E33E554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98" y="136525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A4538-4D14-F16D-66AD-E8CDE23D9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79525"/>
                <a:ext cx="8610600" cy="50768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Step 2:  </a:t>
                </a:r>
                <a:r>
                  <a:rPr lang="en-US" sz="2000" dirty="0"/>
                  <a:t>If H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conformal or H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chordal, then H does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have</a:t>
                </a:r>
              </a:p>
              <a:p>
                <a:pPr marL="0" indent="0">
                  <a:buNone/>
                </a:pPr>
                <a:r>
                  <a:rPr lang="en-US" sz="2000" dirty="0"/>
                  <a:t>the local-to-global consistency property for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Proof Outline</a:t>
                </a:r>
                <a:r>
                  <a:rPr lang="en-US" sz="2000" dirty="0"/>
                  <a:t>: Show the following intermediate results:</a:t>
                </a:r>
              </a:p>
              <a:p>
                <a:r>
                  <a:rPr lang="en-US" sz="2000" dirty="0"/>
                  <a:t>If H is not conformal or H is not chordal, then H contains a “</a:t>
                </a:r>
                <a:r>
                  <a:rPr lang="en-US" sz="2000" dirty="0">
                    <a:solidFill>
                      <a:srgbClr val="003399"/>
                    </a:solidFill>
                  </a:rPr>
                  <a:t>simple</a:t>
                </a:r>
                <a:r>
                  <a:rPr lang="en-US" sz="2000" dirty="0"/>
                  <a:t>”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induced hypergraph H* with hyperedges of one of the forms: </a:t>
                </a:r>
              </a:p>
              <a:p>
                <a:pPr lvl="1"/>
                <a:r>
                  <a:rPr lang="en-US" dirty="0"/>
                  <a:t>{ 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A : 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V }, for some set V with |V|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3.</a:t>
                </a:r>
              </a:p>
              <a:p>
                <a:pPr lvl="1"/>
                <a:r>
                  <a:rPr lang="en-US" dirty="0"/>
                  <a:t>{ { 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 </a:t>
                </a:r>
                <a:r>
                  <a:rPr lang="en-US" dirty="0"/>
                  <a:t>}, …, { 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 </a:t>
                </a:r>
                <a:r>
                  <a:rPr lang="en-US" dirty="0"/>
                  <a:t>} , { A</a:t>
                </a:r>
                <a:r>
                  <a:rPr lang="en-US" baseline="-25000" dirty="0"/>
                  <a:t>n</a:t>
                </a:r>
                <a:r>
                  <a:rPr lang="en-US" dirty="0"/>
                  <a:t>, A</a:t>
                </a:r>
                <a:r>
                  <a:rPr lang="en-US" baseline="-25000" dirty="0"/>
                  <a:t>1 </a:t>
                </a:r>
                <a:r>
                  <a:rPr lang="en-US" dirty="0"/>
                  <a:t>} } with 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 4.</a:t>
                </a:r>
                <a:endParaRPr lang="en-US" sz="2000" dirty="0"/>
              </a:p>
              <a:p>
                <a:r>
                  <a:rPr lang="en-US" sz="2000" dirty="0"/>
                  <a:t>If H has the local-to-global consistency property for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-relations, then so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do the above “</a:t>
                </a:r>
                <a:r>
                  <a:rPr lang="en-US" sz="2000" dirty="0">
                    <a:solidFill>
                      <a:srgbClr val="003399"/>
                    </a:solidFill>
                  </a:rPr>
                  <a:t>simple</a:t>
                </a:r>
                <a:r>
                  <a:rPr lang="en-US" sz="2000" dirty="0"/>
                  <a:t>” induced hypergraphs.</a:t>
                </a:r>
              </a:p>
              <a:p>
                <a:r>
                  <a:rPr lang="en-US" sz="2000" dirty="0"/>
                  <a:t>The “</a:t>
                </a:r>
                <a:r>
                  <a:rPr lang="en-US" sz="2000" dirty="0">
                    <a:solidFill>
                      <a:srgbClr val="003399"/>
                    </a:solidFill>
                  </a:rPr>
                  <a:t>simple</a:t>
                </a:r>
                <a:r>
                  <a:rPr lang="en-US" sz="2000" dirty="0"/>
                  <a:t>” induced hypergraphs H* do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have the local-to-global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consistency property for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Explicit construction of 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 that are pairwise consistent but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2000" dirty="0"/>
                  <a:t>globally consistent; inspired by </a:t>
                </a:r>
                <a:r>
                  <a:rPr lang="en-US" sz="2000" dirty="0" err="1"/>
                  <a:t>Tseitin’s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3399"/>
                    </a:solidFill>
                  </a:rPr>
                  <a:t>hard-to-prove tautologies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A4538-4D14-F16D-66AD-E8CDE23D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79525"/>
                <a:ext cx="8610600" cy="5076825"/>
              </a:xfrm>
              <a:blipFill>
                <a:blip r:embed="rId2"/>
                <a:stretch>
                  <a:fillRect l="-779" t="-600" r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B79D-322E-0B5B-BCE4-3A8DACE0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0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62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2A0-6488-491A-8772-E73DDF5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09" y="1109990"/>
            <a:ext cx="8610600" cy="53016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Main Theorem</a:t>
            </a:r>
            <a:r>
              <a:rPr lang="en-US" sz="2000" dirty="0"/>
              <a:t>:  Let </a:t>
            </a:r>
            <a:r>
              <a:rPr lang="en-US" sz="2000" b="1" dirty="0"/>
              <a:t>K</a:t>
            </a:r>
            <a:r>
              <a:rPr lang="en-US" sz="2000" dirty="0"/>
              <a:t> be a positive semiring.</a:t>
            </a:r>
          </a:p>
          <a:p>
            <a:pPr marL="0" indent="0">
              <a:buNone/>
            </a:pPr>
            <a:r>
              <a:rPr lang="en-US" sz="2000" dirty="0"/>
              <a:t>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an acyclic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local-to-global 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-relations.</a:t>
            </a: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Corollary: </a:t>
            </a:r>
            <a:r>
              <a:rPr lang="en-US" sz="2000" dirty="0"/>
              <a:t>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is an acyclic hypergraph.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 has the local-to-global consistency property for relations.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H has the local-to-global consistency property for probability  </a:t>
            </a:r>
          </a:p>
          <a:p>
            <a:pPr marL="0" indent="0">
              <a:buNone/>
            </a:pPr>
            <a:r>
              <a:rPr lang="en-US" sz="2000" dirty="0"/>
              <a:t>      distributions of finite support.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Note:</a:t>
            </a:r>
          </a:p>
          <a:p>
            <a:r>
              <a:rPr lang="en-US" sz="2000" dirty="0"/>
              <a:t>The equivalence between 1. and 2. is the BFMY result.</a:t>
            </a:r>
          </a:p>
          <a:p>
            <a:r>
              <a:rPr lang="en-US" sz="2000" dirty="0"/>
              <a:t>How is the equivalence between 1. and 3. related to </a:t>
            </a:r>
            <a:r>
              <a:rPr lang="en-US" sz="2000" dirty="0" err="1"/>
              <a:t>Vorob’ev’s</a:t>
            </a:r>
            <a:r>
              <a:rPr lang="en-US" sz="2000" dirty="0"/>
              <a:t> work?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5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49BA-7F44-0E9C-EDC0-05A05268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585"/>
            <a:ext cx="8229600" cy="1143000"/>
          </a:xfrm>
        </p:spPr>
        <p:txBody>
          <a:bodyPr/>
          <a:lstStyle/>
          <a:p>
            <a:r>
              <a:rPr lang="en-US" sz="2800" dirty="0" err="1"/>
              <a:t>Vorob’ev’s</a:t>
            </a:r>
            <a:r>
              <a:rPr lang="en-US" sz="2800" dirty="0"/>
              <a:t> Theorem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242-92CE-427E-3B6E-CE93C70A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210558"/>
            <a:ext cx="8601974" cy="503784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</a:rPr>
              <a:t>Vorob’ev’s</a:t>
            </a:r>
            <a:r>
              <a:rPr lang="en-US" sz="2000" dirty="0">
                <a:solidFill>
                  <a:srgbClr val="003399"/>
                </a:solidFill>
              </a:rPr>
              <a:t>  Theorem - 1962:  </a:t>
            </a:r>
          </a:p>
          <a:p>
            <a:pPr marL="0" indent="0">
              <a:buNone/>
            </a:pPr>
            <a:r>
              <a:rPr lang="en-US" sz="2000" dirty="0"/>
              <a:t>The following are equivalent for a 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</a:p>
          <a:p>
            <a:r>
              <a:rPr lang="en-US" sz="2000" dirty="0"/>
              <a:t>The hypergraph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is </a:t>
            </a:r>
            <a:r>
              <a:rPr lang="en-US" sz="2000" dirty="0">
                <a:solidFill>
                  <a:srgbClr val="003399"/>
                </a:solidFill>
              </a:rPr>
              <a:t>regular</a:t>
            </a:r>
            <a:r>
              <a:rPr lang="en-US" sz="2000" dirty="0"/>
              <a:t>.</a:t>
            </a:r>
          </a:p>
          <a:p>
            <a:r>
              <a:rPr lang="en-US" sz="2000" dirty="0"/>
              <a:t>H has the local-to-global consistency property for probability distributions of finite support.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Note: </a:t>
            </a:r>
            <a:r>
              <a:rPr lang="en-US" sz="2000" dirty="0"/>
              <a:t>In the paper, we give a direct proof that H is regular </a:t>
            </a:r>
            <a:r>
              <a:rPr lang="en-US" sz="2000" dirty="0" err="1"/>
              <a:t>iff</a:t>
            </a:r>
            <a:r>
              <a:rPr lang="en-US" sz="2000" dirty="0"/>
              <a:t> H is acyclic.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Related Work:</a:t>
            </a:r>
          </a:p>
          <a:p>
            <a:pPr marL="0" indent="0">
              <a:buNone/>
            </a:pPr>
            <a:r>
              <a:rPr lang="en-US" sz="2000" dirty="0"/>
              <a:t>Barbosa (2015) explored local vs. global consistency in the </a:t>
            </a:r>
            <a:r>
              <a:rPr lang="en-US" sz="2000" dirty="0">
                <a:solidFill>
                  <a:srgbClr val="003399"/>
                </a:solidFill>
              </a:rPr>
              <a:t>sheaf-theoretic framework for contextuality </a:t>
            </a:r>
            <a:r>
              <a:rPr lang="en-US" sz="2000" dirty="0"/>
              <a:t>and gave a sufficient condition for acyclicity to imply the local-to-global consistency property in that framework.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42F39-49DA-1883-2C9D-B11B1820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A967-FB83-96E3-B4D1-426B7C4F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46008"/>
            <a:ext cx="8229600" cy="1143000"/>
          </a:xfrm>
        </p:spPr>
        <p:txBody>
          <a:bodyPr/>
          <a:lstStyle/>
          <a:p>
            <a:r>
              <a:rPr lang="en-US" sz="2800" dirty="0"/>
              <a:t>Consistency over Positive Monoids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B99C9-7989-752E-BEFA-5CCF2A752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502" y="1066800"/>
                <a:ext cx="8903898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Observations: 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:r>
                  <a:rPr lang="en-US" sz="2000" b="1" dirty="0"/>
                  <a:t>K</a:t>
                </a:r>
                <a:r>
                  <a:rPr lang="en-US" sz="2000" dirty="0">
                    <a:solidFill>
                      <a:schemeClr val="tx1"/>
                    </a:solidFill>
                  </a:rPr>
                  <a:t> = (K, +,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0, 1) be a positive semiring.</a:t>
                </a:r>
              </a:p>
              <a:p>
                <a:r>
                  <a:rPr lang="en-US" sz="2000" dirty="0"/>
                  <a:t>The definition of the projection R[Z] uses only addition + </a:t>
                </a:r>
              </a:p>
              <a:p>
                <a:r>
                  <a:rPr lang="en-US" sz="2000" dirty="0"/>
                  <a:t>Multiplication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was used to define</a:t>
                </a:r>
              </a:p>
              <a:p>
                <a:pPr lvl="1"/>
                <a:r>
                  <a:rPr lang="en-US" dirty="0"/>
                  <a:t> the </a:t>
                </a:r>
                <a:r>
                  <a:rPr lang="en-US" dirty="0">
                    <a:solidFill>
                      <a:srgbClr val="003399"/>
                    </a:solidFill>
                  </a:rPr>
                  <a:t>equivalence relation </a:t>
                </a:r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S  (there are a, b such that </a:t>
                </a:r>
                <a:r>
                  <a:rPr lang="en-US" b="0" dirty="0" err="1"/>
                  <a:t>aR</a:t>
                </a:r>
                <a:r>
                  <a:rPr lang="en-US" b="0" dirty="0"/>
                  <a:t>=</a:t>
                </a:r>
                <a:r>
                  <a:rPr lang="en-US" b="0" dirty="0" err="1"/>
                  <a:t>bS</a:t>
                </a:r>
                <a:r>
                  <a:rPr lang="en-US" b="0" dirty="0"/>
                  <a:t>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</a:t>
                </a:r>
                <a:r>
                  <a:rPr lang="en-US" b="0" dirty="0"/>
                  <a:t>and</a:t>
                </a:r>
              </a:p>
              <a:p>
                <a:pPr lvl="1"/>
                <a:r>
                  <a:rPr lang="en-US" dirty="0"/>
                  <a:t> the </a:t>
                </a:r>
                <a:r>
                  <a:rPr lang="en-US" dirty="0">
                    <a:solidFill>
                      <a:srgbClr val="003399"/>
                    </a:solidFill>
                  </a:rPr>
                  <a:t>join operation </a:t>
                </a:r>
                <a:r>
                  <a:rPr lang="en-US" dirty="0"/>
                  <a:t>R </a:t>
                </a:r>
                <a:r>
                  <a:rPr lang="en-US" altLang="en-US" dirty="0">
                    <a:latin typeface="Lucida Sans Unicode" pitchFamily="34" charset="0"/>
                  </a:rPr>
                  <a:t>⋈ </a:t>
                </a:r>
                <a:r>
                  <a:rPr lang="en-US" dirty="0"/>
                  <a:t>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Definitions: </a:t>
                </a:r>
              </a:p>
              <a:p>
                <a:r>
                  <a:rPr lang="en-US" sz="2000" dirty="0"/>
                  <a:t>A</a:t>
                </a:r>
                <a:r>
                  <a:rPr lang="en-US" sz="2000" dirty="0">
                    <a:solidFill>
                      <a:srgbClr val="003399"/>
                    </a:solidFill>
                  </a:rPr>
                  <a:t> positive monoid</a:t>
                </a:r>
                <a:r>
                  <a:rPr lang="en-US" sz="2000" dirty="0"/>
                  <a:t> is a commutative monoid </a:t>
                </a:r>
                <a:r>
                  <a:rPr lang="en-US" sz="2000" b="1" dirty="0"/>
                  <a:t>K </a:t>
                </a:r>
                <a:r>
                  <a:rPr lang="en-US" sz="2000" dirty="0"/>
                  <a:t>= (K, +, 0 )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a + b = 0 implies a = 0 and b = 0, for all a, 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000" dirty="0"/>
                  <a:t>K.</a:t>
                </a:r>
              </a:p>
              <a:p>
                <a:r>
                  <a:rPr lang="en-US" sz="2000" dirty="0"/>
                  <a:t>Two </a:t>
                </a:r>
                <a:r>
                  <a:rPr lang="en-US" sz="2000" b="1" dirty="0"/>
                  <a:t>K</a:t>
                </a:r>
                <a:r>
                  <a:rPr lang="en-US" sz="2000" dirty="0"/>
                  <a:t>-relations R(X) and S(Y) are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strictly consistent </a:t>
                </a:r>
                <a:r>
                  <a:rPr lang="en-US" sz="2000" dirty="0"/>
                  <a:t>if there is a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K</a:t>
                </a:r>
                <a:r>
                  <a:rPr lang="en-US" sz="2000" dirty="0"/>
                  <a:t>-relation T(X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2000" dirty="0"/>
                  <a:t>Y) such that T[X] = R and T[Y] = S.</a:t>
                </a:r>
              </a:p>
              <a:p>
                <a:r>
                  <a:rPr lang="en-US" sz="2000" dirty="0"/>
                  <a:t>Define analogously the notions of </a:t>
                </a:r>
                <a:r>
                  <a:rPr lang="en-US" sz="2000" dirty="0">
                    <a:solidFill>
                      <a:srgbClr val="003399"/>
                    </a:solidFill>
                  </a:rPr>
                  <a:t>strict global consistency property </a:t>
                </a:r>
                <a:r>
                  <a:rPr lang="en-US" sz="2000" dirty="0"/>
                  <a:t>and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     strict local-to-global consistency property for a hypergraph </a:t>
                </a:r>
                <a:r>
                  <a:rPr lang="en-US" sz="2000" dirty="0"/>
                  <a:t>H</a:t>
                </a:r>
                <a:r>
                  <a:rPr lang="en-US" sz="2000" dirty="0">
                    <a:solidFill>
                      <a:srgbClr val="003399"/>
                    </a:solidFill>
                  </a:rPr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B99C9-7989-752E-BEFA-5CCF2A752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502" y="1066800"/>
                <a:ext cx="8903898" cy="4953000"/>
              </a:xfrm>
              <a:blipFill>
                <a:blip r:embed="rId2"/>
                <a:stretch>
                  <a:fillRect l="-684" t="-492" b="-6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2855-E232-412F-89CB-61245CEA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4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A967-FB83-96E3-B4D1-426B7C4F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2" y="46008"/>
            <a:ext cx="8229600" cy="1143000"/>
          </a:xfrm>
        </p:spPr>
        <p:txBody>
          <a:bodyPr/>
          <a:lstStyle/>
          <a:p>
            <a:r>
              <a:rPr lang="en-US" sz="2800" dirty="0"/>
              <a:t>Consistency over Positive Monoids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99C9-7989-752E-BEFA-5CCF2A75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2" y="1066800"/>
            <a:ext cx="8903898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Results (work in progress):  </a:t>
            </a:r>
          </a:p>
          <a:p>
            <a:r>
              <a:rPr lang="en-US" sz="2000" dirty="0"/>
              <a:t>Let</a:t>
            </a:r>
            <a:r>
              <a:rPr lang="en-US" sz="2000" b="1" dirty="0"/>
              <a:t> K </a:t>
            </a:r>
            <a:r>
              <a:rPr lang="en-US" sz="2000" dirty="0"/>
              <a:t>= (K, +, 0) be a positive monoid and let H be a hypergraph.</a:t>
            </a:r>
          </a:p>
          <a:p>
            <a:pPr marL="0" indent="0">
              <a:buNone/>
            </a:pPr>
            <a:r>
              <a:rPr lang="en-US" sz="2000" dirty="0"/>
              <a:t>     If H has the strict local-to-global 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-relations, </a:t>
            </a:r>
          </a:p>
          <a:p>
            <a:pPr marL="0" indent="0">
              <a:buNone/>
            </a:pPr>
            <a:r>
              <a:rPr lang="en-US" sz="2000" dirty="0"/>
              <a:t>     then H is acyclic.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positive monoids </a:t>
            </a:r>
            <a:r>
              <a:rPr lang="en-US" sz="2000" b="1" dirty="0"/>
              <a:t>K </a:t>
            </a:r>
            <a:r>
              <a:rPr lang="en-US" sz="2000" dirty="0"/>
              <a:t>and acyclic hypergraphs H such that H </a:t>
            </a:r>
          </a:p>
          <a:p>
            <a:pPr marL="0" indent="0">
              <a:buNone/>
            </a:pPr>
            <a:r>
              <a:rPr lang="en-US" sz="2000" dirty="0"/>
              <a:t>     does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have the strict local-to-global consistency property </a:t>
            </a:r>
          </a:p>
          <a:p>
            <a:pPr marL="0" indent="0">
              <a:buNone/>
            </a:pPr>
            <a:r>
              <a:rPr lang="en-US" sz="2000" dirty="0"/>
              <a:t>     for </a:t>
            </a:r>
            <a:r>
              <a:rPr lang="en-US" sz="2000" b="1" dirty="0"/>
              <a:t>K</a:t>
            </a:r>
            <a:r>
              <a:rPr lang="en-US" sz="2000" dirty="0"/>
              <a:t>-relations.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“</a:t>
            </a:r>
            <a:r>
              <a:rPr lang="en-US" sz="2000" dirty="0">
                <a:solidFill>
                  <a:srgbClr val="003399"/>
                </a:solidFill>
              </a:rPr>
              <a:t>many</a:t>
            </a:r>
            <a:r>
              <a:rPr lang="en-US" sz="2000" dirty="0"/>
              <a:t>” positive monoids</a:t>
            </a:r>
            <a:r>
              <a:rPr lang="en-US" sz="2000" b="1" dirty="0"/>
              <a:t> K </a:t>
            </a:r>
            <a:r>
              <a:rPr lang="en-US" sz="2000" dirty="0"/>
              <a:t>for which every acyclic hypergraph </a:t>
            </a:r>
          </a:p>
          <a:p>
            <a:pPr marL="0" indent="0">
              <a:buNone/>
            </a:pPr>
            <a:r>
              <a:rPr lang="en-US" sz="2000" dirty="0"/>
              <a:t>     H has the strict local-to-global consistency property for </a:t>
            </a:r>
            <a:r>
              <a:rPr lang="en-US" sz="2000" b="1" dirty="0"/>
              <a:t>K</a:t>
            </a:r>
            <a:r>
              <a:rPr lang="en-US" sz="2000" dirty="0"/>
              <a:t>-relations.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3399"/>
                </a:solidFill>
              </a:rPr>
              <a:t>                 A new framework for local vs. global consistency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2855-E232-412F-89CB-61245CEA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9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352-0F9B-401E-9567-CD65733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089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003399"/>
                </a:solidFill>
              </a:rPr>
              <a:t>  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8B46667C-BA14-4214-A70E-FC053A658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3" y="1355548"/>
            <a:ext cx="3601776" cy="38260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E038-015B-4DE7-9328-CCC1930D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40CC-CF24-4745-A48F-3695071E164D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3E26-24C7-494B-969F-9F28209006B9}"/>
              </a:ext>
            </a:extLst>
          </p:cNvPr>
          <p:cNvSpPr txBox="1"/>
          <p:nvPr/>
        </p:nvSpPr>
        <p:spPr>
          <a:xfrm>
            <a:off x="1295400" y="5529161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            </a:t>
            </a:r>
            <a:r>
              <a:rPr lang="en-US" sz="2400" i="1" dirty="0">
                <a:solidFill>
                  <a:srgbClr val="003399"/>
                </a:solidFill>
              </a:rPr>
              <a:t>Thank you for </a:t>
            </a:r>
            <a:r>
              <a:rPr lang="en-US" sz="2400" i="1">
                <a:solidFill>
                  <a:srgbClr val="003399"/>
                </a:solidFill>
              </a:rPr>
              <a:t>your attention!</a:t>
            </a:r>
            <a:endParaRPr lang="en-US" sz="2400" i="1" dirty="0">
              <a:solidFill>
                <a:srgbClr val="003399"/>
              </a:solidFill>
            </a:endParaRPr>
          </a:p>
        </p:txBody>
      </p:sp>
      <p:pic>
        <p:nvPicPr>
          <p:cNvPr id="13" name="Content Placeholder 12" descr="A picture containing text, black, white&#10;&#10;Description automatically generated">
            <a:extLst>
              <a:ext uri="{FF2B5EF4-FFF2-40B4-BE49-F238E27FC236}">
                <a16:creationId xmlns:a16="http://schemas.microsoft.com/office/drawing/2014/main" id="{D40C2F75-1FCC-426F-A499-447F1ECA1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1"/>
            <a:ext cx="3340034" cy="3886199"/>
          </a:xfrm>
        </p:spPr>
      </p:pic>
    </p:spTree>
    <p:extLst>
      <p:ext uri="{BB962C8B-B14F-4D97-AF65-F5344CB8AC3E}">
        <p14:creationId xmlns:p14="http://schemas.microsoft.com/office/powerpoint/2010/main" val="36583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352-0F9B-401E-9567-CD65733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089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003399"/>
                </a:solidFill>
              </a:rPr>
              <a:t>  Local Consistency vs. Global Consistency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8B46667C-BA14-4214-A70E-FC053A658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3" y="1355548"/>
            <a:ext cx="3601776" cy="38260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E038-015B-4DE7-9328-CCC1930D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40CC-CF24-4745-A48F-3695071E164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3E26-24C7-494B-969F-9F28209006B9}"/>
              </a:ext>
            </a:extLst>
          </p:cNvPr>
          <p:cNvSpPr txBox="1"/>
          <p:nvPr/>
        </p:nvSpPr>
        <p:spPr>
          <a:xfrm>
            <a:off x="1371600" y="5330396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solidFill>
                  <a:srgbClr val="003399"/>
                </a:solidFill>
              </a:rPr>
              <a:t>Locally Consistent                            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Globally Inconsistent                           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/>
              <a:t>        MC Escher                          </a:t>
            </a:r>
          </a:p>
        </p:txBody>
      </p:sp>
      <p:pic>
        <p:nvPicPr>
          <p:cNvPr id="13" name="Content Placeholder 12" descr="A picture containing text, black, white&#10;&#10;Description automatically generated">
            <a:extLst>
              <a:ext uri="{FF2B5EF4-FFF2-40B4-BE49-F238E27FC236}">
                <a16:creationId xmlns:a16="http://schemas.microsoft.com/office/drawing/2014/main" id="{D40C2F75-1FCC-426F-A499-447F1ECA1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1"/>
            <a:ext cx="3340034" cy="3886199"/>
          </a:xfrm>
        </p:spPr>
      </p:pic>
    </p:spTree>
    <p:extLst>
      <p:ext uri="{BB962C8B-B14F-4D97-AF65-F5344CB8AC3E}">
        <p14:creationId xmlns:p14="http://schemas.microsoft.com/office/powerpoint/2010/main" val="4069029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2D3E-B156-F80C-2D51-899D5A39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3399"/>
                </a:solidFill>
              </a:rPr>
              <a:t>Backup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DBB38-0B6B-0CB1-4649-E12D10B5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2558-C8BB-494B-9715-936DD03FD22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57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6431-9DCC-A80F-6F56-0AD70F2C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Hardy’s Construction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304311E-A1AF-08D2-089E-DAFF9246E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865701"/>
              </p:ext>
            </p:extLst>
          </p:nvPr>
        </p:nvGraphicFramePr>
        <p:xfrm>
          <a:off x="457200" y="1600200"/>
          <a:ext cx="2743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527336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53210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9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552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4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406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46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19605-B1AF-83E2-72E0-28C378B2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31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869F79-C2BD-7667-121A-96357A857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714187"/>
              </p:ext>
            </p:extLst>
          </p:nvPr>
        </p:nvGraphicFramePr>
        <p:xfrm>
          <a:off x="4038600" y="1600200"/>
          <a:ext cx="2743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527336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53210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9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552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4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406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466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9B6488D-D34D-BD6F-3538-B4EAB388D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438704"/>
              </p:ext>
            </p:extLst>
          </p:nvPr>
        </p:nvGraphicFramePr>
        <p:xfrm>
          <a:off x="491706" y="4384040"/>
          <a:ext cx="2743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527336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5321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9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552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4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406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4662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72021056-432F-A853-D079-A89EACBC9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054803"/>
              </p:ext>
            </p:extLst>
          </p:nvPr>
        </p:nvGraphicFramePr>
        <p:xfrm>
          <a:off x="4052977" y="4370397"/>
          <a:ext cx="2743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527336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5321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9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552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364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406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146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68F217B-1FAA-052F-3E7C-EB1BAE7E3614}"/>
              </a:ext>
            </a:extLst>
          </p:cNvPr>
          <p:cNvSpPr txBox="1"/>
          <p:nvPr/>
        </p:nvSpPr>
        <p:spPr>
          <a:xfrm>
            <a:off x="494581" y="1163937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R(A,B)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68DC2-CD66-8EA1-B4FE-30099A63AED1}"/>
              </a:ext>
            </a:extLst>
          </p:cNvPr>
          <p:cNvSpPr txBox="1"/>
          <p:nvPr/>
        </p:nvSpPr>
        <p:spPr>
          <a:xfrm>
            <a:off x="4058728" y="1121364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S(A,B’)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E1F3C-BEF8-0839-6BE3-70545F31116B}"/>
              </a:ext>
            </a:extLst>
          </p:cNvPr>
          <p:cNvSpPr txBox="1"/>
          <p:nvPr/>
        </p:nvSpPr>
        <p:spPr>
          <a:xfrm>
            <a:off x="609600" y="3890513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T(A’,B)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E440B-5FCC-DD4D-6458-FFE714F315F9}"/>
              </a:ext>
            </a:extLst>
          </p:cNvPr>
          <p:cNvSpPr txBox="1"/>
          <p:nvPr/>
        </p:nvSpPr>
        <p:spPr>
          <a:xfrm>
            <a:off x="4052977" y="3886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U(A’,B’)</a:t>
            </a:r>
          </a:p>
        </p:txBody>
      </p:sp>
    </p:spTree>
    <p:extLst>
      <p:ext uri="{BB962C8B-B14F-4D97-AF65-F5344CB8AC3E}">
        <p14:creationId xmlns:p14="http://schemas.microsoft.com/office/powerpoint/2010/main" val="1049771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FEF1-BAB2-A695-2D2A-47C5D49E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Join of two </a:t>
            </a:r>
            <a:r>
              <a:rPr lang="en-US" sz="2800" b="1" dirty="0"/>
              <a:t>K</a:t>
            </a:r>
            <a:r>
              <a:rPr lang="en-US" sz="2800" dirty="0"/>
              <a:t>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343FE-E8B5-D654-D703-4AF37B4B5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If R(X) and S(Y) are </a:t>
                </a:r>
                <a:r>
                  <a:rPr lang="en-US" sz="2200" b="1" dirty="0"/>
                  <a:t>K</a:t>
                </a:r>
                <a:r>
                  <a:rPr lang="en-US" sz="2200" dirty="0"/>
                  <a:t>-relations, then the </a:t>
                </a:r>
                <a:r>
                  <a:rPr lang="en-US" sz="2200" dirty="0">
                    <a:solidFill>
                      <a:srgbClr val="003399"/>
                    </a:solidFill>
                  </a:rPr>
                  <a:t>join of R and S </a:t>
                </a:r>
                <a:r>
                  <a:rPr lang="en-US" sz="2200" dirty="0"/>
                  <a:t>is the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K</a:t>
                </a:r>
                <a:r>
                  <a:rPr lang="en-US" sz="2200" dirty="0"/>
                  <a:t>-relation R </a:t>
                </a:r>
                <a:r>
                  <a:rPr lang="en-US" altLang="en-US" sz="2200" dirty="0">
                    <a:latin typeface="Lucida Sans Unicode" pitchFamily="34" charset="0"/>
                  </a:rPr>
                  <a:t>⋈ </a:t>
                </a:r>
                <a:r>
                  <a:rPr lang="en-US" sz="2200" dirty="0"/>
                  <a:t>S over 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2200" dirty="0"/>
                  <a:t>Y such that for every (X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sz="2200" dirty="0"/>
                  <a:t>Y)-tuple t, we have</a:t>
                </a:r>
              </a:p>
              <a:p>
                <a:pPr marL="0" indent="0">
                  <a:buNone/>
                </a:pPr>
                <a:r>
                  <a:rPr lang="en-US" sz="2200" dirty="0"/>
                  <a:t>     </a:t>
                </a:r>
              </a:p>
              <a:p>
                <a:pPr marL="0" indent="0">
                  <a:buNone/>
                </a:pPr>
                <a:r>
                  <a:rPr lang="en-US" sz="2200" dirty="0"/>
                  <a:t>    (R </a:t>
                </a:r>
                <a:r>
                  <a:rPr lang="en-US" altLang="en-US" sz="2200" dirty="0">
                    <a:latin typeface="Lucida Sans Unicode" pitchFamily="34" charset="0"/>
                  </a:rPr>
                  <a:t>⋈ </a:t>
                </a:r>
                <a:r>
                  <a:rPr lang="en-US" sz="2200" dirty="0"/>
                  <a:t>S)(t)  = R(t[X])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S(t[Y])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∏</a:t>
                </a:r>
                <a:r>
                  <a:rPr lang="en-US" sz="2200" baseline="-25000" dirty="0"/>
                  <a:t>u ≠ t[ X </a:t>
                </a:r>
                <a14:m>
                  <m:oMath xmlns:m="http://schemas.openxmlformats.org/officeDocument/2006/math">
                    <m:r>
                      <a:rPr lang="en-US" sz="2200" i="1" baseline="-1200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aseline="-25000" dirty="0"/>
                  <a:t>Y]</a:t>
                </a:r>
                <a:r>
                  <a:rPr lang="en-US" sz="2200" dirty="0"/>
                  <a:t> </a:t>
                </a:r>
                <a:r>
                  <a:rPr lang="en-US" sz="2200" b="0" dirty="0"/>
                  <a:t>S[X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sz="2200" dirty="0"/>
                  <a:t>Y](u)</a:t>
                </a:r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b="0" dirty="0"/>
                  <a:t> </a:t>
                </a:r>
              </a:p>
              <a:p>
                <a:pPr marL="0" indent="0">
                  <a:buNone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5343FE-E8B5-D654-D703-4AF37B4B5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5B29C-448C-8C36-093F-F63878E2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8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352-0F9B-401E-9567-CD65733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089"/>
            <a:ext cx="8229600" cy="1143000"/>
          </a:xfrm>
        </p:spPr>
        <p:txBody>
          <a:bodyPr/>
          <a:lstStyle/>
          <a:p>
            <a:r>
              <a:rPr lang="en-US" sz="2800" dirty="0">
                <a:solidFill>
                  <a:srgbClr val="003399"/>
                </a:solidFill>
              </a:rPr>
              <a:t>  Local Consistency vs. Global Consistency</a:t>
            </a:r>
          </a:p>
        </p:txBody>
      </p:sp>
      <p:pic>
        <p:nvPicPr>
          <p:cNvPr id="9" name="Content Placeholder 8" descr="A picture containing toy&#10;&#10;Description automatically generated">
            <a:extLst>
              <a:ext uri="{FF2B5EF4-FFF2-40B4-BE49-F238E27FC236}">
                <a16:creationId xmlns:a16="http://schemas.microsoft.com/office/drawing/2014/main" id="{8B46667C-BA14-4214-A70E-FC053A658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243" y="1355548"/>
            <a:ext cx="3601776" cy="38260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E038-015B-4DE7-9328-CCC1930D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840CC-CF24-4745-A48F-3695071E164D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3E26-24C7-494B-969F-9F28209006B9}"/>
              </a:ext>
            </a:extLst>
          </p:cNvPr>
          <p:cNvSpPr txBox="1"/>
          <p:nvPr/>
        </p:nvSpPr>
        <p:spPr>
          <a:xfrm>
            <a:off x="1371600" y="5348058"/>
            <a:ext cx="7086600" cy="100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solidFill>
                  <a:srgbClr val="003399"/>
                </a:solidFill>
              </a:rPr>
              <a:t>Locally Consistent                               Locally Consistent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Globally Inconsistent                     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Globally Consistent</a:t>
            </a:r>
          </a:p>
          <a:p>
            <a:r>
              <a:rPr lang="en-US" dirty="0"/>
              <a:t>        MC Escher                                      Santorini, Greece    </a:t>
            </a:r>
          </a:p>
        </p:txBody>
      </p:sp>
      <p:pic>
        <p:nvPicPr>
          <p:cNvPr id="13" name="Content Placeholder 12" descr="A picture containing text, black, white&#10;&#10;Description automatically generated">
            <a:extLst>
              <a:ext uri="{FF2B5EF4-FFF2-40B4-BE49-F238E27FC236}">
                <a16:creationId xmlns:a16="http://schemas.microsoft.com/office/drawing/2014/main" id="{D40C2F75-1FCC-426F-A499-447F1ECA1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1"/>
            <a:ext cx="3340034" cy="3886199"/>
          </a:xfrm>
        </p:spPr>
      </p:pic>
    </p:spTree>
    <p:extLst>
      <p:ext uri="{BB962C8B-B14F-4D97-AF65-F5344CB8AC3E}">
        <p14:creationId xmlns:p14="http://schemas.microsoft.com/office/powerpoint/2010/main" val="140891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8FA7-84F7-413A-99E8-D6212693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3" y="68264"/>
            <a:ext cx="8229600" cy="1143000"/>
          </a:xfrm>
        </p:spPr>
        <p:txBody>
          <a:bodyPr/>
          <a:lstStyle/>
          <a:p>
            <a:r>
              <a:rPr lang="en-US" sz="2800" dirty="0"/>
              <a:t>Local Consistency vs. Global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1C78-A8FB-486F-9FB6-60B2BCC2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525"/>
            <a:ext cx="8229600" cy="50609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Fact: </a:t>
            </a:r>
          </a:p>
          <a:p>
            <a:r>
              <a:rPr lang="en-US" sz="2000" dirty="0"/>
              <a:t>In several different settings, the objects of study are </a:t>
            </a:r>
          </a:p>
          <a:p>
            <a:pPr marL="0" indent="0">
              <a:buNone/>
            </a:pPr>
            <a:r>
              <a:rPr lang="en-US" sz="2000" dirty="0"/>
              <a:t>    “</a:t>
            </a:r>
            <a:r>
              <a:rPr lang="en-US" sz="2000" dirty="0">
                <a:solidFill>
                  <a:srgbClr val="003399"/>
                </a:solidFill>
              </a:rPr>
              <a:t>locally consistent</a:t>
            </a:r>
            <a:r>
              <a:rPr lang="en-US" sz="2000" dirty="0"/>
              <a:t>” but they may or may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be </a:t>
            </a:r>
          </a:p>
          <a:p>
            <a:pPr marL="0" indent="0">
              <a:buNone/>
            </a:pPr>
            <a:r>
              <a:rPr lang="en-US" sz="2000" dirty="0"/>
              <a:t>    “</a:t>
            </a:r>
            <a:r>
              <a:rPr lang="en-US" sz="2000" dirty="0">
                <a:solidFill>
                  <a:srgbClr val="003399"/>
                </a:solidFill>
              </a:rPr>
              <a:t>globally consistent</a:t>
            </a:r>
            <a:r>
              <a:rPr lang="en-US" sz="2000" dirty="0"/>
              <a:t>”. Such settings include:</a:t>
            </a:r>
          </a:p>
          <a:p>
            <a:pPr lvl="1"/>
            <a:r>
              <a:rPr lang="en-US" dirty="0"/>
              <a:t>Quantum Mechanics, Probability Theory, </a:t>
            </a:r>
          </a:p>
          <a:p>
            <a:pPr lvl="1"/>
            <a:r>
              <a:rPr lang="en-US" dirty="0"/>
              <a:t>Constraint Satisfaction, Database Theory,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Research Program: </a:t>
            </a:r>
          </a:p>
          <a:p>
            <a:pPr marL="0" indent="0">
              <a:buNone/>
            </a:pPr>
            <a:r>
              <a:rPr lang="en-US" sz="2000" dirty="0"/>
              <a:t>Study the  structural aspects of global consistency</a:t>
            </a:r>
          </a:p>
          <a:p>
            <a:r>
              <a:rPr lang="en-US" sz="2000" dirty="0"/>
              <a:t>Can we unveil the “</a:t>
            </a:r>
            <a:r>
              <a:rPr lang="en-US" sz="2000" dirty="0">
                <a:solidFill>
                  <a:srgbClr val="003399"/>
                </a:solidFill>
              </a:rPr>
              <a:t>intelligible structure” </a:t>
            </a:r>
            <a:r>
              <a:rPr lang="en-US" sz="2000" dirty="0"/>
              <a:t>of  global consistency?</a:t>
            </a:r>
          </a:p>
          <a:p>
            <a:r>
              <a:rPr lang="en-US" sz="2000" dirty="0"/>
              <a:t>When is local consistency equivalent to global consistency?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C6EDF-7D5F-4BD9-9CCE-8572E72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6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DA4-AE9D-0155-D75A-39E7A360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128"/>
            <a:ext cx="8229600" cy="1143000"/>
          </a:xfrm>
        </p:spPr>
        <p:txBody>
          <a:bodyPr/>
          <a:lstStyle/>
          <a:p>
            <a:r>
              <a:rPr lang="en-US" sz="2800" dirty="0"/>
              <a:t>Local Consistency vs. Global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A92F-D715-D100-CAB7-761C3691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6018"/>
            <a:ext cx="8534400" cy="50823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Earlier Work:</a:t>
            </a:r>
          </a:p>
          <a:p>
            <a:r>
              <a:rPr lang="en-US" sz="2000" dirty="0" err="1">
                <a:solidFill>
                  <a:srgbClr val="003399"/>
                </a:solidFill>
              </a:rPr>
              <a:t>Vorob’ev</a:t>
            </a:r>
            <a:r>
              <a:rPr lang="en-US" sz="2000" dirty="0">
                <a:solidFill>
                  <a:srgbClr val="003399"/>
                </a:solidFill>
              </a:rPr>
              <a:t> – 1962</a:t>
            </a:r>
          </a:p>
          <a:p>
            <a:pPr marL="0" indent="0">
              <a:buNone/>
            </a:pPr>
            <a:r>
              <a:rPr lang="en-US" sz="2000" dirty="0"/>
              <a:t>     Characterized when a family of </a:t>
            </a:r>
            <a:r>
              <a:rPr lang="en-US" sz="2000" dirty="0">
                <a:solidFill>
                  <a:srgbClr val="003399"/>
                </a:solidFill>
              </a:rPr>
              <a:t>probability distributions </a:t>
            </a:r>
            <a:r>
              <a:rPr lang="en-US" sz="2000" dirty="0"/>
              <a:t>defined on </a:t>
            </a:r>
          </a:p>
          <a:p>
            <a:pPr marL="0" indent="0">
              <a:buNone/>
            </a:pPr>
            <a:r>
              <a:rPr lang="en-US" sz="2000" dirty="0"/>
              <a:t>     overlapping sets of variables has a </a:t>
            </a:r>
            <a:r>
              <a:rPr lang="en-US" sz="2000" dirty="0">
                <a:solidFill>
                  <a:srgbClr val="003399"/>
                </a:solidFill>
              </a:rPr>
              <a:t>joint distribution.</a:t>
            </a:r>
          </a:p>
          <a:p>
            <a:r>
              <a:rPr lang="en-US" sz="2000" dirty="0" err="1">
                <a:solidFill>
                  <a:srgbClr val="003399"/>
                </a:solidFill>
              </a:rPr>
              <a:t>Beeri</a:t>
            </a:r>
            <a:r>
              <a:rPr lang="en-US" sz="2000" dirty="0">
                <a:solidFill>
                  <a:srgbClr val="003399"/>
                </a:solidFill>
              </a:rPr>
              <a:t>, Fagin, Maier, </a:t>
            </a:r>
            <a:r>
              <a:rPr lang="en-US" sz="2000" dirty="0" err="1">
                <a:solidFill>
                  <a:srgbClr val="003399"/>
                </a:solidFill>
              </a:rPr>
              <a:t>Yannakakis</a:t>
            </a:r>
            <a:r>
              <a:rPr lang="en-US" sz="2000" dirty="0">
                <a:solidFill>
                  <a:srgbClr val="003399"/>
                </a:solidFill>
              </a:rPr>
              <a:t> – 1983</a:t>
            </a:r>
          </a:p>
          <a:p>
            <a:pPr marL="0" indent="0">
              <a:buNone/>
            </a:pPr>
            <a:r>
              <a:rPr lang="en-US" sz="2000" dirty="0"/>
              <a:t>     Characterized when a family of </a:t>
            </a:r>
            <a:r>
              <a:rPr lang="en-US" sz="2000" dirty="0">
                <a:solidFill>
                  <a:srgbClr val="003399"/>
                </a:solidFill>
              </a:rPr>
              <a:t>database relations </a:t>
            </a:r>
            <a:r>
              <a:rPr lang="en-US" sz="2000" dirty="0"/>
              <a:t>with overlapping</a:t>
            </a:r>
          </a:p>
          <a:p>
            <a:pPr marL="0" indent="0">
              <a:buNone/>
            </a:pPr>
            <a:r>
              <a:rPr lang="en-US" sz="2000" dirty="0"/>
              <a:t>     sets of attributes has a </a:t>
            </a:r>
            <a:r>
              <a:rPr lang="en-US" sz="2000" dirty="0">
                <a:solidFill>
                  <a:srgbClr val="003399"/>
                </a:solidFill>
              </a:rPr>
              <a:t>universal relation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Goal of this work:</a:t>
            </a:r>
          </a:p>
          <a:p>
            <a:r>
              <a:rPr lang="en-US" sz="2000" dirty="0"/>
              <a:t>A common generalization of the results of </a:t>
            </a:r>
            <a:r>
              <a:rPr lang="en-US" sz="2000" dirty="0" err="1"/>
              <a:t>Vorob’ev</a:t>
            </a:r>
            <a:r>
              <a:rPr lang="en-US" sz="2000" dirty="0"/>
              <a:t> and of </a:t>
            </a:r>
            <a:r>
              <a:rPr lang="en-US" sz="2000" dirty="0" err="1"/>
              <a:t>Beeri</a:t>
            </a:r>
            <a:r>
              <a:rPr lang="en-US" sz="2000" dirty="0"/>
              <a:t> et al.</a:t>
            </a:r>
            <a:endParaRPr lang="en-US" sz="2000" dirty="0">
              <a:solidFill>
                <a:srgbClr val="003399"/>
              </a:solidFill>
            </a:endParaRPr>
          </a:p>
          <a:p>
            <a:r>
              <a:rPr lang="en-US" sz="2000" dirty="0"/>
              <a:t>A unifying framework for studying local vs. global consistency that uses </a:t>
            </a:r>
            <a:r>
              <a:rPr lang="en-US" sz="2000" b="1" dirty="0"/>
              <a:t>K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003399"/>
                </a:solidFill>
              </a:rPr>
              <a:t>relations</a:t>
            </a:r>
            <a:r>
              <a:rPr lang="en-US" sz="2000" dirty="0"/>
              <a:t>, where </a:t>
            </a:r>
            <a:r>
              <a:rPr lang="en-US" sz="2000" b="1" dirty="0"/>
              <a:t>K</a:t>
            </a:r>
            <a:r>
              <a:rPr lang="en-US" sz="2000" dirty="0"/>
              <a:t> is a </a:t>
            </a:r>
            <a:r>
              <a:rPr lang="en-US" sz="2000" dirty="0">
                <a:solidFill>
                  <a:srgbClr val="003399"/>
                </a:solidFill>
              </a:rPr>
              <a:t>positive semiring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6FE0-D82D-9918-CFCC-C89D9036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2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B5F-3E2E-4441-A56C-CACBBFC3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sz="2800" dirty="0"/>
              <a:t>Local vs. Global Consistency in Databases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C7B73-CC07-42C7-89B1-3413A0E27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94357"/>
                <a:ext cx="8229600" cy="53445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Basic Concepts:</a:t>
                </a:r>
              </a:p>
              <a:p>
                <a:r>
                  <a:rPr lang="en-US" sz="2000" dirty="0">
                    <a:solidFill>
                      <a:srgbClr val="003399"/>
                    </a:solidFill>
                  </a:rPr>
                  <a:t>Attribute: </a:t>
                </a:r>
                <a:r>
                  <a:rPr lang="en-US" sz="2000" dirty="0"/>
                  <a:t>a symbol A with an associated set </a:t>
                </a:r>
                <a:r>
                  <a:rPr lang="en-US" sz="2000" dirty="0" err="1"/>
                  <a:t>dom</a:t>
                </a:r>
                <a:r>
                  <a:rPr lang="en-US" sz="2000" dirty="0"/>
                  <a:t>(A) of values.</a:t>
                </a:r>
              </a:p>
              <a:p>
                <a:r>
                  <a:rPr lang="en-US" sz="2000" dirty="0"/>
                  <a:t>R(X):  relation R with X as its set of attributes (names of columns)</a:t>
                </a:r>
              </a:p>
              <a:p>
                <a:r>
                  <a:rPr lang="en-US" sz="2000" dirty="0"/>
                  <a:t>R[Z]  with Z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z="2000" dirty="0"/>
                  <a:t>X: the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projection</a:t>
                </a:r>
                <a:r>
                  <a:rPr lang="en-US" sz="2000" dirty="0"/>
                  <a:t> of R on Z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Example: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C7B73-CC07-42C7-89B1-3413A0E27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94357"/>
                <a:ext cx="8229600" cy="5344555"/>
              </a:xfrm>
              <a:blipFill>
                <a:blip r:embed="rId2"/>
                <a:stretch>
                  <a:fillRect l="-815" t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61FF3-D727-4D03-A464-C7A7E83A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6817858-2319-4147-295C-98E08A625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1390"/>
              </p:ext>
            </p:extLst>
          </p:nvPr>
        </p:nvGraphicFramePr>
        <p:xfrm>
          <a:off x="899303" y="4121246"/>
          <a:ext cx="2667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7748852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4697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3265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2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9317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043E1AF-D146-F069-C76D-5413EEB33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77817"/>
              </p:ext>
            </p:extLst>
          </p:nvPr>
        </p:nvGraphicFramePr>
        <p:xfrm>
          <a:off x="4716851" y="4308029"/>
          <a:ext cx="1066800" cy="13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">
                  <a:extLst>
                    <a:ext uri="{9D8B030D-6E8A-4147-A177-3AD203B41FA5}">
                      <a16:colId xmlns:a16="http://schemas.microsoft.com/office/drawing/2014/main" val="3600231541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3910257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1367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02479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1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372C02-809E-A4BA-9037-7A0766EE1A38}"/>
              </a:ext>
            </a:extLst>
          </p:cNvPr>
          <p:cNvSpPr txBox="1"/>
          <p:nvPr/>
        </p:nvSpPr>
        <p:spPr>
          <a:xfrm>
            <a:off x="950343" y="3640017"/>
            <a:ext cx="128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R(A,B,C)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16F9D-BDD6-6476-FE59-8883A35C06DD}"/>
              </a:ext>
            </a:extLst>
          </p:cNvPr>
          <p:cNvSpPr txBox="1"/>
          <p:nvPr/>
        </p:nvSpPr>
        <p:spPr>
          <a:xfrm flipH="1">
            <a:off x="4652513" y="384007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R[A,B]</a:t>
            </a:r>
          </a:p>
        </p:txBody>
      </p:sp>
    </p:spTree>
    <p:extLst>
      <p:ext uri="{BB962C8B-B14F-4D97-AF65-F5344CB8AC3E}">
        <p14:creationId xmlns:p14="http://schemas.microsoft.com/office/powerpoint/2010/main" val="190048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2C80-C30A-6D2F-2EE8-9CFC2007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Local vs. Global Consistency in Databases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18CF-D56A-456A-E504-078ACDE95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17638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Definition:</a:t>
                </a:r>
              </a:p>
              <a:p>
                <a:r>
                  <a:rPr lang="en-US" sz="2000" dirty="0"/>
                  <a:t>Two relations R(X) and S(Y) are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consistent</a:t>
                </a:r>
                <a:r>
                  <a:rPr lang="en-US" sz="2000" dirty="0"/>
                  <a:t> if there is a relation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T over 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Y such that T[X] = R and T[Y] = S.</a:t>
                </a:r>
              </a:p>
              <a:p>
                <a:r>
                  <a:rPr lang="en-US" sz="2000" dirty="0"/>
                  <a:t>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are </a:t>
                </a:r>
                <a:r>
                  <a:rPr lang="en-US" sz="2000" dirty="0">
                    <a:solidFill>
                      <a:srgbClr val="003399"/>
                    </a:solidFill>
                  </a:rPr>
                  <a:t>globally consistent </a:t>
                </a:r>
                <a:r>
                  <a:rPr lang="en-US" sz="2000" dirty="0"/>
                  <a:t>if there is a relation T over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∪⋯∪ </m:t>
                    </m:r>
                  </m:oMath>
                </a14:m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such that T [X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] =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…, T[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] =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3399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Basic Facts:</a:t>
                </a:r>
              </a:p>
              <a:p>
                <a:r>
                  <a:rPr lang="en-US" sz="2000" dirty="0"/>
                  <a:t>If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are globally consistent, then they are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3399"/>
                    </a:solidFill>
                  </a:rPr>
                  <a:t>     pairwise consistent</a:t>
                </a:r>
                <a:r>
                  <a:rPr lang="en-US" sz="2000" dirty="0"/>
                  <a:t>, i.e., R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R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are consistent for all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and j.</a:t>
                </a:r>
              </a:p>
              <a:p>
                <a:r>
                  <a:rPr lang="en-US" sz="2000" dirty="0"/>
                  <a:t>The converse is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always true, i.e., there are relations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R</a:t>
                </a:r>
                <a:r>
                  <a:rPr lang="en-US" sz="2000" baseline="-25000" dirty="0"/>
                  <a:t>n</a:t>
                </a:r>
                <a:r>
                  <a:rPr lang="en-US" sz="2000" dirty="0"/>
                  <a:t>(</a:t>
                </a:r>
                <a:r>
                  <a:rPr lang="en-US" sz="2000" dirty="0" err="1"/>
                  <a:t>X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) that are pairwise consistent but are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not</a:t>
                </a:r>
                <a:r>
                  <a:rPr lang="en-US" sz="2000" dirty="0"/>
                  <a:t> globally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consistent.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18CF-D56A-456A-E504-078ACDE95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17638"/>
                <a:ext cx="8229600" cy="4525963"/>
              </a:xfrm>
              <a:blipFill>
                <a:blip r:embed="rId2"/>
                <a:stretch>
                  <a:fillRect l="-815" t="-67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0E24-5853-C1CA-366A-7B47E881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16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A020-D9DC-4A26-B5A0-65E28888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2440"/>
            <a:ext cx="8229600" cy="1143000"/>
          </a:xfrm>
        </p:spPr>
        <p:txBody>
          <a:bodyPr/>
          <a:lstStyle/>
          <a:p>
            <a:r>
              <a:rPr lang="en-US" sz="2800" dirty="0"/>
              <a:t>Local-to-Global Consistency for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E2A0-6488-491A-8772-E73DDF5D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79" y="1278317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Definition: </a:t>
            </a:r>
            <a:r>
              <a:rPr lang="en-US" sz="2000" dirty="0"/>
              <a:t>Schema H = (X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sets of attributes.</a:t>
            </a:r>
          </a:p>
          <a:p>
            <a:pPr marL="0" indent="0">
              <a:buNone/>
            </a:pPr>
            <a:r>
              <a:rPr lang="en-US" sz="2000" dirty="0"/>
              <a:t>H has the </a:t>
            </a:r>
            <a:r>
              <a:rPr lang="en-US" sz="2000" dirty="0">
                <a:solidFill>
                  <a:srgbClr val="003399"/>
                </a:solidFill>
              </a:rPr>
              <a:t>local-to-global consistency property for relations </a:t>
            </a:r>
            <a:r>
              <a:rPr lang="en-US" sz="2000" dirty="0"/>
              <a:t>if every</a:t>
            </a:r>
          </a:p>
          <a:p>
            <a:pPr marL="0" indent="0">
              <a:buNone/>
            </a:pPr>
            <a:r>
              <a:rPr lang="en-US" sz="2000" dirty="0"/>
              <a:t>pairwise consistent collection R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), …, R</a:t>
            </a:r>
            <a:r>
              <a:rPr lang="en-US" sz="2000" baseline="-25000" dirty="0"/>
              <a:t>n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of relations is globally consistent.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Example 1:  </a:t>
            </a:r>
            <a:r>
              <a:rPr lang="en-US" sz="2000" dirty="0"/>
              <a:t>The schema </a:t>
            </a:r>
          </a:p>
          <a:p>
            <a:pPr marL="0" indent="0">
              <a:buNone/>
            </a:pPr>
            <a:r>
              <a:rPr lang="en-US" sz="2000" dirty="0"/>
              <a:t>                     H = ({A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}, {A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}, {A</a:t>
            </a:r>
            <a:r>
              <a:rPr lang="en-US" sz="2000" baseline="-25000" dirty="0"/>
              <a:t>3</a:t>
            </a:r>
            <a:r>
              <a:rPr lang="en-US" sz="2000" dirty="0"/>
              <a:t>,A</a:t>
            </a:r>
            <a:r>
              <a:rPr lang="en-US" sz="2000" baseline="-25000" dirty="0"/>
              <a:t>4</a:t>
            </a:r>
            <a:r>
              <a:rPr lang="en-US" sz="2000" dirty="0"/>
              <a:t>}) </a:t>
            </a:r>
          </a:p>
          <a:p>
            <a:pPr marL="0" indent="0">
              <a:buNone/>
            </a:pPr>
            <a:r>
              <a:rPr lang="en-US" sz="2000" dirty="0"/>
              <a:t>has the local-to-global consistency property for relations.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</a:rPr>
              <a:t>Example 2: </a:t>
            </a:r>
            <a:r>
              <a:rPr lang="en-US" sz="2000" dirty="0"/>
              <a:t>The schema</a:t>
            </a:r>
          </a:p>
          <a:p>
            <a:pPr marL="0" indent="0">
              <a:buNone/>
            </a:pPr>
            <a:r>
              <a:rPr lang="en-US" sz="2000" dirty="0"/>
              <a:t>                     H = ({A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}, {A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}, {A</a:t>
            </a:r>
            <a:r>
              <a:rPr lang="en-US" sz="2000" baseline="-25000" dirty="0"/>
              <a:t>3</a:t>
            </a:r>
            <a:r>
              <a:rPr lang="en-US" sz="2000" dirty="0"/>
              <a:t>,A</a:t>
            </a:r>
            <a:r>
              <a:rPr lang="en-US" sz="2000" baseline="-25000" dirty="0"/>
              <a:t>4</a:t>
            </a:r>
            <a:r>
              <a:rPr lang="en-US" sz="2000" dirty="0"/>
              <a:t>}, {A</a:t>
            </a:r>
            <a:r>
              <a:rPr lang="en-US" sz="2000" baseline="-25000" dirty="0"/>
              <a:t>4</a:t>
            </a:r>
            <a:r>
              <a:rPr lang="en-US" sz="2000" dirty="0"/>
              <a:t>,A</a:t>
            </a:r>
            <a:r>
              <a:rPr lang="en-US" sz="2000" baseline="-25000" dirty="0"/>
              <a:t>1</a:t>
            </a:r>
            <a:r>
              <a:rPr lang="en-US" sz="2000" dirty="0"/>
              <a:t>})</a:t>
            </a:r>
          </a:p>
          <a:p>
            <a:pPr marL="0" indent="0">
              <a:buNone/>
            </a:pPr>
            <a:r>
              <a:rPr lang="en-US" sz="2000" dirty="0"/>
              <a:t>does </a:t>
            </a:r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have the local-to-global consistency property for relations.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3185A-5179-4EFF-B435-E2C25896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9C20-F16D-4A16-BE99-2D03455C860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FIRSTPHOKION@YFWOJIVFUVWXY5M7" val="31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25717</TotalTime>
  <Words>3585</Words>
  <Application>Microsoft Office PowerPoint</Application>
  <PresentationFormat>On-screen Show (4:3)</PresentationFormat>
  <Paragraphs>441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Lucida Sans Unicode</vt:lpstr>
      <vt:lpstr>Wingdings</vt:lpstr>
      <vt:lpstr>LinLibertineT</vt:lpstr>
      <vt:lpstr>Cambria Math</vt:lpstr>
      <vt:lpstr>Arial</vt:lpstr>
      <vt:lpstr>Office Theme</vt:lpstr>
      <vt:lpstr>Office Theme</vt:lpstr>
      <vt:lpstr> </vt:lpstr>
      <vt:lpstr>  Local Consistency vs. Global Consistency</vt:lpstr>
      <vt:lpstr>  Local Consistency vs. Global Consistency</vt:lpstr>
      <vt:lpstr>  Local Consistency vs. Global Consistency</vt:lpstr>
      <vt:lpstr>Local Consistency vs. Global Consistency</vt:lpstr>
      <vt:lpstr>Local Consistency vs. Global Consistency</vt:lpstr>
      <vt:lpstr>Local vs. Global Consistency in Databases</vt:lpstr>
      <vt:lpstr>Local vs. Global Consistency in Databases</vt:lpstr>
      <vt:lpstr>Local-to-Global Consistency for Relations</vt:lpstr>
      <vt:lpstr>Local-to-Global Consistency for Relations</vt:lpstr>
      <vt:lpstr>Conformal and Chordal Hypergraphs</vt:lpstr>
      <vt:lpstr>The Running Intersection Property</vt:lpstr>
      <vt:lpstr>Join Tree of a Hypergraph</vt:lpstr>
      <vt:lpstr>Local-to-Global Consistency for Relations</vt:lpstr>
      <vt:lpstr>Positive Semirings</vt:lpstr>
      <vt:lpstr>Positive Semirings Are Everywhere</vt:lpstr>
      <vt:lpstr>K-Relations</vt:lpstr>
      <vt:lpstr>Equivalence of K-relations</vt:lpstr>
      <vt:lpstr>Consistency of K-relations</vt:lpstr>
      <vt:lpstr>Local vs. Global Consistency for K-Relations</vt:lpstr>
      <vt:lpstr>Local-to-Global Consistency for K-relations</vt:lpstr>
      <vt:lpstr>Local-to-Global Consistency for K-relations</vt:lpstr>
      <vt:lpstr>Local-to-Global Consistency for K-relations</vt:lpstr>
      <vt:lpstr>Local-to-Global Consistency for K-relations</vt:lpstr>
      <vt:lpstr>Local-to-Global Consistency </vt:lpstr>
      <vt:lpstr>Vorob’ev’s Theorem and Related Work</vt:lpstr>
      <vt:lpstr>Consistency over Positive Monoids</vt:lpstr>
      <vt:lpstr>Consistency over Positive Monoids</vt:lpstr>
      <vt:lpstr>  </vt:lpstr>
      <vt:lpstr>Backup Slides</vt:lpstr>
      <vt:lpstr>Hardy’s Construction</vt:lpstr>
      <vt:lpstr>The Join of two K-relations</vt:lpstr>
    </vt:vector>
  </TitlesOfParts>
  <Company>University of California at Santa Cruz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Schema Mappings</dc:title>
  <dc:creator>Wang-Chiew Tan</dc:creator>
  <cp:lastModifiedBy>Phokion Kolaitis</cp:lastModifiedBy>
  <cp:revision>1673</cp:revision>
  <cp:lastPrinted>2016-08-30T01:13:37Z</cp:lastPrinted>
  <dcterms:created xsi:type="dcterms:W3CDTF">2004-05-21T22:17:18Z</dcterms:created>
  <dcterms:modified xsi:type="dcterms:W3CDTF">2023-09-17T05:52:47Z</dcterms:modified>
</cp:coreProperties>
</file>