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Default Extension="jpeg" ContentType="image/jpeg"/>
  <Default Extension="emf" ContentType="image/x-emf"/>
  <Override PartName="/docProps/app.xml" ContentType="application/vnd.openxmlformats-officedocument.extended-properties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11"/>
          <a:sy d="100" n="211"/>
        </p:scale>
        <p:origin x="354" y="168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sorterViewPr>
    <p:cViewPr>
      <p:scale>
        <a:sx d="100" n="100"/>
        <a:sy d="100" n="100"/>
      </p:scale>
      <p:origin x="0" y="0"/>
    </p:cViewPr>
  </p:sorterViewPr>
  <p:notesViewPr>
    <p:cSldViewPr snapToGrid="0" snapToObjects="1">
      <p:cViewPr varScale="1">
        <p:scale>
          <a:sx d="100" n="121"/>
          <a:sy d="100" n="121"/>
        </p:scale>
        <p:origin x="5020" y="80"/>
      </p:cViewPr>
      <p:guideLst/>
    </p:cSldViewPr>
  </p:notes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8" Type="http://schemas.openxmlformats.org/officeDocument/2006/relationships/tableStyles" Target="tableStyles.xml" /><Relationship Id="rId47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46" Type="http://schemas.openxmlformats.org/officeDocument/2006/relationships/viewProps" Target="viewProps.xml" /><Relationship Id="rId45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 anchor="t">
            <a:normAutofit/>
          </a:bodyPr>
          <a:lstStyle>
            <a:lvl1pPr>
              <a:defRPr sz="20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8824" y="2914650"/>
            <a:ext cx="3606800" cy="1314450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tint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MS logo gray - EMF" descr="Microsoft logo, gray text version">
            <a:extLst>
              <a:ext uri="{FF2B5EF4-FFF2-40B4-BE49-F238E27FC236}">
                <a16:creationId xmlns:a16="http://schemas.microsoft.com/office/drawing/2014/main" id="{6C0990A2-C839-97ED-C4A6-4E94FCBA4F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38150" y="439341"/>
            <a:ext cx="1024830" cy="2194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0DFB41D-D821-C8F5-5F12-29DAA1075E6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78910" y="0"/>
            <a:ext cx="516509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40D5B9-7701-95C6-E300-DB55A5487C75}"/>
              </a:ext>
            </a:extLst>
          </p:cNvPr>
          <p:cNvSpPr/>
          <p:nvPr userDrawn="1"/>
        </p:nvSpPr>
        <p:spPr>
          <a:xfrm>
            <a:off x="0" y="1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D7195E-CC08-EC90-DFEA-DA45351EF5ED}"/>
              </a:ext>
            </a:extLst>
          </p:cNvPr>
          <p:cNvSpPr/>
          <p:nvPr userDrawn="1"/>
        </p:nvSpPr>
        <p:spPr>
          <a:xfrm>
            <a:off x="0" y="3305175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8AB3C7-7DC3-4D21-7D29-ADC422AACE57}"/>
              </a:ext>
            </a:extLst>
          </p:cNvPr>
          <p:cNvSpPr/>
          <p:nvPr userDrawn="1"/>
        </p:nvSpPr>
        <p:spPr>
          <a:xfrm>
            <a:off x="0" y="0"/>
            <a:ext cx="9144000" cy="21800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Weird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5532"/>
            <a:ext cx="8229600" cy="603647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6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2F35648-F604-0B76-EB1E-24F319A56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01681"/>
            <a:ext cx="8229600" cy="2989847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83056257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58" r:id="rId11"/>
    <p:sldLayoutId id="2147483659" r:id="rId12"/>
  </p:sldLayoutIdLst>
  <p:txStyles>
    <p:titleStyle>
      <a:lvl1pPr algn="l" defTabSz="342900" eaLnBrk="1" hangingPunct="1" latinLnBrk="0" rtl="0">
        <a:spcBef>
          <a:spcPct val="0"/>
        </a:spcBef>
        <a:buNone/>
        <a:defRPr kern="1200" sz="2800">
          <a:solidFill>
            <a:schemeClr val="tx1"/>
          </a:solidFill>
          <a:latin charset="0" panose="020B0702040204020203" pitchFamily="34" typeface="Segoe UI Semibold"/>
          <a:ea typeface="+mj-ea"/>
          <a:cs charset="0" panose="020B0702040204020203" pitchFamily="34" typeface="Segoe UI Semibold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8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4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2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2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quarto.org/docs/authoring/markdown-basics.html" TargetMode="Externa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7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github.com/mermaid-js/mermaid" TargetMode="External" /><Relationship Id="rId3" Type="http://schemas.openxmlformats.org/officeDocument/2006/relationships/image" Target="../media/image8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pandoc.org/MANUAL.html#powerpoint-layout-choice" TargetMode="Externa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pandoc.org/MANUAL.html#powerpoint-layout-choice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0.png" /><Relationship Id="rId2" Type="http://schemas.openxmlformats.org/officeDocument/2006/relationships/image" Target="../media/image9.png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2.png" /><Relationship Id="rId2" Type="http://schemas.openxmlformats.org/officeDocument/2006/relationships/image" Target="../media/image11.png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4.png" /><Relationship Id="rId2" Type="http://schemas.openxmlformats.org/officeDocument/2006/relationships/image" Target="../media/image13.png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6.png" /><Relationship Id="rId2" Type="http://schemas.openxmlformats.org/officeDocument/2006/relationships/image" Target="../media/image15.png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8.png" /><Relationship Id="rId2" Type="http://schemas.openxmlformats.org/officeDocument/2006/relationships/image" Target="../media/image17.png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0.png" /><Relationship Id="rId2" Type="http://schemas.openxmlformats.org/officeDocument/2006/relationships/image" Target="../media/image19.png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jpg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meyerperin.com/using-quarto/" TargetMode="Externa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1.png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aw.githubusercontent.com/lucas-a-meyer/using-quarto/main/article.qmd" TargetMode="External" /><Relationship Id="rId3" Type="http://schemas.openxmlformats.org/officeDocument/2006/relationships/hyperlink" Target="https://www.meyerperin.com/using-quarto/article.docx" TargetMode="External" /><Relationship Id="rId4" Type="http://schemas.openxmlformats.org/officeDocument/2006/relationships/hyperlink" Target="https://www.meyerperin.com/using-quarto/article.pdf" TargetMode="Externa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3.png" /><Relationship Id="rId2" Type="http://schemas.openxmlformats.org/officeDocument/2006/relationships/image" Target="../media/image22.png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citationstyles.org/" TargetMode="External" /><Relationship Id="rId3" Type="http://schemas.openxmlformats.org/officeDocument/2006/relationships/hyperlink" Target="https://raw.githubusercontent.com/lucas-a-meyer/using-quarto/main/article.qmd" TargetMode="External" /><Relationship Id="rId4" Type="http://schemas.openxmlformats.org/officeDocument/2006/relationships/hyperlink" Target="https://www.meyerperin.com/using-quarto/article.pdf" TargetMode="External" /><Relationship Id="rId5" Type="http://schemas.openxmlformats.org/officeDocument/2006/relationships/hyperlink" Target="https://www.meyerperin.com/using-quarto/article.docx" TargetMode="External" /><Relationship Id="rId6" Type="http://schemas.openxmlformats.org/officeDocument/2006/relationships/slide" Target="slide43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jjallaire.github.io/hopr/" TargetMode="External" /><Relationship Id="rId3" Type="http://schemas.openxmlformats.org/officeDocument/2006/relationships/hyperlink" Target="https://github.com/jjallaire/hopr/" TargetMode="External" /><Relationship Id="rId4" Type="http://schemas.openxmlformats.org/officeDocument/2006/relationships/hyperlink" Target="https://wesmckinney.com/book/" TargetMode="External" /><Relationship Id="rId5" Type="http://schemas.openxmlformats.org/officeDocument/2006/relationships/hyperlink" Target="https://github.com/wesm/pydata-book/tree/3rd-edition" TargetMode="Externa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4.png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5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://www.literateprogramming.com/knuthweb.pdf" TargetMode="External" /><Relationship Id="rId3" Type="http://schemas.openxmlformats.org/officeDocument/2006/relationships/image" Target="../media/image4.jpg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4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www.quarto.org" TargetMode="External" /><Relationship Id="rId3" Type="http://schemas.openxmlformats.org/officeDocument/2006/relationships/hyperlink" Target="https://pandoc.org/" TargetMode="External" /><Relationship Id="rId4" Type="http://schemas.openxmlformats.org/officeDocument/2006/relationships/hyperlink" Target="https://quarto.org/docs/get-started/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9.xml" /><Relationship Id="rId2" Type="http://schemas.openxmlformats.org/officeDocument/2006/relationships/hyperlink" Target="https://visualstudiomagazine.com/articles/2021/02/09/kaggle-survey.aspx" TargetMode="External" /><Relationship Id="rId3" Type="http://schemas.openxmlformats.org/officeDocument/2006/relationships/hyperlink" Target="https://pandoc.org/index.html" TargetMode="External" /><Relationship Id="rId4" Type="http://schemas.openxmlformats.org/officeDocument/2006/relationships/image" Target="../media/image5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9.xml" /><Relationship Id="rId2" Type="http://schemas.openxmlformats.org/officeDocument/2006/relationships/image" Target="../media/image6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Using Quarto with Python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98824" y="2914650"/>
            <a:ext cx="3606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Lucas A. Meyer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2022-07-07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Using Quarto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YAML front-matter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files always start with a YAML front-matter.</a:t>
            </a:r>
          </a:p>
          <a:p>
            <a:pPr lvl="0" indent="0" marL="0">
              <a:buNone/>
            </a:pPr>
            <a:r>
              <a:rPr/>
              <a:t>The YAML configuration determines what’s the output format of your document. A few popular output options are </a:t>
            </a:r>
            <a:r>
              <a:rPr>
                <a:latin typeface="Consolas"/>
              </a:rPr>
              <a:t>html</a:t>
            </a:r>
            <a:r>
              <a:rPr/>
              <a:t>, </a:t>
            </a:r>
            <a:r>
              <a:rPr>
                <a:latin typeface="Consolas"/>
              </a:rPr>
              <a:t>pptx</a:t>
            </a:r>
            <a:r>
              <a:rPr/>
              <a:t>, </a:t>
            </a:r>
            <a:r>
              <a:rPr>
                <a:latin typeface="Consolas"/>
              </a:rPr>
              <a:t>docx</a:t>
            </a:r>
            <a:r>
              <a:rPr/>
              <a:t>, and </a:t>
            </a:r>
            <a:r>
              <a:rPr>
                <a:latin typeface="Consolas"/>
              </a:rPr>
              <a:t>pdf</a:t>
            </a:r>
            <a:r>
              <a:rPr/>
              <a:t>.</a:t>
            </a:r>
          </a:p>
          <a:p>
            <a:pPr lvl="0" indent="0" marL="0">
              <a:buNone/>
            </a:pPr>
            <a:r>
              <a:rPr b="1"/>
              <a:t>You can use a single source file to generate multiple output types.</a:t>
            </a:r>
          </a:p>
          <a:p>
            <a:pPr lvl="0" indent="0" marL="0">
              <a:buNone/>
            </a:pPr>
            <a:r>
              <a:rPr/>
              <a:t>For example, the YAML on the right will generate a PowerPoint file and a Revealjs presentation.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title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"Quarto with Python"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format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</a:t>
            </a:r>
            <a:r>
              <a:rPr>
                <a:solidFill>
                  <a:srgbClr val="4758AB"/>
                </a:solidFill>
                <a:latin typeface="Consolas"/>
              </a:rPr>
              <a:t>pptx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</a:t>
            </a:r>
            <a:r>
              <a:rPr>
                <a:solidFill>
                  <a:srgbClr val="4758AB"/>
                </a:solidFill>
                <a:latin typeface="Consolas"/>
              </a:rPr>
              <a:t>reference-doc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templates/template.pptx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</a:t>
            </a:r>
            <a:r>
              <a:rPr>
                <a:solidFill>
                  <a:srgbClr val="4758AB"/>
                </a:solidFill>
                <a:latin typeface="Consolas"/>
              </a:rPr>
              <a:t>revealjs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</a:t>
            </a:r>
            <a:r>
              <a:rPr>
                <a:solidFill>
                  <a:srgbClr val="4758AB"/>
                </a:solidFill>
                <a:latin typeface="Consolas"/>
              </a:rPr>
              <a:t>incremental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false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</a:t>
            </a:r>
            <a:r>
              <a:rPr>
                <a:solidFill>
                  <a:srgbClr val="4758AB"/>
                </a:solidFill>
                <a:latin typeface="Consolas"/>
              </a:rPr>
              <a:t>theme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pulse</a:t>
            </a:r>
            <a:br/>
            <a:br/>
            <a:r>
              <a:rPr>
                <a:solidFill>
                  <a:srgbClr val="4758AB"/>
                </a:solidFill>
                <a:latin typeface="Consolas"/>
              </a:rPr>
              <a:t>author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date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2022-07-07</a:t>
            </a:r>
            <a:br/>
            <a:r>
              <a:rPr>
                <a:solidFill>
                  <a:srgbClr val="AD0000"/>
                </a:solidFill>
                <a:latin typeface="Consolas"/>
              </a:rPr>
              <a:t>---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content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Writing content</a:t>
                </a:r>
              </a:p>
              <a:p>
                <a:pPr lvl="0" indent="0" marL="0">
                  <a:buNone/>
                </a:pPr>
                <a:r>
                  <a:rPr/>
                  <a:t>Write content in </a:t>
                </a:r>
                <a:r>
                  <a:rPr>
                    <a:hlinkClick r:id="rId2"/>
                  </a:rPr>
                  <a:t>Markdown</a:t>
                </a:r>
                <a:r>
                  <a:rPr/>
                  <a:t>.</a:t>
                </a:r>
              </a:p>
              <a:p>
                <a:pPr lvl="0" indent="0" marL="0">
                  <a:buNone/>
                </a:pPr>
                <a:r>
                  <a:rPr/>
                  <a:t>Quarto’s Markdown supports everything figures, tables, bibliography, etc.</a:t>
                </a:r>
              </a:p>
              <a:p>
                <a:pPr lvl="0" indent="0" marL="0">
                  <a:buNone/>
                </a:pPr>
                <a:r>
                  <a:rPr/>
                  <a:t>It also supports lots of extra features, like diagrams with </a:t>
                </a:r>
                <a:r>
                  <a:rPr>
                    <a:latin typeface="Consolas"/>
                  </a:rPr>
                  <a:t>mermaid</a:t>
                </a:r>
                <a:r>
                  <a:rPr/>
                  <a:t> and </a:t>
                </a:r>
                <a:r>
                  <a:rPr>
                    <a:latin typeface="Consolas"/>
                  </a:rPr>
                  <a:t>GraphViz</a:t>
                </a:r>
                <a:r>
                  <a:rPr/>
                  <a:t>, and even LaTeX equations: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E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m</m:t>
                      </m:r>
                      <m:sSup>
                        <m:e>
                          <m:r>
                            <m:t>c</m:t>
                          </m:r>
                        </m:e>
                        <m:sup>
                          <m:r>
                            <m:t>2</m:t>
                          </m:r>
                        </m:sup>
                      </m:sSup>
                    </m:oMath>
                  </m:oMathPara>
                </a14:m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nsolas"/>
              </a:rPr>
              <a:t>### Writing content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Write content in </a:t>
            </a:r>
            <a:r>
              <a:rPr>
                <a:solidFill>
                  <a:srgbClr val="5E5E5E"/>
                </a:solidFill>
                <a:latin typeface="Consolas"/>
              </a:rPr>
              <a:t>[</a:t>
            </a:r>
            <a:r>
              <a:rPr>
                <a:solidFill>
                  <a:srgbClr val="003B4F"/>
                </a:solidFill>
                <a:latin typeface="Consolas"/>
              </a:rPr>
              <a:t>Markdown</a:t>
            </a:r>
            <a:r>
              <a:rPr>
                <a:solidFill>
                  <a:srgbClr val="5E5E5E"/>
                </a:solidFill>
                <a:latin typeface="Consolas"/>
              </a:rPr>
              <a:t>]</a:t>
            </a:r>
            <a:r>
              <a:rPr>
                <a:solidFill>
                  <a:srgbClr val="003B4F"/>
                </a:solidFill>
                <a:latin typeface="Consolas"/>
              </a:rPr>
              <a:t>.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Quarto's Markdown supports everything I'm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used to: figures, tables, bibliography, etc.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It also supports lots of extra features, 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like diagrams with </a:t>
            </a:r>
            <a:r>
              <a:rPr>
                <a:solidFill>
                  <a:srgbClr val="5E5E5E"/>
                </a:solidFill>
                <a:latin typeface="Consolas"/>
              </a:rPr>
              <a:t>`mermaid`</a:t>
            </a:r>
            <a:r>
              <a:rPr>
                <a:solidFill>
                  <a:srgbClr val="003B4F"/>
                </a:solidFill>
                <a:latin typeface="Consolas"/>
              </a:rPr>
              <a:t> and 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`GraphViz`</a:t>
            </a:r>
            <a:r>
              <a:rPr>
                <a:solidFill>
                  <a:srgbClr val="003B4F"/>
                </a:solidFill>
                <a:latin typeface="Consolas"/>
              </a:rPr>
              <a:t>, and even LaTeX equations: 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$$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E = mc^2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$$</a:t>
            </a:r>
            <a:br/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if I want to add code?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best thing about Quarto is that you can use it to run any code that you would be able to run in a Python notebook.</a:t>
            </a:r>
          </a:p>
          <a:p>
            <a:pPr lvl="0" indent="0">
              <a:buNone/>
            </a:pPr>
            <a:br/>
            <a:r>
              <a:rPr>
                <a:solidFill>
                  <a:srgbClr val="00769E"/>
                </a:solidFill>
                <a:latin typeface="Consolas"/>
              </a:rPr>
              <a:t>import</a:t>
            </a:r>
            <a:r>
              <a:rPr>
                <a:solidFill>
                  <a:srgbClr val="003B4F"/>
                </a:solidFill>
                <a:latin typeface="Consolas"/>
              </a:rPr>
              <a:t> numpy </a:t>
            </a:r>
            <a:r>
              <a:rPr>
                <a:solidFill>
                  <a:srgbClr val="00769E"/>
                </a:solidFill>
                <a:latin typeface="Consolas"/>
              </a:rPr>
              <a:t>as</a:t>
            </a:r>
            <a:r>
              <a:rPr>
                <a:solidFill>
                  <a:srgbClr val="003B4F"/>
                </a:solidFill>
                <a:latin typeface="Consolas"/>
              </a:rPr>
              <a:t> np</a:t>
            </a:r>
            <a:br/>
            <a:r>
              <a:rPr>
                <a:solidFill>
                  <a:srgbClr val="00769E"/>
                </a:solidFill>
                <a:latin typeface="Consolas"/>
              </a:rPr>
              <a:t>import</a:t>
            </a:r>
            <a:r>
              <a:rPr>
                <a:solidFill>
                  <a:srgbClr val="003B4F"/>
                </a:solidFill>
                <a:latin typeface="Consolas"/>
              </a:rPr>
              <a:t> matplotlib.pyplot </a:t>
            </a:r>
            <a:r>
              <a:rPr>
                <a:solidFill>
                  <a:srgbClr val="00769E"/>
                </a:solidFill>
                <a:latin typeface="Consolas"/>
              </a:rPr>
              <a:t>as</a:t>
            </a:r>
            <a:r>
              <a:rPr>
                <a:solidFill>
                  <a:srgbClr val="003B4F"/>
                </a:solidFill>
                <a:latin typeface="Consolas"/>
              </a:rPr>
              <a:t> plt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r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np.arange(</a:t>
            </a:r>
            <a:r>
              <a:rPr>
                <a:solidFill>
                  <a:srgbClr val="AD0000"/>
                </a:solidFill>
                <a:latin typeface="Consolas"/>
              </a:rPr>
              <a:t>0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0.01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theta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</a:t>
            </a:r>
            <a:r>
              <a:rPr>
                <a:solidFill>
                  <a:srgbClr val="AD0000"/>
                </a:solidFill>
                <a:latin typeface="Consolas"/>
              </a:rPr>
              <a:t>2</a:t>
            </a:r>
            <a:r>
              <a:rPr>
                <a:solidFill>
                  <a:srgbClr val="003B4F"/>
                </a:solidFill>
                <a:latin typeface="Consolas"/>
              </a:rPr>
              <a:t> </a:t>
            </a:r>
            <a:r>
              <a:rPr>
                <a:solidFill>
                  <a:srgbClr val="5E5E5E"/>
                </a:solidFill>
                <a:latin typeface="Consolas"/>
              </a:rPr>
              <a:t>*</a:t>
            </a:r>
            <a:r>
              <a:rPr>
                <a:solidFill>
                  <a:srgbClr val="003B4F"/>
                </a:solidFill>
                <a:latin typeface="Consolas"/>
              </a:rPr>
              <a:t> np.pi </a:t>
            </a:r>
            <a:r>
              <a:rPr>
                <a:solidFill>
                  <a:srgbClr val="5E5E5E"/>
                </a:solidFill>
                <a:latin typeface="Consolas"/>
              </a:rPr>
              <a:t>*</a:t>
            </a:r>
            <a:r>
              <a:rPr>
                <a:solidFill>
                  <a:srgbClr val="003B4F"/>
                </a:solidFill>
                <a:latin typeface="Consolas"/>
              </a:rPr>
              <a:t> r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fig, ax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plt.subplots(subplot_kw</a:t>
            </a:r>
            <a:r>
              <a:rPr>
                <a:solidFill>
                  <a:srgbClr val="5E5E5E"/>
                </a:solidFill>
                <a:latin typeface="Consolas"/>
              </a:rPr>
              <a:t>=\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            {</a:t>
            </a:r>
            <a:r>
              <a:rPr>
                <a:solidFill>
                  <a:srgbClr val="20794D"/>
                </a:solidFill>
                <a:latin typeface="Consolas"/>
              </a:rPr>
              <a:t>'projection'</a:t>
            </a:r>
            <a:r>
              <a:rPr>
                <a:solidFill>
                  <a:srgbClr val="003B4F"/>
                </a:solidFill>
                <a:latin typeface="Consolas"/>
              </a:rPr>
              <a:t>: </a:t>
            </a:r>
            <a:r>
              <a:rPr>
                <a:solidFill>
                  <a:srgbClr val="20794D"/>
                </a:solidFill>
                <a:latin typeface="Consolas"/>
              </a:rPr>
              <a:t>'polar'</a:t>
            </a:r>
            <a:r>
              <a:rPr>
                <a:solidFill>
                  <a:srgbClr val="003B4F"/>
                </a:solidFill>
                <a:latin typeface="Consolas"/>
              </a:rPr>
              <a:t>})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ax.plot(theta, r)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ax.set_rticks([</a:t>
            </a:r>
            <a:r>
              <a:rPr>
                <a:solidFill>
                  <a:srgbClr val="AD0000"/>
                </a:solidFill>
                <a:latin typeface="Consolas"/>
              </a:rPr>
              <a:t>0.5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1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1.5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</a:t>
            </a:r>
            <a:r>
              <a:rPr>
                <a:solidFill>
                  <a:srgbClr val="003B4F"/>
                </a:solidFill>
                <a:latin typeface="Consolas"/>
              </a:rPr>
              <a:t>])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ax.grid(</a:t>
            </a:r>
            <a:r>
              <a:rPr>
                <a:solidFill>
                  <a:srgbClr val="111111"/>
                </a:solidFill>
                <a:latin typeface="Consolas"/>
              </a:rPr>
              <a:t>True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plt.show()</a:t>
            </a:r>
          </a:p>
        </p:txBody>
      </p:sp>
      <p:pic>
        <p:nvPicPr>
          <p:cNvPr descr="presentation_files/figure-pptx/cell-5-outpu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27600" y="1193800"/>
            <a:ext cx="3492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use </a:t>
            </a:r>
            <a:r>
              <a:rPr>
                <a:hlinkClick r:id="rId2"/>
              </a:rPr>
              <a:t>mermaid</a:t>
            </a:r>
            <a:r>
              <a:rPr/>
              <a:t> to create diagrams.</a:t>
            </a:r>
          </a:p>
          <a:p>
            <a:pPr lvl="0" indent="0" marL="0">
              <a:buNone/>
            </a:pPr>
            <a:r>
              <a:rPr/>
              <a:t>The diagram in this and in previous sections were created with mermaid.</a:t>
            </a:r>
          </a:p>
          <a:p>
            <a:pPr lvl="0" indent="0">
              <a:buNone/>
            </a:pPr>
            <a:r>
              <a:rPr>
                <a:latin typeface="Consolas"/>
              </a:rPr>
              <a:t>flowchart TD
A[Hard] --&gt;|Text| B(Round)
B --&gt; C{Decision}
C --&gt;|One| D[Result 1]
C --&gt;|Two| E[Result 2]</a:t>
            </a:r>
          </a:p>
        </p:txBody>
      </p:sp>
      <p:pic>
        <p:nvPicPr>
          <p:cNvPr descr="presentation_files/figure-pptx/mermaid-figure-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816600" y="1193800"/>
            <a:ext cx="1714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Regression and results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Here’s an example of the first regression in Wooldridge’s Introductory Econometrics book: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nor/>
                          <m:sty m:val="p"/>
                        </m:rPr>
                        <m:t>wage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α</m:t>
                      </m:r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β</m:t>
                          </m:r>
                        </m:e>
                        <m:sub>
                          <m: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m:t>×</m:t>
                      </m:r>
                      <m:r>
                        <m:rPr>
                          <m:nor/>
                          <m:sty m:val="p"/>
                        </m:rPr>
                        <m:t>educ</m:t>
                      </m:r>
                      <m:r>
                        <m:rPr>
                          <m:sty m:val="p"/>
                        </m:rPr>
                        <m:t>+</m:t>
                      </m:r>
                      <m:r>
                        <m:t>ϵ</m:t>
                      </m:r>
                    </m:oMath>
                  </m:oMathPara>
                </a14:m>
              </a:p>
              <a:p>
                <a:pPr lvl="0" indent="0">
                  <a:buNone/>
                </a:pPr>
                <a:r>
                  <a:rPr>
                    <a:solidFill>
                      <a:srgbClr val="5E5E5E"/>
                    </a:solidFill>
                    <a:latin typeface="Consolas"/>
                  </a:rPr>
                  <a:t># Load the data</a:t>
                </a:r>
                <a:br/>
                <a:r>
                  <a:rPr>
                    <a:solidFill>
                      <a:srgbClr val="003B4F"/>
                    </a:solidFill>
                    <a:latin typeface="Consolas"/>
                  </a:rPr>
                  <a:t>df_wage </a:t>
                </a:r>
                <a:r>
                  <a:rPr>
                    <a:solidFill>
                      <a:srgbClr val="5E5E5E"/>
                    </a:solidFill>
                    <a:latin typeface="Consolas"/>
                  </a:rPr>
                  <a:t>=</a:t>
                </a:r>
                <a:r>
                  <a:rPr>
                    <a:solidFill>
                      <a:srgbClr val="003B4F"/>
                    </a:solidFill>
                    <a:latin typeface="Consolas"/>
                  </a:rPr>
                  <a:t> pd.read_csv(</a:t>
                </a:r>
                <a:r>
                  <a:rPr>
                    <a:solidFill>
                      <a:srgbClr val="20794D"/>
                    </a:solidFill>
                    <a:latin typeface="Consolas"/>
                  </a:rPr>
                  <a:t>"data/wage1.csv"</a:t>
                </a:r>
                <a:r>
                  <a:rPr>
                    <a:solidFill>
                      <a:srgbClr val="003B4F"/>
                    </a:solidFill>
                    <a:latin typeface="Consolas"/>
                  </a:rPr>
                  <a:t>)</a:t>
                </a:r>
                <a:br/>
                <a:br/>
                <a:r>
                  <a:rPr>
                    <a:solidFill>
                      <a:srgbClr val="5E5E5E"/>
                    </a:solidFill>
                    <a:latin typeface="Consolas"/>
                  </a:rPr>
                  <a:t># Create an OLS model using </a:t>
                </a:r>
                <a:br/>
                <a:r>
                  <a:rPr>
                    <a:solidFill>
                      <a:srgbClr val="5E5E5E"/>
                    </a:solidFill>
                    <a:latin typeface="Consolas"/>
                  </a:rPr>
                  <a:t># the R syntax - assumes an intercept</a:t>
                </a:r>
                <a:br/>
                <a:r>
                  <a:rPr>
                    <a:solidFill>
                      <a:srgbClr val="003B4F"/>
                    </a:solidFill>
                    <a:latin typeface="Consolas"/>
                  </a:rPr>
                  <a:t>mod </a:t>
                </a:r>
                <a:r>
                  <a:rPr>
                    <a:solidFill>
                      <a:srgbClr val="5E5E5E"/>
                    </a:solidFill>
                    <a:latin typeface="Consolas"/>
                  </a:rPr>
                  <a:t>=</a:t>
                </a:r>
                <a:r>
                  <a:rPr>
                    <a:solidFill>
                      <a:srgbClr val="003B4F"/>
                    </a:solidFill>
                    <a:latin typeface="Consolas"/>
                  </a:rPr>
                  <a:t> smf.ols(formula</a:t>
                </a:r>
                <a:r>
                  <a:rPr>
                    <a:solidFill>
                      <a:srgbClr val="5E5E5E"/>
                    </a:solidFill>
                    <a:latin typeface="Consolas"/>
                  </a:rPr>
                  <a:t>=</a:t>
                </a:r>
                <a:r>
                  <a:rPr>
                    <a:solidFill>
                      <a:srgbClr val="20794D"/>
                    </a:solidFill>
                    <a:latin typeface="Consolas"/>
                  </a:rPr>
                  <a:t>"wage ~ educ"</a:t>
                </a:r>
                <a:r>
                  <a:rPr>
                    <a:solidFill>
                      <a:srgbClr val="003B4F"/>
                    </a:solidFill>
                    <a:latin typeface="Consolas"/>
                  </a:rPr>
                  <a:t>,</a:t>
                </a:r>
                <a:br/>
                <a:r>
                  <a:rPr>
                    <a:solidFill>
                      <a:srgbClr val="003B4F"/>
                    </a:solidFill>
                    <a:latin typeface="Consolas"/>
                  </a:rPr>
                  <a:t>              data</a:t>
                </a:r>
                <a:r>
                  <a:rPr>
                    <a:solidFill>
                      <a:srgbClr val="5E5E5E"/>
                    </a:solidFill>
                    <a:latin typeface="Consolas"/>
                  </a:rPr>
                  <a:t>=</a:t>
                </a:r>
                <a:r>
                  <a:rPr>
                    <a:solidFill>
                      <a:srgbClr val="003B4F"/>
                    </a:solidFill>
                    <a:latin typeface="Consolas"/>
                  </a:rPr>
                  <a:t>df_wage)</a:t>
                </a:r>
                <a:br/>
                <a:br/>
                <a:r>
                  <a:rPr>
                    <a:solidFill>
                      <a:srgbClr val="5E5E5E"/>
                    </a:solidFill>
                    <a:latin typeface="Consolas"/>
                  </a:rPr>
                  <a:t># Fit the model</a:t>
                </a:r>
                <a:br/>
                <a:r>
                  <a:rPr>
                    <a:solidFill>
                      <a:srgbClr val="003B4F"/>
                    </a:solidFill>
                    <a:latin typeface="Consolas"/>
                  </a:rPr>
                  <a:t>res </a:t>
                </a:r>
                <a:r>
                  <a:rPr>
                    <a:solidFill>
                      <a:srgbClr val="5E5E5E"/>
                    </a:solidFill>
                    <a:latin typeface="Consolas"/>
                  </a:rPr>
                  <a:t>=</a:t>
                </a:r>
                <a:r>
                  <a:rPr>
                    <a:solidFill>
                      <a:srgbClr val="003B4F"/>
                    </a:solidFill>
                    <a:latin typeface="Consolas"/>
                  </a:rPr>
                  <a:t> mod.fit()</a:t>
                </a:r>
                <a:br/>
                <a:br/>
                <a:r>
                  <a:rPr>
                    <a:solidFill>
                      <a:srgbClr val="5E5E5E"/>
                    </a:solidFill>
                    <a:latin typeface="Consolas"/>
                  </a:rPr>
                  <a:t># Show the results</a:t>
                </a:r>
                <a:br/>
                <a:r>
                  <a:rPr>
                    <a:solidFill>
                      <a:srgbClr val="003B4F"/>
                    </a:solidFill>
                    <a:latin typeface="Consolas"/>
                  </a:rPr>
                  <a:t>display(Markdown(md(res.summary().</a:t>
                </a:r>
                <a:br/>
                <a:r>
                  <a:rPr>
                    <a:solidFill>
                      <a:srgbClr val="003B4F"/>
                    </a:solidFill>
                    <a:latin typeface="Consolas"/>
                  </a:rPr>
                  <a:t>        tables[</a:t>
                </a:r>
                <a:r>
                  <a:rPr>
                    <a:solidFill>
                      <a:srgbClr val="AD0000"/>
                    </a:solidFill>
                    <a:latin typeface="Consolas"/>
                  </a:rPr>
                  <a:t>1</a:t>
                </a:r>
                <a:r>
                  <a:rPr>
                    <a:solidFill>
                      <a:srgbClr val="003B4F"/>
                    </a:solidFill>
                    <a:latin typeface="Consolas"/>
                  </a:rPr>
                  <a:t>].as_html())))</a:t>
                </a:r>
              </a:p>
            </p:txBody>
          </p:sp>
        </mc:Choice>
      </mc:AlternateContent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648200" y="1193800"/>
          <a:ext cx="4038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3300"/>
                <a:gridCol w="1003300"/>
                <a:gridCol w="1003300"/>
                <a:gridCol w="1003300"/>
              </a:tblGrid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coef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s.e.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p-value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-0.9049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0.685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-1.321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0.187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0.5414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0.053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10.167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Presentations in Quarto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Basic slide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create slides, you create sections with </a:t>
            </a:r>
            <a:r>
              <a:rPr>
                <a:latin typeface="Consolas"/>
              </a:rPr>
              <a:t>#</a:t>
            </a:r>
            <a:r>
              <a:rPr/>
              <a:t>, titles with </a:t>
            </a:r>
            <a:r>
              <a:rPr>
                <a:latin typeface="Consolas"/>
              </a:rPr>
              <a:t>##</a:t>
            </a:r>
            <a:r>
              <a:rPr/>
              <a:t>, and bullets with </a:t>
            </a:r>
            <a:r>
              <a:rPr>
                <a:latin typeface="Consolas"/>
              </a:rPr>
              <a:t>-</a:t>
            </a:r>
            <a:r>
              <a:rPr/>
              <a:t>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Content types</a:t>
            </a:r>
          </a:p>
          <a:p>
            <a:pPr lvl="0"/>
            <a:r>
              <a:rPr/>
              <a:t>You can add several types of content</a:t>
            </a:r>
          </a:p>
          <a:p>
            <a:pPr lvl="1"/>
            <a:r>
              <a:rPr/>
              <a:t>code (use backticks)</a:t>
            </a:r>
          </a:p>
          <a:p>
            <a:pPr lvl="1"/>
            <a:r>
              <a:rPr/>
              <a:t>images</a:t>
            </a:r>
          </a:p>
          <a:p>
            <a:pPr lvl="1"/>
            <a:r>
              <a:rPr/>
              <a:t>diagrams</a:t>
            </a:r>
          </a:p>
          <a:p>
            <a:pPr lvl="1"/>
            <a:r>
              <a:rPr/>
              <a:t>tables</a:t>
            </a:r>
          </a:p>
          <a:p>
            <a:pPr lvl="1"/>
            <a:r>
              <a:rPr/>
              <a:t>etc.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nsolas"/>
              </a:rPr>
              <a:t>## Basic slide syntax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To create slides, you create sections 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with </a:t>
            </a:r>
            <a:r>
              <a:rPr>
                <a:solidFill>
                  <a:srgbClr val="5E5E5E"/>
                </a:solidFill>
                <a:latin typeface="Consolas"/>
              </a:rPr>
              <a:t>`#`</a:t>
            </a:r>
            <a:r>
              <a:rPr>
                <a:solidFill>
                  <a:srgbClr val="003B4F"/>
                </a:solidFill>
                <a:latin typeface="Consolas"/>
              </a:rPr>
              <a:t>, titles with </a:t>
            </a:r>
            <a:r>
              <a:rPr>
                <a:solidFill>
                  <a:srgbClr val="5E5E5E"/>
                </a:solidFill>
                <a:latin typeface="Consolas"/>
              </a:rPr>
              <a:t>`##`</a:t>
            </a:r>
            <a:r>
              <a:rPr>
                <a:solidFill>
                  <a:srgbClr val="003B4F"/>
                </a:solidFill>
                <a:latin typeface="Consolas"/>
              </a:rPr>
              <a:t>, and bullets 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with </a:t>
            </a:r>
            <a:r>
              <a:rPr>
                <a:solidFill>
                  <a:srgbClr val="5E5E5E"/>
                </a:solidFill>
                <a:latin typeface="Consolas"/>
              </a:rPr>
              <a:t>`-`</a:t>
            </a:r>
            <a:r>
              <a:rPr>
                <a:solidFill>
                  <a:srgbClr val="003B4F"/>
                </a:solidFill>
                <a:latin typeface="Consolas"/>
              </a:rPr>
              <a:t>.</a:t>
            </a:r>
            <a:br/>
            <a:br/>
            <a:r>
              <a:rPr>
                <a:solidFill>
                  <a:srgbClr val="4758AB"/>
                </a:solidFill>
                <a:latin typeface="Consolas"/>
              </a:rPr>
              <a:t>### Content types</a:t>
            </a:r>
            <a:br/>
            <a:br/>
            <a:r>
              <a:rPr>
                <a:solidFill>
                  <a:srgbClr val="20794D"/>
                </a:solidFill>
                <a:latin typeface="Consolas"/>
              </a:rPr>
              <a:t>- </a:t>
            </a:r>
            <a:r>
              <a:rPr>
                <a:solidFill>
                  <a:srgbClr val="003B4F"/>
                </a:solidFill>
                <a:latin typeface="Consolas"/>
              </a:rPr>
              <a:t>You can add several types of content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code (use backticks)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images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diagrams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tables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etc.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Creating PowerPoint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generate a presentation from a </a:t>
            </a:r>
            <a:r>
              <a:rPr>
                <a:latin typeface="Consolas"/>
              </a:rPr>
              <a:t>.qmd</a:t>
            </a:r>
            <a:r>
              <a:rPr/>
              <a:t> file, add </a:t>
            </a:r>
            <a:r>
              <a:rPr>
                <a:latin typeface="Consolas"/>
              </a:rPr>
              <a:t>format: pptx</a:t>
            </a:r>
            <a:r>
              <a:rPr/>
              <a:t> to the YAML front-matter.</a:t>
            </a:r>
          </a:p>
          <a:p>
            <a:pPr lvl="0" indent="0" marL="0">
              <a:buNone/>
            </a:pPr>
            <a:r>
              <a:rPr/>
              <a:t>The part I liked the </a:t>
            </a:r>
            <a:r>
              <a:rPr i="1"/>
              <a:t>least</a:t>
            </a:r>
            <a:r>
              <a:rPr/>
              <a:t> is that Quarto will use the </a:t>
            </a:r>
            <a:r>
              <a:rPr>
                <a:hlinkClick r:id="rId2"/>
              </a:rPr>
              <a:t>pandoc PowerPoint rules</a:t>
            </a:r>
            <a:r>
              <a:rPr/>
              <a:t> to render the content from the </a:t>
            </a:r>
            <a:r>
              <a:rPr>
                <a:latin typeface="Consolas"/>
              </a:rPr>
              <a:t>.qmd</a:t>
            </a:r>
            <a:r>
              <a:rPr/>
              <a:t> into the </a:t>
            </a:r>
            <a:r>
              <a:rPr>
                <a:latin typeface="Consolas"/>
              </a:rPr>
              <a:t>.pptx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The “pandoc rules” substantially limit the flexibility you would have in PowerPoint presentations. Quarto has better presentation support for </a:t>
            </a:r>
            <a:r>
              <a:rPr>
                <a:latin typeface="Consolas"/>
              </a:rPr>
              <a:t>revealjs</a:t>
            </a:r>
            <a:r>
              <a:rPr/>
              <a:t> and </a:t>
            </a:r>
            <a:r>
              <a:rPr>
                <a:latin typeface="Consolas"/>
              </a:rPr>
              <a:t>beamer</a:t>
            </a:r>
            <a:r>
              <a:rPr/>
              <a:t>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Quarto can use a template with (</a:t>
            </a:r>
            <a:r>
              <a:rPr b="1"/>
              <a:t>only</a:t>
            </a:r>
            <a:r>
              <a:rPr/>
              <a:t>) these layouts:</a:t>
            </a:r>
          </a:p>
          <a:p>
            <a:pPr lvl="1"/>
            <a:r>
              <a:rPr/>
              <a:t>Title Slide</a:t>
            </a:r>
          </a:p>
          <a:p>
            <a:pPr lvl="1"/>
            <a:r>
              <a:rPr/>
              <a:t>Title and Content</a:t>
            </a:r>
          </a:p>
          <a:p>
            <a:pPr lvl="1"/>
            <a:r>
              <a:rPr/>
              <a:t>Section Header</a:t>
            </a:r>
          </a:p>
          <a:p>
            <a:pPr lvl="1"/>
            <a:r>
              <a:rPr/>
              <a:t>Two Content</a:t>
            </a:r>
          </a:p>
          <a:p>
            <a:pPr lvl="1"/>
            <a:r>
              <a:rPr/>
              <a:t>Comparison</a:t>
            </a:r>
          </a:p>
          <a:p>
            <a:pPr lvl="1"/>
            <a:r>
              <a:rPr/>
              <a:t>Content with Caption</a:t>
            </a:r>
          </a:p>
          <a:p>
            <a:pPr lvl="1"/>
            <a:r>
              <a:rPr/>
              <a:t>Blank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PowerPoint layout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rules are available at:  </a:t>
            </a:r>
            <a:r>
              <a:rPr>
                <a:hlinkClick r:id="rId2"/>
              </a:rPr>
              <a:t>https://pandoc.org/MANUAL.html#powerpoint-layout-choice</a:t>
            </a:r>
          </a:p>
          <a:p>
            <a:pPr lvl="0"/>
            <a:r>
              <a:rPr b="1"/>
              <a:t>Title Slide:</a:t>
            </a:r>
            <a:r>
              <a:rPr/>
              <a:t> created from metadata fields like </a:t>
            </a:r>
            <a:r>
              <a:rPr>
                <a:latin typeface="Consolas"/>
              </a:rPr>
              <a:t>title</a:t>
            </a:r>
            <a:r>
              <a:rPr/>
              <a:t> and </a:t>
            </a:r>
            <a:r>
              <a:rPr>
                <a:latin typeface="Consolas"/>
              </a:rPr>
              <a:t>author</a:t>
            </a:r>
          </a:p>
          <a:p>
            <a:pPr lvl="0"/>
            <a:r>
              <a:rPr b="1"/>
              <a:t>Section Header:</a:t>
            </a:r>
            <a:r>
              <a:rPr/>
              <a:t> created from the top-level markdown headings (for example, </a:t>
            </a:r>
            <a:r>
              <a:rPr>
                <a:latin typeface="Consolas"/>
              </a:rPr>
              <a:t>#</a:t>
            </a:r>
            <a:r>
              <a:rPr/>
              <a:t>)</a:t>
            </a:r>
          </a:p>
          <a:p>
            <a:pPr lvl="0"/>
            <a:r>
              <a:rPr b="1"/>
              <a:t>Two Content:</a:t>
            </a:r>
            <a:r>
              <a:rPr/>
              <a:t> used when </a:t>
            </a:r>
            <a:r>
              <a:rPr>
                <a:latin typeface="Consolas"/>
              </a:rPr>
              <a:t>.md</a:t>
            </a:r>
            <a:r>
              <a:rPr/>
              <a:t> source contains </a:t>
            </a:r>
            <a:r>
              <a:rPr>
                <a:latin typeface="Consolas"/>
              </a:rPr>
              <a:t>.columns</a:t>
            </a:r>
            <a:r>
              <a:rPr/>
              <a:t> div (</a:t>
            </a:r>
            <a:r>
              <a:rPr>
                <a:latin typeface="Consolas"/>
              </a:rPr>
              <a:t>:::: {.columns}</a:t>
            </a:r>
            <a:r>
              <a:rPr/>
              <a:t>) and text content</a:t>
            </a:r>
          </a:p>
          <a:p>
            <a:pPr lvl="0"/>
            <a:r>
              <a:rPr b="1"/>
              <a:t>Comparison:</a:t>
            </a:r>
            <a:r>
              <a:rPr/>
              <a:t> same as “Two Content”, but content of divs is not text</a:t>
            </a:r>
          </a:p>
          <a:p>
            <a:pPr lvl="0"/>
            <a:r>
              <a:rPr b="1"/>
              <a:t>Blank:</a:t>
            </a:r>
            <a:r>
              <a:rPr/>
              <a:t> used for slides that have no displayable content (e.g. notes)</a:t>
            </a:r>
          </a:p>
          <a:p>
            <a:pPr lvl="0"/>
            <a:r>
              <a:rPr b="1"/>
              <a:t>Content with Caption:</a:t>
            </a:r>
            <a:r>
              <a:rPr/>
              <a:t> used when content doesn’t have a </a:t>
            </a:r>
            <a:r>
              <a:rPr>
                <a:latin typeface="Consolas"/>
              </a:rPr>
              <a:t>columns</a:t>
            </a:r>
            <a:r>
              <a:rPr/>
              <a:t> div but has text </a:t>
            </a:r>
            <a:r>
              <a:rPr b="1"/>
              <a:t>and</a:t>
            </a:r>
            <a:r>
              <a:rPr/>
              <a:t> non-text content</a:t>
            </a:r>
          </a:p>
          <a:p>
            <a:pPr lvl="0"/>
            <a:r>
              <a:rPr b="1"/>
              <a:t>Title and Content:</a:t>
            </a:r>
            <a:r>
              <a:rPr/>
              <a:t> whatever doesn’t fit the rules above.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Why Quarto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PowerPoint templates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By adding a </a:t>
            </a:r>
            <a:r>
              <a:rPr>
                <a:latin typeface="Consolas"/>
              </a:rPr>
              <a:t>reference-doc</a:t>
            </a:r>
            <a:r>
              <a:rPr/>
              <a:t> entry to your YAML, you can tell Quarto (and pandoc) to use a file as a template for the format of your presentation.</a:t>
            </a:r>
          </a:p>
          <a:p>
            <a:pPr lvl="0" indent="0" marL="0">
              <a:buNone/>
            </a:pPr>
            <a:r>
              <a:rPr/>
              <a:t>The “Slide Master” needs to contain layouts named as per the previous slide (e.g. “Comparison”).</a:t>
            </a:r>
          </a:p>
          <a:p>
            <a:pPr lvl="0" indent="0" marL="0">
              <a:buNone/>
            </a:pPr>
            <a:r>
              <a:rPr/>
              <a:t>This allows you a lot of flexibility in the design of your slide deck, even if it is for just the small number of layouts that were listed in the previous slide.</a:t>
            </a:r>
          </a:p>
          <a:p>
            <a:pPr lvl="0" indent="0" marL="0">
              <a:buNone/>
            </a:pPr>
            <a:r>
              <a:rPr/>
              <a:t>You can control fonts, add background images, page numbering, etc.</a:t>
            </a:r>
          </a:p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title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"Using Quarto for everything"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format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pptx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reference-doc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templates/template.pptx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author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date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2022-07-14</a:t>
            </a:r>
            <a:br/>
            <a:r>
              <a:rPr>
                <a:solidFill>
                  <a:srgbClr val="AD0000"/>
                </a:solidFill>
                <a:latin typeface="Consolas"/>
              </a:rPr>
              <a:t>---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Best feature: generate content dynamically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Let’s say you’re presenting a project about population dynamics but you don’t know which world leaders are coming to the conference.</a:t>
            </a:r>
          </a:p>
          <a:p>
            <a:pPr lvl="0" indent="0" marL="0">
              <a:buNone/>
            </a:pPr>
            <a:r>
              <a:rPr/>
              <a:t>On the presentation day, you learn that Belgium, China, Brazil, India, Japan and Nigeria are attending.</a:t>
            </a:r>
          </a:p>
          <a:p>
            <a:pPr lvl="0" indent="0" marL="0">
              <a:buNone/>
            </a:pPr>
            <a:r>
              <a:rPr/>
              <a:t>You can use Python or R to automatically generate slides.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Generating slides with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next slides/sections were generated using the code below: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nsolas"/>
              </a:rPr>
              <a:t>df_dr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pd.read_csv(</a:t>
            </a:r>
            <a:r>
              <a:rPr>
                <a:solidFill>
                  <a:srgbClr val="20794D"/>
                </a:solidFill>
                <a:latin typeface="Consolas"/>
              </a:rPr>
              <a:t>"data/dr.csv.gz"</a:t>
            </a:r>
            <a:r>
              <a:rPr>
                <a:solidFill>
                  <a:srgbClr val="003B4F"/>
                </a:solidFill>
                <a:latin typeface="Consolas"/>
              </a:rPr>
              <a:t>, compression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20794D"/>
                </a:solidFill>
                <a:latin typeface="Consolas"/>
              </a:rPr>
              <a:t>"gzip"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df_pop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pd.read_csv(</a:t>
            </a:r>
            <a:r>
              <a:rPr>
                <a:solidFill>
                  <a:srgbClr val="20794D"/>
                </a:solidFill>
                <a:latin typeface="Consolas"/>
              </a:rPr>
              <a:t>"data/pop_brackets.csv.gz"</a:t>
            </a:r>
            <a:r>
              <a:rPr>
                <a:solidFill>
                  <a:srgbClr val="003B4F"/>
                </a:solidFill>
                <a:latin typeface="Consolas"/>
              </a:rPr>
              <a:t>, compression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20794D"/>
                </a:solidFill>
                <a:latin typeface="Consolas"/>
              </a:rPr>
              <a:t>"gzip"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years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[</a:t>
            </a:r>
            <a:r>
              <a:rPr>
                <a:solidFill>
                  <a:srgbClr val="AD0000"/>
                </a:solidFill>
                <a:latin typeface="Consolas"/>
              </a:rPr>
              <a:t>2000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2025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2050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2075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2100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regions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[</a:t>
            </a:r>
            <a:r>
              <a:rPr>
                <a:solidFill>
                  <a:srgbClr val="20794D"/>
                </a:solidFill>
                <a:latin typeface="Consolas"/>
              </a:rPr>
              <a:t>"Belgium"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"China"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"Brazil"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"India"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"Japan"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"Nigeria"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for name in regions: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f"## Age and Population Pyramids for </a:t>
            </a:r>
            <a:r>
              <a:rPr>
                <a:solidFill>
                  <a:srgbClr val="5E5E5E"/>
                </a:solidFill>
                <a:latin typeface="Consolas"/>
              </a:rPr>
              <a:t>{</a:t>
            </a:r>
            <a:r>
              <a:rPr>
                <a:solidFill>
                  <a:srgbClr val="003B4F"/>
                </a:solidFill>
                <a:latin typeface="Consolas"/>
              </a:rPr>
              <a:t>name</a:t>
            </a:r>
            <a:r>
              <a:rPr>
                <a:solidFill>
                  <a:srgbClr val="5E5E5E"/>
                </a:solidFill>
                <a:latin typeface="Consolas"/>
              </a:rPr>
              <a:t>}</a:t>
            </a:r>
            <a:r>
              <a:rPr>
                <a:solidFill>
                  <a:srgbClr val="20794D"/>
                </a:solidFill>
                <a:latin typeface="Consolas"/>
              </a:rPr>
              <a:t>"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f'&lt;div class="columns"&gt;'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f'&lt;div class="column"&gt;'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plot_dependency_ratio(df_dr[df_dr.Location </a:t>
            </a:r>
            <a:r>
              <a:rPr>
                <a:solidFill>
                  <a:srgbClr val="5E5E5E"/>
                </a:solidFill>
                <a:latin typeface="Consolas"/>
              </a:rPr>
              <a:t>==</a:t>
            </a:r>
            <a:r>
              <a:rPr>
                <a:solidFill>
                  <a:srgbClr val="003B4F"/>
                </a:solidFill>
                <a:latin typeface="Consolas"/>
              </a:rPr>
              <a:t> name])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f'&lt;/div&gt;'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f'&lt;div class="column"&gt;'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plot_population_pyramid_series(df_pop[df_pop[</a:t>
            </a:r>
            <a:r>
              <a:rPr>
                <a:solidFill>
                  <a:srgbClr val="20794D"/>
                </a:solidFill>
                <a:latin typeface="Consolas"/>
              </a:rPr>
              <a:t>"Location"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r>
              <a:rPr>
                <a:solidFill>
                  <a:srgbClr val="5E5E5E"/>
                </a:solidFill>
                <a:latin typeface="Consolas"/>
              </a:rPr>
              <a:t>==</a:t>
            </a:r>
            <a:r>
              <a:rPr>
                <a:solidFill>
                  <a:srgbClr val="003B4F"/>
                </a:solidFill>
                <a:latin typeface="Consolas"/>
              </a:rPr>
              <a:t>name], years)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f'&lt;/div&gt;'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f'&lt;/div&gt;'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Belgium</a:t>
            </a:r>
          </a:p>
        </p:txBody>
      </p:sp>
      <p:pic>
        <p:nvPicPr>
          <p:cNvPr descr="presentation_files/figure-pptx/cell-8-output-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7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China</a:t>
            </a:r>
          </a:p>
        </p:txBody>
      </p:sp>
      <p:pic>
        <p:nvPicPr>
          <p:cNvPr descr="presentation_files/figure-pptx/cell-8-output-1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16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Brazil</a:t>
            </a:r>
          </a:p>
        </p:txBody>
      </p:sp>
      <p:pic>
        <p:nvPicPr>
          <p:cNvPr descr="presentation_files/figure-pptx/cell-8-output-2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25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India</a:t>
            </a:r>
          </a:p>
        </p:txBody>
      </p:sp>
      <p:pic>
        <p:nvPicPr>
          <p:cNvPr descr="presentation_files/figure-pptx/cell-8-output-3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34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62100"/>
            <a:ext cx="4038600" cy="2654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Japan</a:t>
            </a:r>
          </a:p>
        </p:txBody>
      </p:sp>
      <p:pic>
        <p:nvPicPr>
          <p:cNvPr descr="presentation_files/figure-pptx/cell-8-output-4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43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Nigeria</a:t>
            </a:r>
          </a:p>
        </p:txBody>
      </p:sp>
      <p:pic>
        <p:nvPicPr>
          <p:cNvPr descr="presentation_files/figure-pptx/cell-8-output-4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5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87500"/>
            <a:ext cx="4038600" cy="2590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Generating a website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content value chain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Content stuck in my computer is nearly worthless.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Goal</a:t>
            </a:r>
          </a:p>
          <a:p>
            <a:pPr lvl="0"/>
            <a:r>
              <a:rPr/>
              <a:t>Move good content out of my computer </a:t>
            </a:r>
            <a:r>
              <a:rPr b="1"/>
              <a:t>as fast as possible</a:t>
            </a:r>
          </a:p>
          <a:p>
            <a:pPr lvl="0"/>
            <a:r>
              <a:rPr/>
              <a:t>Reproducible</a:t>
            </a:r>
          </a:p>
          <a:p>
            <a:pPr lvl="0"/>
            <a:r>
              <a:rPr/>
              <a:t>Git-based collaboration</a:t>
            </a:r>
          </a:p>
          <a:p>
            <a:pPr lvl="0"/>
            <a:r>
              <a:rPr/>
              <a:t>Write once, generate:</a:t>
            </a:r>
          </a:p>
          <a:p>
            <a:pPr lvl="1"/>
            <a:r>
              <a:rPr/>
              <a:t>Code</a:t>
            </a:r>
          </a:p>
          <a:p>
            <a:pPr lvl="1"/>
            <a:r>
              <a:rPr/>
              <a:t>Paper</a:t>
            </a:r>
          </a:p>
          <a:p>
            <a:pPr lvl="1"/>
            <a:r>
              <a:rPr/>
              <a:t>PowerPoint</a:t>
            </a:r>
          </a:p>
          <a:p>
            <a:pPr lvl="1"/>
            <a:r>
              <a:rPr/>
              <a:t>Site/documentation</a:t>
            </a:r>
          </a:p>
        </p:txBody>
      </p:sp>
      <p:pic>
        <p:nvPicPr>
          <p:cNvPr descr="fig:  images/content-value-chain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1193800"/>
            <a:ext cx="3835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The content value chain from David Robinson’s (@drrob) Tweet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 could get by just changing the format in YAML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title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"Using Quarto for everything"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format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html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revealjs: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incremental: false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theme: [simple, revealjs-customizations.scss]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title-slide-attributes: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    data-background-image: images/data-viz-bg.jpg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    data-background-size: contain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    data-background-position: right</a:t>
            </a:r>
            <a:br/>
            <a:br/>
            <a:r>
              <a:rPr>
                <a:solidFill>
                  <a:srgbClr val="4758AB"/>
                </a:solidFill>
                <a:latin typeface="Consolas"/>
              </a:rPr>
              <a:t>author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date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2022-07-14</a:t>
            </a:r>
            <a:br/>
            <a:r>
              <a:rPr>
                <a:solidFill>
                  <a:srgbClr val="AD0000"/>
                </a:solidFill>
                <a:latin typeface="Consolas"/>
              </a:rPr>
              <a:t>---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Adding or changing the format to </a:t>
            </a:r>
            <a:r>
              <a:rPr>
                <a:latin typeface="Consolas"/>
              </a:rPr>
              <a:t>html</a:t>
            </a:r>
            <a:r>
              <a:rPr/>
              <a:t> will create a </a:t>
            </a:r>
            <a:r>
              <a:rPr>
                <a:hlinkClick r:id="rId2"/>
              </a:rPr>
              <a:t>website</a:t>
            </a:r>
            <a:r>
              <a:rPr/>
              <a:t>.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Screenshot of website</a:t>
            </a:r>
          </a:p>
        </p:txBody>
      </p:sp>
      <p:pic>
        <p:nvPicPr>
          <p:cNvPr descr="images/websit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009900" y="1193800"/>
            <a:ext cx="3136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Scholarly articles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Writing a scholarly article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reused some of the content of this presentation to create two scholarly-looking articles. The purpose of the articles is just to show how easy it is to generate them with Quarto, they don’t contain original research.</a:t>
            </a:r>
          </a:p>
          <a:p>
            <a:pPr lvl="0" indent="0" marL="0">
              <a:buNone/>
            </a:pPr>
            <a:r>
              <a:rPr/>
              <a:t>The relevant files are:</a:t>
            </a:r>
          </a:p>
          <a:p>
            <a:pPr lvl="0"/>
            <a:r>
              <a:rPr>
                <a:hlinkClick r:id="rId2"/>
              </a:rPr>
              <a:t>Quarto source file</a:t>
            </a:r>
          </a:p>
          <a:p>
            <a:pPr lvl="0"/>
            <a:r>
              <a:rPr>
                <a:hlinkClick r:id="rId3"/>
              </a:rPr>
              <a:t>Microsoft Word output</a:t>
            </a:r>
          </a:p>
          <a:p>
            <a:pPr lvl="0"/>
            <a:r>
              <a:rPr>
                <a:hlinkClick r:id="rId4"/>
              </a:rPr>
              <a:t>LaTeX PDF output</a:t>
            </a:r>
            <a:r>
              <a:rPr/>
              <a:t> `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Scholarly article screenshots</a:t>
            </a:r>
          </a:p>
        </p:txBody>
      </p:sp>
      <p:pic>
        <p:nvPicPr>
          <p:cNvPr descr="fig:  images/pdf-screensho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57300" y="1193800"/>
            <a:ext cx="2438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PDF version of the article</a:t>
            </a:r>
          </a:p>
        </p:txBody>
      </p:sp>
      <p:pic>
        <p:nvPicPr>
          <p:cNvPr descr="fig:  images/word-screensho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194300" y="1193800"/>
            <a:ext cx="2946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Microsoft Word version of the article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Citations and Footnotes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Citations don’t work on presentations, but are easy to add to documents.</a:t>
            </a:r>
          </a:p>
          <a:p>
            <a:pPr lvl="0" indent="0" marL="0">
              <a:buNone/>
            </a:pPr>
            <a:r>
              <a:rPr/>
              <a:t>You need a BibTex file, e.g., </a:t>
            </a:r>
            <a:r>
              <a:rPr>
                <a:latin typeface="Consolas"/>
              </a:rPr>
              <a:t>bibliography.bib</a:t>
            </a:r>
            <a:r>
              <a:rPr/>
              <a:t>, and a reference to it </a:t>
            </a:r>
            <a:r>
              <a:rPr>
                <a:latin typeface="Consolas"/>
              </a:rPr>
              <a:t>bibliography: references.bib</a:t>
            </a:r>
            <a:r>
              <a:rPr/>
              <a:t> to the YAML front-matter. Quarto supports any </a:t>
            </a:r>
            <a:r>
              <a:rPr>
                <a:hlinkClick r:id="rId2"/>
              </a:rPr>
              <a:t>Citation Style Language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You can cite by using </a:t>
            </a:r>
            <a:r>
              <a:rPr>
                <a:latin typeface="Consolas"/>
              </a:rPr>
              <a:t>[@citation-name]</a:t>
            </a:r>
            <a:r>
              <a:rPr/>
              <a:t> in your text. Please check the </a:t>
            </a:r>
            <a:r>
              <a:rPr>
                <a:hlinkClick r:id="rId3"/>
              </a:rPr>
              <a:t>article .qmd source</a:t>
            </a:r>
            <a:r>
              <a:rPr/>
              <a:t> and the </a:t>
            </a:r>
            <a:r>
              <a:rPr>
                <a:hlinkClick r:id="rId4"/>
              </a:rPr>
              <a:t>PDF</a:t>
            </a:r>
            <a:r>
              <a:rPr/>
              <a:t> and </a:t>
            </a:r>
            <a:r>
              <a:rPr>
                <a:hlinkClick r:id="rId5"/>
              </a:rPr>
              <a:t>DOCX</a:t>
            </a:r>
            <a:r>
              <a:rPr/>
              <a:t> outputs.</a:t>
            </a:r>
          </a:p>
          <a:p>
            <a:pPr lvl="0" indent="0" marL="0">
              <a:buNone/>
            </a:pPr>
            <a:r>
              <a:rPr/>
              <a:t>Generating footnotes is also easy. Using </a:t>
            </a:r>
            <a:r>
              <a:rPr>
                <a:latin typeface="Consolas"/>
              </a:rPr>
              <a:t>[^ref]</a:t>
            </a:r>
            <a:r>
              <a:rPr/>
              <a:t> links to a footnote, and </a:t>
            </a:r>
            <a:r>
              <a:rPr>
                <a:latin typeface="Consolas"/>
              </a:rPr>
              <a:t>[^ref: content of the footnote]</a:t>
            </a:r>
            <a:r>
              <a:rPr/>
              <a:t> generates its content</a:t>
            </a:r>
            <a:r>
              <a:rPr baseline="30000">
                <a:hlinkClick r:id="rId6" action="ppaction://hlinksldjump"/>
              </a:rPr>
              <a:t>1</a:t>
            </a:r>
            <a:r>
              <a:rPr/>
              <a:t>.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Books in Quarto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Books in 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also write books with quarto. From the same collection of </a:t>
            </a:r>
            <a:r>
              <a:rPr>
                <a:latin typeface="Consolas"/>
              </a:rPr>
              <a:t>.qmd</a:t>
            </a:r>
            <a:r>
              <a:rPr/>
              <a:t> files, Quarto can generate:</a:t>
            </a:r>
          </a:p>
          <a:p>
            <a:pPr lvl="0"/>
            <a:r>
              <a:rPr/>
              <a:t>ePub</a:t>
            </a:r>
          </a:p>
          <a:p>
            <a:pPr lvl="0"/>
            <a:r>
              <a:rPr/>
              <a:t>PDF</a:t>
            </a:r>
          </a:p>
          <a:p>
            <a:pPr lvl="0"/>
            <a:r>
              <a:rPr/>
              <a:t>Online book</a:t>
            </a:r>
          </a:p>
          <a:p>
            <a:pPr lvl="0" indent="0" marL="0">
              <a:buNone/>
            </a:pPr>
            <a:r>
              <a:rPr/>
              <a:t>Two recent examples are:</a:t>
            </a:r>
          </a:p>
          <a:p>
            <a:pPr lvl="0"/>
            <a:r>
              <a:rPr>
                <a:hlinkClick r:id="rId2"/>
              </a:rPr>
              <a:t>Hands-on Programming in R</a:t>
            </a:r>
            <a:r>
              <a:rPr/>
              <a:t>, by Garrett Grolemund </a:t>
            </a:r>
            <a:r>
              <a:rPr>
                <a:hlinkClick r:id="rId3"/>
              </a:rPr>
              <a:t>source</a:t>
            </a:r>
          </a:p>
          <a:p>
            <a:pPr lvl="0"/>
            <a:r>
              <a:rPr>
                <a:hlinkClick r:id="rId4"/>
              </a:rPr>
              <a:t>Python for Data Analysis, 3E</a:t>
            </a:r>
            <a:r>
              <a:rPr/>
              <a:t>, by Wes McKinney </a:t>
            </a:r>
            <a:r>
              <a:rPr>
                <a:hlinkClick r:id="rId5"/>
              </a:rPr>
              <a:t>source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Hands-on Programming in R</a:t>
            </a:r>
          </a:p>
        </p:txBody>
      </p:sp>
      <p:pic>
        <p:nvPicPr>
          <p:cNvPr descr="images/hands-on-programming-with-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079500" y="1193800"/>
            <a:ext cx="6997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Python for Data Analysis, 3E</a:t>
            </a:r>
          </a:p>
        </p:txBody>
      </p:sp>
      <p:pic>
        <p:nvPicPr>
          <p:cNvPr descr="images/python-data-analysis-book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30300" y="1193800"/>
            <a:ext cx="68834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Literate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Literate programming can help create high-quality reproducible, documented, code.</a:t>
            </a:r>
          </a:p>
          <a:p>
            <a:pPr lvl="0" indent="0" marL="0">
              <a:buNone/>
            </a:pPr>
            <a:r>
              <a:rPr/>
              <a:t>Donald E. Knuth proposed literate programming in a 1984 </a:t>
            </a:r>
            <a:r>
              <a:rPr>
                <a:hlinkClick r:id="rId2"/>
              </a:rPr>
              <a:t>article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Jupyter implements the literate programming paradigm, but generating high-quality output requires additional tools.</a:t>
            </a:r>
          </a:p>
        </p:txBody>
      </p:sp>
      <p:pic>
        <p:nvPicPr>
          <p:cNvPr descr="fig:  images/literate-programming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702300" y="1193800"/>
            <a:ext cx="19177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Donald Knuth’s Literate Programming book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Should I use Quarto?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Where I think Quarto is good (July 2022)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Articles: maybe yes</a:t>
            </a:r>
          </a:p>
          <a:p>
            <a:pPr lvl="0" indent="0" marL="0">
              <a:buNone/>
            </a:pPr>
            <a:r>
              <a:rPr/>
              <a:t>I think Quarto is more helpful for a team that already uses Git </a:t>
            </a:r>
            <a:r>
              <a:rPr b="1"/>
              <a:t>with</a:t>
            </a:r>
            <a:r>
              <a:rPr/>
              <a:t> Python notebooks or LaTeX to write articles. Microsoft Word collaboration through SharePoint and Teams is easier than Git and Quarto… but it’s not reproducible.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Python notebook: excellent</a:t>
            </a:r>
          </a:p>
          <a:p>
            <a:pPr lvl="0" indent="0" marL="0">
              <a:buNone/>
            </a:pPr>
            <a:r>
              <a:rPr/>
              <a:t>Quarto adds to Python notebooks without detracting anything. All you need are a few YAML lines.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Blog: excellent</a:t>
            </a:r>
          </a:p>
          <a:p>
            <a:pPr lvl="0" indent="0" marL="0">
              <a:buNone/>
            </a:pPr>
            <a:r>
              <a:rPr/>
              <a:t>Quarto allows me to have a scriptable, Python-based blog. I can automate my blog to tweet and post to LinkedIn when I write new articles.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Presentations: maybe not</a:t>
            </a:r>
          </a:p>
          <a:p>
            <a:pPr lvl="0" indent="0" marL="0">
              <a:buNone/>
            </a:pPr>
            <a:r>
              <a:rPr/>
              <a:t>Only if you have</a:t>
            </a:r>
          </a:p>
          <a:p>
            <a:pPr lvl="0"/>
            <a:r>
              <a:rPr i="1"/>
              <a:t>a lot</a:t>
            </a:r>
            <a:r>
              <a:rPr/>
              <a:t> of dynamic content</a:t>
            </a:r>
          </a:p>
          <a:p>
            <a:pPr lvl="0"/>
            <a:r>
              <a:rPr/>
              <a:t>Reproducibility needs</a:t>
            </a:r>
          </a:p>
          <a:p>
            <a:pPr lvl="0"/>
            <a:r>
              <a:rPr/>
              <a:t>Collaborators used to Git/Beamer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THANK YOU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You can use footnotes in presentations and websites, too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tried many tools for Literate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LaTeX</a:t>
            </a:r>
          </a:p>
          <a:p>
            <a:pPr lvl="0"/>
            <a:r>
              <a:rPr/>
              <a:t>Great for PDFs… Beamer for slides</a:t>
            </a:r>
          </a:p>
          <a:p>
            <a:pPr lvl="0"/>
            <a:r>
              <a:rPr/>
              <a:t>Not great for websites</a:t>
            </a:r>
          </a:p>
          <a:p>
            <a:pPr lvl="0"/>
            <a:r>
              <a:rPr/>
              <a:t>Dynamic content: coding Latex</a:t>
            </a:r>
          </a:p>
          <a:p>
            <a:pPr lvl="1"/>
            <a:r>
              <a:rPr>
                <a:latin typeface="Consolas"/>
              </a:rPr>
              <a:t>\usepackage{ifthen}</a:t>
            </a:r>
          </a:p>
          <a:p>
            <a:pPr lvl="1"/>
            <a:r>
              <a:rPr>
                <a:latin typeface="Consolas"/>
              </a:rPr>
              <a:t>@for</a:t>
            </a:r>
            <a:r>
              <a:rPr/>
              <a:t>, </a:t>
            </a:r>
            <a:r>
              <a:rPr>
                <a:latin typeface="Consolas"/>
              </a:rPr>
              <a:t>@while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Word/PPT</a:t>
            </a:r>
          </a:p>
          <a:p>
            <a:pPr lvl="0"/>
            <a:r>
              <a:rPr/>
              <a:t>Hard to collaborate before O365</a:t>
            </a:r>
          </a:p>
          <a:p>
            <a:pPr lvl="0"/>
            <a:r>
              <a:rPr/>
              <a:t>Hard to reproduce / auto-generate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Jekyll / Github Pages</a:t>
            </a:r>
          </a:p>
          <a:p>
            <a:pPr lvl="0"/>
            <a:r>
              <a:rPr/>
              <a:t>Great for sites</a:t>
            </a:r>
          </a:p>
          <a:p>
            <a:pPr lvl="0"/>
            <a:r>
              <a:rPr/>
              <a:t>Not great for slides, papers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Python notebooks</a:t>
            </a:r>
          </a:p>
          <a:p>
            <a:pPr lvl="0"/>
            <a:r>
              <a:rPr/>
              <a:t>Great, with Pandoc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RMarkdown</a:t>
            </a:r>
          </a:p>
          <a:p>
            <a:pPr lvl="0"/>
            <a:r>
              <a:rPr/>
              <a:t>Great for everything</a:t>
            </a:r>
          </a:p>
          <a:p>
            <a:pPr lvl="0"/>
            <a:r>
              <a:rPr/>
              <a:t>Heavily dependent on R</a:t>
            </a:r>
          </a:p>
          <a:p>
            <a:pPr lvl="0"/>
            <a:r>
              <a:rPr/>
              <a:t>New features in Quarto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Quarto®</a:t>
            </a:r>
            <a:r>
              <a:rPr/>
              <a:t> is an open-source scientific and technical publishing system built on </a:t>
            </a:r>
            <a:r>
              <a:rPr>
                <a:hlinkClick r:id="rId3"/>
              </a:rPr>
              <a:t>Pandoc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The name comes from the format of a book or pamphlet printed with eight pages of text, four to a side, then folded twice to produce four leaves.</a:t>
            </a:r>
          </a:p>
          <a:p>
            <a:pPr lvl="0" indent="0" marL="0">
              <a:buNone/>
            </a:pPr>
            <a:r>
              <a:rPr/>
              <a:t>The earliest known European printed book, the Sibyllenbuch (Gutemberg, c.1452), was done in the quarto format, as were many of Shakespeare’s plays.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With Quarto, you can:</a:t>
            </a:r>
          </a:p>
          <a:p>
            <a:pPr lvl="0"/>
            <a:r>
              <a:rPr/>
              <a:t>Write Markdown and Python (or R, Julia, OJS)</a:t>
            </a:r>
          </a:p>
          <a:p>
            <a:pPr lvl="0"/>
            <a:r>
              <a:rPr/>
              <a:t>Use equations, diagrams, citations, figures, etc.</a:t>
            </a:r>
          </a:p>
          <a:p>
            <a:pPr lvl="0"/>
            <a:r>
              <a:rPr/>
              <a:t>Output articles, presentations, interactive websites…</a:t>
            </a:r>
          </a:p>
          <a:p>
            <a:pPr lvl="0"/>
            <a:r>
              <a:rPr/>
              <a:t>Work with Jupyter Lab or VSCode</a:t>
            </a:r>
          </a:p>
          <a:p>
            <a:pPr lvl="0" indent="0" marL="0">
              <a:buNone/>
            </a:pPr>
            <a:r>
              <a:rPr/>
              <a:t>You can </a:t>
            </a:r>
            <a:r>
              <a:rPr>
                <a:hlinkClick r:id="rId4"/>
              </a:rPr>
              <a:t>install Quarto</a:t>
            </a:r>
            <a:r>
              <a:rPr/>
              <a:t> on Linux, Windows and Mac.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Quarto workflow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The content pipeline for .ipynb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About </a:t>
            </a:r>
            <a:r>
              <a:rPr>
                <a:hlinkClick r:id="rId2"/>
              </a:rPr>
              <a:t>75% of data scientists</a:t>
            </a:r>
            <a:r>
              <a:rPr/>
              <a:t> use Python through Jupyter notebooks.</a:t>
            </a:r>
          </a:p>
          <a:p>
            <a:pPr lvl="0" indent="0" marL="0">
              <a:buNone/>
            </a:pPr>
            <a:r>
              <a:rPr/>
              <a:t>With some scripting, you can use </a:t>
            </a:r>
            <a:r>
              <a:rPr>
                <a:hlinkClick r:id="rId3"/>
                <a:latin typeface="Consolas"/>
              </a:rPr>
              <a:t>pandoc</a:t>
            </a:r>
            <a:r>
              <a:rPr/>
              <a:t> to generate papers, HTML, PowerPoint, etc.</a:t>
            </a:r>
          </a:p>
          <a:p>
            <a:pPr lvl="0" indent="0" marL="0">
              <a:buNone/>
            </a:pPr>
            <a:r>
              <a:rPr/>
              <a:t>You just need to learn Pandoc.</a:t>
            </a:r>
          </a:p>
        </p:txBody>
      </p:sp>
      <p:pic>
        <p:nvPicPr>
          <p:cNvPr descr="presentation_files/figure-pptx/mermaid-figure-1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2362200" y="1689100"/>
            <a:ext cx="44069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Quarto in Python, in a nutshell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All you need to use Quarto is to add some YAML (mostly Pandoc configurations) to your </a:t>
            </a:r>
            <a:r>
              <a:rPr>
                <a:latin typeface="Consolas"/>
              </a:rPr>
              <a:t>.ipynb</a:t>
            </a:r>
            <a:r>
              <a:rPr/>
              <a:t> files: that’s a </a:t>
            </a:r>
            <a:r>
              <a:rPr>
                <a:latin typeface="Consolas"/>
              </a:rPr>
              <a:t>.qmd</a:t>
            </a:r>
            <a:r>
              <a:rPr/>
              <a:t> file. This keeps the configuration and content in the same file.</a:t>
            </a:r>
          </a:p>
          <a:p>
            <a:pPr lvl="0" indent="0" marL="0">
              <a:buNone/>
            </a:pPr>
            <a:r>
              <a:rPr/>
              <a:t>You can then render the outputs using </a:t>
            </a:r>
            <a:r>
              <a:rPr>
                <a:latin typeface="Consolas"/>
              </a:rPr>
              <a:t>quarto render &lt;file.qmd&gt;</a:t>
            </a:r>
            <a:r>
              <a:rPr/>
              <a:t> in the command line.</a:t>
            </a:r>
          </a:p>
        </p:txBody>
      </p:sp>
      <p:pic>
        <p:nvPicPr>
          <p:cNvPr descr="presentation_files/figure-pptx/mermaid-figure-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43100" y="1689100"/>
            <a:ext cx="52451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31</Words>
  <Application>Microsoft Office PowerPoint</Application>
  <PresentationFormat>On-screen Show (16:9)</PresentationFormat>
  <Paragraphs>11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Segoe UI</vt:lpstr>
      <vt:lpstr>Segoe UI Semibold</vt:lpstr>
      <vt:lpstr>Segoe UI Semilight</vt:lpstr>
      <vt:lpstr>Office Theme</vt:lpstr>
      <vt:lpstr>Using Quarto for reproducible article writing</vt:lpstr>
      <vt:lpstr>Things that you can add to a template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Quarto with Python</dc:title>
  <dc:creator>Lucas A. Meyer</dc:creator>
  <cp:keywords/>
  <dcterms:created xsi:type="dcterms:W3CDTF">2022-07-04T05:05:41Z</dcterms:created>
  <dcterms:modified xsi:type="dcterms:W3CDTF">2022-07-04T05:05:41Z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date">
    <vt:lpwstr>2022-07-07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monofont">
    <vt:lpwstr>Consolas</vt:lpwstr>
  </property>
  <property fmtid="{D5CDD505-2E9C-101B-9397-08002B2CF9AE}" pid="9" name="toc-title">
    <vt:lpwstr>Table of contents</vt:lpwstr>
  </property>
  <property fmtid="{D5CDD505-2E9C-101B-9397-08002B2CF9AE}" pid="10" name="website">
    <vt:lpwstr/>
  </property>
</Properties>
</file>