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urier"/>
              </a:rPr>
              <a:t>.qmd</a:t>
            </a:r>
            <a:r>
              <a:rPr/>
              <a:t>, </a:t>
            </a:r>
            <a:r>
              <a:rPr>
                <a:latin typeface="Courier"/>
              </a:rPr>
              <a:t>.ipynb</a:t>
            </a:r>
            <a:r>
              <a:rPr/>
              <a:t>, or </a:t>
            </a:r>
            <a:r>
              <a:rPr>
                <a:latin typeface="Courier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urier"/>
              </a:rPr>
              <a:t>html</a:t>
            </a:r>
            <a:r>
              <a:rPr/>
              <a:t>, </a:t>
            </a:r>
            <a:r>
              <a:rPr>
                <a:latin typeface="Courier"/>
              </a:rPr>
              <a:t>pptx</a:t>
            </a:r>
            <a:r>
              <a:rPr/>
              <a:t>, </a:t>
            </a:r>
            <a:r>
              <a:rPr>
                <a:latin typeface="Courier"/>
              </a:rPr>
              <a:t>docx</a:t>
            </a:r>
            <a:r>
              <a:rPr/>
              <a:t>, and </a:t>
            </a:r>
            <a:r>
              <a:rPr>
                <a:latin typeface="Courier"/>
              </a:rPr>
              <a:t>pdf</a:t>
            </a:r>
            <a:r>
              <a:rPr/>
              <a:t>. </a:t>
            </a:r>
            <a:r>
              <a:rPr b="1"/>
              <a:t>You can use a single source file to generate multiple output types.</a:t>
            </a:r>
          </a:p>
        </p:txBody>
      </p:sp>
      <p:pic>
        <p:nvPicPr>
          <p:cNvPr descr="fig:  images/yaml-front-mat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780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YAML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using-quarto-ppt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689100"/>
            <a:ext cx="30734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Title Slide</a:t>
            </a:r>
          </a:p>
          <a:p>
            <a:pPr lvl="0"/>
            <a:r>
              <a:rPr/>
              <a:t>Title and Content</a:t>
            </a:r>
          </a:p>
          <a:p>
            <a:pPr lvl="0"/>
            <a:r>
              <a:rPr/>
              <a:t>Section Header</a:t>
            </a:r>
          </a:p>
          <a:p>
            <a:pPr lvl="0"/>
            <a:r>
              <a:rPr/>
              <a:t>Two Content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Content with Caption</a:t>
            </a:r>
          </a:p>
          <a:p>
            <a:pPr lvl="0"/>
            <a:r>
              <a:rPr/>
              <a:t>Blank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Dependency ratios around the world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 pyramids around the world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multiple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uses the “Caption plus stuff” template</a:t>
            </a:r>
          </a:p>
        </p:txBody>
      </p:sp>
      <p:pic>
        <p:nvPicPr>
          <p:cNvPr descr="using-quarto-ppt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Mermaid Diagram 3</a:t>
            </a:r>
          </a:p>
          <a:p>
            <a:pPr lvl="0" indent="0" marL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helps with the content value chain</a:t>
            </a:r>
          </a:p>
        </p:txBody>
      </p:sp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Also… the population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Goals and questions</a:t>
            </a:r>
          </a:p>
          <a:p>
            <a:pPr lvl="0" indent="0" marL="0">
              <a:buNone/>
            </a:pPr>
            <a:r>
              <a:rPr/>
              <a:t>Explore the consequences of the decline in population predicted to start at around 2100 for the world, but earlier in developed nations.</a:t>
            </a:r>
          </a:p>
          <a:p>
            <a:pPr lvl="0"/>
            <a:r>
              <a:rPr/>
              <a:t>What are the economic impacts?</a:t>
            </a:r>
          </a:p>
          <a:p>
            <a:pPr lvl="0"/>
            <a:r>
              <a:rPr/>
              <a:t>What should governments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Population project challenges</a:t>
            </a:r>
          </a:p>
          <a:p>
            <a:pPr lvl="0"/>
            <a:r>
              <a:rPr/>
              <a:t>Unknown collaborators at the start</a:t>
            </a:r>
          </a:p>
          <a:p>
            <a:pPr lvl="0"/>
            <a:r>
              <a:rPr/>
              <a:t>Need to go “wide” rather than “deep”</a:t>
            </a:r>
          </a:p>
          <a:p>
            <a:pPr lvl="0"/>
            <a:r>
              <a:rPr/>
              <a:t>May need to pivot fast</a:t>
            </a:r>
          </a:p>
          <a:p>
            <a:pPr lvl="0"/>
            <a:r>
              <a:rPr/>
              <a:t>May need to generate data on demand</a:t>
            </a:r>
          </a:p>
          <a:p>
            <a:pPr lvl="1"/>
            <a:r>
              <a:rPr/>
              <a:t>Show graphs for country X, Y and Z</a:t>
            </a:r>
          </a:p>
          <a:p>
            <a:pPr lvl="0"/>
            <a:r>
              <a:rPr/>
              <a:t>Generate code, paper, PowerPoint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urier"/>
              </a:rPr>
              <a:t>\usepackage{ifthen}</a:t>
            </a:r>
          </a:p>
          <a:p>
            <a:pPr lvl="1"/>
            <a:r>
              <a:rPr>
                <a:latin typeface="Courier"/>
              </a:rPr>
              <a:t>@for</a:t>
            </a:r>
            <a:r>
              <a:rPr/>
              <a:t>, </a:t>
            </a:r>
            <a:r>
              <a:rPr>
                <a:latin typeface="Courier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urier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urier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urier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fig:  images/mermaid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67000" y="1689100"/>
            <a:ext cx="38100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Processing ipynb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urier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urier"/>
              </a:rPr>
              <a:t>.ipynb</a:t>
            </a:r>
            <a:r>
              <a:rPr/>
              <a:t>. Add some </a:t>
            </a:r>
            <a:r>
              <a:rPr>
                <a:latin typeface="Courier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fig:  images/mermaid2-quarto-nutshe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689100"/>
            <a:ext cx="42799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Quarto using Python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fig:  images/mermaid2-quarto-scrip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89100"/>
            <a:ext cx="58928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Scripts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2022-06-16T02:41:53Z</dcterms:created>
  <dcterms:modified xsi:type="dcterms:W3CDTF">2022-06-16T02:41:53Z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