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3"/>
          <a:sy d="100" n="213"/>
        </p:scale>
        <p:origin x="296" y="12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33" Type="http://schemas.openxmlformats.org/officeDocument/2006/relationships/tableStyles" Target="tableStyles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authoring/markdown-basics.html" TargetMode="Externa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/web-site.html" TargetMode="Externa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visualstudiomagazine.com/articles/2021/02/09/kaggle-survey.aspx" TargetMode="External"/><Relationship Id="rId3" Type="http://schemas.openxmlformats.org/officeDocument/2006/relationships/hyperlink" Target="https://pandoc.org/index.html" TargetMode="External"/><Relationship Id="rId4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for everything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2022-07-14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Whether you use Quarto from </a:t>
            </a:r>
            <a:r>
              <a:rPr sz="1200">
                <a:latin typeface="Consolas"/>
              </a:rPr>
              <a:t>.qmd</a:t>
            </a:r>
            <a:r>
              <a:rPr/>
              <a:t>, </a:t>
            </a:r>
            <a:r>
              <a:rPr sz="1200">
                <a:latin typeface="Consolas"/>
              </a:rPr>
              <a:t>.ipynb</a:t>
            </a:r>
            <a:r>
              <a:rPr/>
              <a:t>, or </a:t>
            </a:r>
            <a:r>
              <a:rPr sz="1200">
                <a:latin typeface="Consolas"/>
              </a:rPr>
              <a:t>.Rmd</a:t>
            </a:r>
            <a:r>
              <a:rPr/>
              <a:t> files, you always start with a YAML front-matter file.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 sz="1200">
                <a:latin typeface="Consolas"/>
              </a:rPr>
              <a:t>html</a:t>
            </a:r>
            <a:r>
              <a:rPr/>
              <a:t>, </a:t>
            </a:r>
            <a:r>
              <a:rPr sz="1200">
                <a:latin typeface="Consolas"/>
              </a:rPr>
              <a:t>pptx</a:t>
            </a:r>
            <a:r>
              <a:rPr/>
              <a:t>, </a:t>
            </a:r>
            <a:r>
              <a:rPr sz="1200">
                <a:latin typeface="Consolas"/>
              </a:rPr>
              <a:t>docx</a:t>
            </a:r>
            <a:r>
              <a:rPr/>
              <a:t>, and </a:t>
            </a:r>
            <a:r>
              <a:rPr sz="1200"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pptx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revealjs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incremental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theme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sky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### Writing the main content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Most writing in Quarto is done in </a:t>
            </a:r>
            <a:r>
              <a:rPr sz="1200">
                <a:solidFill>
                  <a:srgbClr val="5E5E5E"/>
                </a:solidFill>
                <a:latin typeface="Consolas"/>
              </a:rPr>
              <a:t>[</a:t>
            </a:r>
            <a:r>
              <a:rPr sz="1200">
                <a:solidFill>
                  <a:srgbClr val="003B4F"/>
                </a:solidFill>
                <a:latin typeface="Consolas"/>
              </a:rPr>
              <a:t>Markdown</a:t>
            </a:r>
            <a:r>
              <a:rPr sz="1200">
                <a:solidFill>
                  <a:srgbClr val="5E5E5E"/>
                </a:solidFill>
                <a:latin typeface="Consolas"/>
              </a:rPr>
              <a:t>]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Quarto's Markdown supports everything I'm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used to: figures, tables, bibliography, etc.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It also supports lots of extra features, like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diagrams with </a:t>
            </a:r>
            <a:r>
              <a:rPr sz="1200">
                <a:solidFill>
                  <a:srgbClr val="5E5E5E"/>
                </a:solidFill>
                <a:latin typeface="Consolas"/>
              </a:rPr>
              <a:t>`mermaid`</a:t>
            </a:r>
            <a:r>
              <a:rPr sz="1200">
                <a:solidFill>
                  <a:srgbClr val="003B4F"/>
                </a:solidFill>
                <a:latin typeface="Consolas"/>
              </a:rPr>
              <a:t> and </a:t>
            </a:r>
            <a:r>
              <a:rPr sz="1200">
                <a:solidFill>
                  <a:srgbClr val="5E5E5E"/>
                </a:solidFill>
                <a:latin typeface="Consolas"/>
              </a:rPr>
              <a:t>`GraphViz`</a:t>
            </a:r>
            <a:r>
              <a:rPr sz="1200">
                <a:solidFill>
                  <a:srgbClr val="003B4F"/>
                </a:solidFill>
                <a:latin typeface="Consolas"/>
              </a:rPr>
              <a:t> and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even LaTeX equations: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the main content</a:t>
                </a:r>
              </a:p>
              <a:p>
                <a:pPr lvl="0" indent="0" marL="0">
                  <a:buNone/>
                </a:pPr>
                <a:r>
                  <a:rPr/>
                  <a:t>Most writing in Quarto is done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everything I’m used to: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numpy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matplotlib.pyplot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np.arange(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0.01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theta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np.pi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fig, ax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 sz="1200"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  {</a:t>
            </a:r>
            <a:r>
              <a:rPr sz="1200">
                <a:solidFill>
                  <a:srgbClr val="20794D"/>
                </a:solidFill>
                <a:latin typeface="Consolas"/>
              </a:rPr>
              <a:t>'projection'</a:t>
            </a:r>
            <a:r>
              <a:rPr sz="1200">
                <a:solidFill>
                  <a:srgbClr val="003B4F"/>
                </a:solidFill>
                <a:latin typeface="Consolas"/>
              </a:rPr>
              <a:t>: </a:t>
            </a:r>
            <a:r>
              <a:rPr sz="1200">
                <a:solidFill>
                  <a:srgbClr val="20794D"/>
                </a:solidFill>
                <a:latin typeface="Consolas"/>
              </a:rPr>
              <a:t>'polar'</a:t>
            </a:r>
            <a:r>
              <a:rPr sz="1200"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ax.set_rticks([</a:t>
            </a:r>
            <a:r>
              <a:rPr sz="1200">
                <a:solidFill>
                  <a:srgbClr val="AD0000"/>
                </a:solidFill>
                <a:latin typeface="Consolas"/>
              </a:rPr>
              <a:t>0.5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ax.grid(</a:t>
            </a:r>
            <a:r>
              <a:rPr sz="1200">
                <a:solidFill>
                  <a:srgbClr val="111111"/>
                </a:solidFill>
                <a:latin typeface="Consolas"/>
              </a:rPr>
              <a:t>True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9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`#`</a:t>
            </a:r>
            <a:r>
              <a:rPr sz="1200">
                <a:solidFill>
                  <a:srgbClr val="003B4F"/>
                </a:solidFill>
                <a:latin typeface="Consolas"/>
              </a:rPr>
              <a:t>, titles with </a:t>
            </a:r>
            <a:r>
              <a:rPr sz="1200">
                <a:solidFill>
                  <a:srgbClr val="5E5E5E"/>
                </a:solidFill>
                <a:latin typeface="Consolas"/>
              </a:rPr>
              <a:t>`##`</a:t>
            </a:r>
            <a:r>
              <a:rPr sz="1200"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`-`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 will render your content in slide form.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 sz="1200">
                <a:solidFill>
                  <a:srgbClr val="20794D"/>
                </a:solidFill>
                <a:latin typeface="Consolas"/>
              </a:rPr>
              <a:t>- </a:t>
            </a:r>
            <a:r>
              <a:rPr sz="1200"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 sz="1200">
                <a:latin typeface="Consolas"/>
              </a:rPr>
              <a:t>#</a:t>
            </a:r>
            <a:r>
              <a:rPr/>
              <a:t>, titles with </a:t>
            </a:r>
            <a:r>
              <a:rPr sz="1200">
                <a:latin typeface="Consolas"/>
              </a:rPr>
              <a:t>##</a:t>
            </a:r>
            <a:r>
              <a:rPr/>
              <a:t>, and bullets with </a:t>
            </a:r>
            <a:r>
              <a:rPr sz="1200"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The next slides were generated using the code below:</a:t>
            </a:r>
          </a:p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df_dr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"data/dr.csv.gz"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df_pop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years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AD0000"/>
                </a:solidFill>
                <a:latin typeface="Consolas"/>
              </a:rPr>
              <a:t>2000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2025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2050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2075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2100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regions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20794D"/>
                </a:solidFill>
                <a:latin typeface="Consolas"/>
              </a:rPr>
              <a:t>"Belgium"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"China"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"Brazil"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"India"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"Japan"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"Nigeria"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 sz="1200">
                <a:solidFill>
                  <a:srgbClr val="5E5E5E"/>
                </a:solidFill>
                <a:latin typeface="Consolas"/>
              </a:rPr>
              <a:t>{</a:t>
            </a:r>
            <a:r>
              <a:rPr sz="1200">
                <a:solidFill>
                  <a:srgbClr val="003B4F"/>
                </a:solidFill>
                <a:latin typeface="Consolas"/>
              </a:rPr>
              <a:t>name</a:t>
            </a:r>
            <a:r>
              <a:rPr sz="1200">
                <a:solidFill>
                  <a:srgbClr val="5E5E5E"/>
                </a:solidFill>
                <a:latin typeface="Consolas"/>
              </a:rPr>
              <a:t>}</a:t>
            </a:r>
            <a:r>
              <a:rPr sz="1200">
                <a:solidFill>
                  <a:srgbClr val="20794D"/>
                </a:solidFill>
                <a:latin typeface="Consolas"/>
              </a:rPr>
              <a:t>"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 sz="1200">
                <a:solidFill>
                  <a:srgbClr val="20794D"/>
                </a:solidFill>
                <a:latin typeface="Consolas"/>
              </a:rPr>
              <a:t>"Location"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10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10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10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10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10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10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Websites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 get by just changing the format in 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To avoid overwriting the slides, I’m generating a new file for the website.</a:t>
            </a:r>
          </a:p>
          <a:p>
            <a:pPr lvl="0" indent="0" marL="0">
              <a:buNone/>
            </a:pPr>
            <a:r>
              <a:rPr/>
              <a:t>You can see the result </a:t>
            </a:r>
            <a:r>
              <a:rPr>
                <a:hlinkClick r:id="rId2"/>
              </a:rPr>
              <a:t>here</a:t>
            </a:r>
            <a:r>
              <a:rPr/>
              <a:t>, and a screenshot in the next slide.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Render presentation as a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73300" y="1193800"/>
            <a:ext cx="4597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Articles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bleh blih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Projects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Bleh - blih You can use Quarto to generate the whole shebang!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from David Robinson’s (@drrob) Tweet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Move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the last 20 years, I tried many tools…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Ok, Beamer!</a:t>
            </a:r>
          </a:p>
          <a:p>
            <a:pPr lvl="0"/>
            <a:r>
              <a:rPr/>
              <a:t>Website generation is not great</a:t>
            </a:r>
          </a:p>
          <a:p>
            <a:pPr lvl="0"/>
            <a:r>
              <a:rPr/>
              <a:t>Dynamic content requires Latex programming</a:t>
            </a:r>
          </a:p>
          <a:p>
            <a:pPr lvl="1"/>
            <a:r>
              <a:rPr sz="1200">
                <a:latin typeface="Consolas"/>
              </a:rPr>
              <a:t>\usepackage{ifthen}</a:t>
            </a:r>
          </a:p>
          <a:p>
            <a:pPr lvl="1"/>
            <a:r>
              <a:rPr sz="1200">
                <a:latin typeface="Consolas"/>
              </a:rPr>
              <a:t>@for</a:t>
            </a:r>
            <a:r>
              <a:rPr/>
              <a:t>, </a:t>
            </a:r>
            <a:r>
              <a:rPr sz="1200"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PPT,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PDFs</a:t>
            </a:r>
          </a:p>
          <a:p>
            <a:pPr lvl="0"/>
            <a:r>
              <a:rPr/>
              <a:t>Mostly good presentations</a:t>
            </a:r>
          </a:p>
          <a:p>
            <a:pPr lvl="0"/>
            <a:r>
              <a:rPr/>
              <a:t>Hugo and </a:t>
            </a:r>
            <a:r>
              <a:rPr sz="1200">
                <a:latin typeface="Consolas"/>
              </a:rPr>
              <a:t>blogdown</a:t>
            </a:r>
            <a:r>
              <a:rPr/>
              <a:t> work well</a:t>
            </a:r>
          </a:p>
          <a:p>
            <a:pPr lvl="0"/>
            <a:r>
              <a:rPr/>
              <a:t>Heavily dependent on R </a:t>
            </a:r>
            <a:r>
              <a:rPr sz="1200">
                <a:latin typeface="Consolas"/>
              </a:rPr>
              <a:t>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Quarto really is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notebooks, and one can use </a:t>
            </a:r>
            <a:r>
              <a:rPr sz="1200">
                <a:hlinkClick r:id="rId3"/>
                <a:latin typeface="Consolas"/>
              </a:rPr>
              <a:t>pandoc</a:t>
            </a:r>
            <a:r>
              <a:rPr/>
              <a:t> to generate papers and PowerPoint, but it can be complicated.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62200" y="1689100"/>
            <a:ext cx="4406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for Python,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Quarto’s </a:t>
            </a:r>
            <a:r>
              <a:rPr sz="1200">
                <a:latin typeface="Consolas"/>
              </a:rPr>
              <a:t>.qmd</a:t>
            </a:r>
            <a:r>
              <a:rPr/>
              <a:t> files, you write Markdown and code, just like </a:t>
            </a:r>
            <a:r>
              <a:rPr sz="1200">
                <a:latin typeface="Consolas"/>
              </a:rPr>
              <a:t>.ipynb</a:t>
            </a:r>
            <a:r>
              <a:rPr/>
              <a:t>. Add some </a:t>
            </a:r>
            <a:r>
              <a:rPr sz="1200">
                <a:latin typeface="Consolas"/>
              </a:rPr>
              <a:t>YAML</a:t>
            </a:r>
            <a:r>
              <a:rPr/>
              <a:t> configuration and Quarto does the intermediate steps. It integrates well with VSCode and Jupyter.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689100"/>
            <a:ext cx="52451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But wait, there’s more!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can easily run pre-scripts and post-scripts. I frequenly use this to pre-process data and to automatically publish output to git repositories.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689100"/>
            <a:ext cx="5778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basics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for everything</dc:title>
  <dc:creator>Lucas A. Meyer</dc:creator>
  <cp:keywords/>
  <dcterms:created xsi:type="dcterms:W3CDTF">2022-07-01T20:00:08Z</dcterms:created>
  <dcterms:modified xsi:type="dcterms:W3CDTF">2022-07-01T20:00:08Z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2022-07-14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