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1"/>
          <a:sy d="100" n="211"/>
        </p:scale>
        <p:origin x="354" y="16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8" Type="http://schemas.openxmlformats.org/officeDocument/2006/relationships/tableStyles" Target="tableStyles.xml" /><Relationship Id="rId4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6" Type="http://schemas.openxmlformats.org/officeDocument/2006/relationships/viewProps" Target="viewProps.xml" /><Relationship Id="rId4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3.png" /><Relationship Id="rId2" Type="http://schemas.openxmlformats.org/officeDocument/2006/relationships/image" Target="../media/image22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4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hyperlink" Target="https://wesmckinney.com/book/" TargetMode="External" /><Relationship Id="rId5" Type="http://schemas.openxmlformats.org/officeDocument/2006/relationships/hyperlink" Target="https://github.com/wesm/pydata-book/tree/3rd-edition" TargetMode="Externa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pn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pandoc.org/" TargetMode="External" /><Relationship Id="rId4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everything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Write content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 everything I'm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used to: figures, tables, bibliography, etc.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like 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Here’s the first example from Mermaid’s website. The diagrams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Here’s an example of the first regression in Wooldridge’s Introductory Econometrics book: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wage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α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×</m:t>
                      </m:r>
                      <m:r>
                        <m:rPr>
                          <m:nor/>
                          <m:sty m:val="p"/>
                        </m:rPr>
                        <m:t>educ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ϵ</m:t>
                      </m:r>
                    </m:oMath>
                  </m:oMathPara>
                </a14:m>
              </a:p>
              <a:p>
                <a:pPr lvl="0" indent="0">
                  <a:buNone/>
                </a:pPr>
                <a:r>
                  <a:rPr>
                    <a:solidFill>
                      <a:srgbClr val="5E5E5E"/>
                    </a:solidFill>
                    <a:latin typeface="Consolas"/>
                  </a:rPr>
                  <a:t># Load the data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df_wage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pd.read_csv(</a:t>
                </a:r>
                <a:r>
                  <a:rPr>
                    <a:solidFill>
                      <a:srgbClr val="20794D"/>
                    </a:solidFill>
                    <a:latin typeface="Consolas"/>
                  </a:rPr>
                  <a:t>"data/wage1.csv"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Create an OLS model using </a:t>
                </a:r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the R syntax - assumes an intercept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mod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smf.ols(formula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20794D"/>
                    </a:solidFill>
                    <a:latin typeface="Consolas"/>
                  </a:rPr>
                  <a:t>"wage ~ educ"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,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              data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df_wage)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Fit the model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res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mod.fit()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Show the results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display(Markdown(md(res.summary().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        tables[</a:t>
                </a:r>
                <a:r>
                  <a:rPr>
                    <a:solidFill>
                      <a:srgbClr val="AD0000"/>
                    </a:solidFill>
                    <a:latin typeface="Consolas"/>
                  </a:rPr>
                  <a:t>1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].as_html())))</a:t>
                </a:r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48200" y="1193800"/>
          <a:ext cx="4038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std err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P&gt;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 will render your content in slide form.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The part I liked the </a:t>
            </a:r>
            <a:r>
              <a:rPr i="1"/>
              <a:t>least</a:t>
            </a:r>
            <a:r>
              <a:rPr/>
              <a:t> is that 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the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substantially limit the flexibility you would have in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Quarto can use a template with (</a:t>
            </a:r>
            <a:r>
              <a:rPr b="1"/>
              <a:t>only</a:t>
            </a:r>
            <a:r>
              <a:rPr/>
              <a:t>)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markdown headings (for example, 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.md</a:t>
            </a:r>
            <a:r>
              <a:rPr/>
              <a:t> source contains </a:t>
            </a:r>
            <a:r>
              <a:rPr>
                <a:latin typeface="Consolas"/>
              </a:rPr>
              <a:t>.columns</a:t>
            </a:r>
            <a:r>
              <a:rPr/>
              <a:t> div (</a:t>
            </a:r>
            <a:r>
              <a:rPr>
                <a:latin typeface="Consolas"/>
              </a:rPr>
              <a:t>:::: {.columns}</a:t>
            </a:r>
            <a:r>
              <a:rPr/>
              <a:t>) and text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divs is not text</a:t>
            </a:r>
          </a:p>
          <a:p>
            <a:pPr lvl="0"/>
            <a:r>
              <a:rPr b="1"/>
              <a:t>Blank:</a:t>
            </a:r>
            <a:r>
              <a:rPr/>
              <a:t> used for slides that have no displayable content (e.g. notes)</a:t>
            </a:r>
          </a:p>
          <a:p>
            <a:pPr lvl="0"/>
            <a:r>
              <a:rPr b="1"/>
              <a:t>Content with Caption:</a:t>
            </a:r>
            <a:r>
              <a:rPr/>
              <a:t> used when content doesn’t have a </a:t>
            </a:r>
            <a:r>
              <a:rPr>
                <a:latin typeface="Consolas"/>
              </a:rPr>
              <a:t>columns</a:t>
            </a:r>
            <a:r>
              <a:rPr/>
              <a:t> div but has text </a:t>
            </a:r>
            <a:r>
              <a:rPr b="1"/>
              <a:t>and</a:t>
            </a:r>
            <a:r>
              <a:rPr/>
              <a:t> non-text content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"Belgium"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from David Robinson’s (@drrob) Tweet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 could get by just changing the format in 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a scholarly article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  <a:r>
              <a:rPr/>
              <a:t> `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documents.</a:t>
            </a:r>
          </a:p>
          <a:p>
            <a:pPr lvl="0" indent="0" marL="0">
              <a:buNone/>
            </a:pPr>
            <a:r>
              <a:rPr/>
              <a:t>You need a BibTex file, e.g., </a:t>
            </a:r>
            <a:r>
              <a:rPr>
                <a:latin typeface="Consolas"/>
              </a:rPr>
              <a:t>bibliography.bib</a:t>
            </a:r>
            <a:r>
              <a:rPr/>
              <a:t>, and a reference to it </a:t>
            </a:r>
            <a:r>
              <a:rPr>
                <a:latin typeface="Consolas"/>
              </a:rPr>
              <a:t>bibliography: references.bib</a:t>
            </a:r>
            <a:r>
              <a:rPr/>
              <a:t> to the YAML front-matter. Quarto supports any </a:t>
            </a:r>
            <a:r>
              <a:rPr>
                <a:hlinkClick r:id="rId2"/>
              </a:rPr>
              <a:t>Citation Style Language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source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source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9500" y="1193800"/>
            <a:ext cx="6997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30300" y="1193800"/>
            <a:ext cx="6883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One of my proudest tech moments was to make </a:t>
            </a:r>
            <a:r>
              <a:rPr>
                <a:latin typeface="Consolas"/>
              </a:rPr>
              <a:t>CWeave</a:t>
            </a:r>
            <a:r>
              <a:rPr/>
              <a:t> and </a:t>
            </a:r>
            <a:r>
              <a:rPr>
                <a:latin typeface="Consolas"/>
              </a:rPr>
              <a:t>CWeb</a:t>
            </a:r>
            <a:r>
              <a:rPr/>
              <a:t> (and </a:t>
            </a:r>
            <a:r>
              <a:rPr>
                <a:latin typeface="Consolas"/>
              </a:rPr>
              <a:t>LaTeX</a:t>
            </a:r>
            <a:r>
              <a:rPr/>
              <a:t>) run in a Windows computer circa 1998.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output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 book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 yes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 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to Python notebooks without detracting anything. All you need are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allows me to have a scriptable, Python-based blog. I can automate my blog to tweet and post to LinkedIn when I write new articles.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 not</a:t>
            </a:r>
          </a:p>
          <a:p>
            <a:pPr lvl="0" indent="0" marL="0">
              <a:buNone/>
            </a:pPr>
            <a:r>
              <a:rPr/>
              <a:t>Only if you have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format, as were many of Shakespeare’s plays.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62200" y="1689100"/>
            <a:ext cx="4406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Pandoc configurations) to your </a:t>
            </a:r>
            <a:r>
              <a:rPr>
                <a:latin typeface="Consolas"/>
              </a:rPr>
              <a:t>.ipynb</a:t>
            </a:r>
            <a:r>
              <a:rPr/>
              <a:t> files: that’s a </a:t>
            </a:r>
            <a:r>
              <a:rPr>
                <a:latin typeface="Consolas"/>
              </a:rPr>
              <a:t>.qmd</a:t>
            </a:r>
            <a:r>
              <a:rPr/>
              <a:t> file. This keeps the configuration and content in the same file.</a:t>
            </a:r>
          </a:p>
          <a:p>
            <a:pPr lvl="0" indent="0" marL="0">
              <a:buNone/>
            </a:pPr>
            <a:r>
              <a:rPr/>
              <a:t>You can then render the outputs using </a:t>
            </a:r>
            <a:r>
              <a:rPr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689100"/>
            <a:ext cx="52451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2022-07-04T04:52:29Z</dcterms:created>
  <dcterms:modified xsi:type="dcterms:W3CDTF">2022-07-04T04:52:29Z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