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100">
                <a:latin typeface="Consolas"/>
              </a:rPr>
              <a:t>.qmd</a:t>
            </a:r>
            <a:r>
              <a:rPr/>
              <a:t>, </a:t>
            </a:r>
            <a:r>
              <a:rPr sz="1100">
                <a:latin typeface="Consolas"/>
              </a:rPr>
              <a:t>.ipynb</a:t>
            </a:r>
            <a:r>
              <a:rPr/>
              <a:t>, or </a:t>
            </a:r>
            <a:r>
              <a:rPr sz="11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100">
                <a:latin typeface="Consolas"/>
              </a:rPr>
              <a:t>html</a:t>
            </a:r>
            <a:r>
              <a:rPr/>
              <a:t>, </a:t>
            </a:r>
            <a:r>
              <a:rPr sz="1100">
                <a:latin typeface="Consolas"/>
              </a:rPr>
              <a:t>pptx</a:t>
            </a:r>
            <a:r>
              <a:rPr/>
              <a:t>, </a:t>
            </a:r>
            <a:r>
              <a:rPr sz="1100">
                <a:latin typeface="Consolas"/>
              </a:rPr>
              <a:t>docx</a:t>
            </a:r>
            <a:r>
              <a:rPr/>
              <a:t>, and </a:t>
            </a:r>
            <a:r>
              <a:rPr sz="11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title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format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</a:t>
            </a:r>
            <a:r>
              <a:rPr sz="1100">
                <a:solidFill>
                  <a:srgbClr val="4758AB"/>
                </a:solidFill>
                <a:latin typeface="Consolas"/>
              </a:rPr>
              <a:t>pptx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</a:t>
            </a:r>
            <a:r>
              <a:rPr sz="1100">
                <a:solidFill>
                  <a:srgbClr val="4758AB"/>
                </a:solidFill>
                <a:latin typeface="Consolas"/>
              </a:rPr>
              <a:t>revealjs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theme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author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date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100">
                <a:solidFill>
                  <a:srgbClr val="5E5E5E"/>
                </a:solidFill>
                <a:latin typeface="Consolas"/>
              </a:rPr>
              <a:t>[</a:t>
            </a:r>
            <a:r>
              <a:rPr sz="1100">
                <a:solidFill>
                  <a:srgbClr val="003B4F"/>
                </a:solidFill>
                <a:latin typeface="Consolas"/>
              </a:rPr>
              <a:t>Markdown</a:t>
            </a:r>
            <a:r>
              <a:rPr sz="1100">
                <a:solidFill>
                  <a:srgbClr val="5E5E5E"/>
                </a:solidFill>
                <a:latin typeface="Consolas"/>
              </a:rPr>
              <a:t>]</a:t>
            </a:r>
            <a:r>
              <a:rPr sz="11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100">
                <a:solidFill>
                  <a:srgbClr val="5E5E5E"/>
                </a:solidFill>
                <a:latin typeface="Consolas"/>
              </a:rPr>
              <a:t>`mermaid`</a:t>
            </a:r>
            <a:r>
              <a:rPr sz="1100">
                <a:solidFill>
                  <a:srgbClr val="003B4F"/>
                </a:solidFill>
                <a:latin typeface="Consolas"/>
              </a:rPr>
              <a:t> and </a:t>
            </a:r>
            <a:r>
              <a:rPr sz="1100">
                <a:solidFill>
                  <a:srgbClr val="5E5E5E"/>
                </a:solidFill>
                <a:latin typeface="Consolas"/>
              </a:rPr>
              <a:t>`GraphViz`</a:t>
            </a:r>
            <a:r>
              <a:rPr sz="11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100">
                <a:solidFill>
                  <a:srgbClr val="00769E"/>
                </a:solidFill>
                <a:latin typeface="Consolas"/>
              </a:rPr>
              <a:t>import</a:t>
            </a:r>
            <a:r>
              <a:rPr sz="1100">
                <a:solidFill>
                  <a:srgbClr val="003B4F"/>
                </a:solidFill>
                <a:latin typeface="Consolas"/>
              </a:rPr>
              <a:t> numpy </a:t>
            </a:r>
            <a:r>
              <a:rPr sz="1100">
                <a:solidFill>
                  <a:srgbClr val="00769E"/>
                </a:solidFill>
                <a:latin typeface="Consolas"/>
              </a:rPr>
              <a:t>as</a:t>
            </a:r>
            <a:r>
              <a:rPr sz="11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100">
                <a:solidFill>
                  <a:srgbClr val="00769E"/>
                </a:solidFill>
                <a:latin typeface="Consolas"/>
              </a:rPr>
              <a:t>import</a:t>
            </a:r>
            <a:r>
              <a:rPr sz="11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100">
                <a:solidFill>
                  <a:srgbClr val="00769E"/>
                </a:solidFill>
                <a:latin typeface="Consolas"/>
              </a:rPr>
              <a:t>as</a:t>
            </a:r>
            <a:r>
              <a:rPr sz="11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r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100">
                <a:solidFill>
                  <a:srgbClr val="AD0000"/>
                </a:solidFill>
                <a:latin typeface="Consolas"/>
              </a:rPr>
              <a:t>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0.01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theta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 </a:t>
            </a:r>
            <a:r>
              <a:rPr sz="1100">
                <a:solidFill>
                  <a:srgbClr val="5E5E5E"/>
                </a:solidFill>
                <a:latin typeface="Consolas"/>
              </a:rPr>
              <a:t>*</a:t>
            </a:r>
            <a:r>
              <a:rPr sz="1100">
                <a:solidFill>
                  <a:srgbClr val="003B4F"/>
                </a:solidFill>
                <a:latin typeface="Consolas"/>
              </a:rPr>
              <a:t> np.pi </a:t>
            </a:r>
            <a:r>
              <a:rPr sz="1100">
                <a:solidFill>
                  <a:srgbClr val="5E5E5E"/>
                </a:solidFill>
                <a:latin typeface="Consolas"/>
              </a:rPr>
              <a:t>*</a:t>
            </a:r>
            <a:r>
              <a:rPr sz="11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fig, ax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1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1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100">
                <a:solidFill>
                  <a:srgbClr val="003B4F"/>
                </a:solidFill>
                <a:latin typeface="Consolas"/>
              </a:rPr>
              <a:t>: </a:t>
            </a:r>
            <a:r>
              <a:rPr sz="1100">
                <a:solidFill>
                  <a:srgbClr val="20794D"/>
                </a:solidFill>
                <a:latin typeface="Consolas"/>
              </a:rPr>
              <a:t>'polar'</a:t>
            </a:r>
            <a:r>
              <a:rPr sz="11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100">
                <a:solidFill>
                  <a:srgbClr val="AD0000"/>
                </a:solidFill>
                <a:latin typeface="Consolas"/>
              </a:rPr>
              <a:t>0.5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1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1.5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ax.grid(</a:t>
            </a:r>
            <a:r>
              <a:rPr sz="1100">
                <a:solidFill>
                  <a:srgbClr val="111111"/>
                </a:solidFill>
                <a:latin typeface="Consolas"/>
              </a:rPr>
              <a:t>True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with </a:t>
            </a:r>
            <a:r>
              <a:rPr sz="1100">
                <a:solidFill>
                  <a:srgbClr val="5E5E5E"/>
                </a:solidFill>
                <a:latin typeface="Consolas"/>
              </a:rPr>
              <a:t>`#`</a:t>
            </a:r>
            <a:r>
              <a:rPr sz="11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100">
                <a:solidFill>
                  <a:srgbClr val="5E5E5E"/>
                </a:solidFill>
                <a:latin typeface="Consolas"/>
              </a:rPr>
              <a:t>`##`</a:t>
            </a:r>
            <a:r>
              <a:rPr sz="11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with </a:t>
            </a:r>
            <a:r>
              <a:rPr sz="1100">
                <a:solidFill>
                  <a:srgbClr val="5E5E5E"/>
                </a:solidFill>
                <a:latin typeface="Consolas"/>
              </a:rPr>
              <a:t>`-`</a:t>
            </a:r>
            <a:r>
              <a:rPr sz="11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100">
                <a:solidFill>
                  <a:srgbClr val="20794D"/>
                </a:solidFill>
                <a:latin typeface="Consolas"/>
              </a:rPr>
              <a:t>- </a:t>
            </a:r>
            <a:r>
              <a:rPr sz="11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100">
                <a:latin typeface="Consolas"/>
              </a:rPr>
              <a:t>#</a:t>
            </a:r>
            <a:r>
              <a:rPr/>
              <a:t>, titles with </a:t>
            </a:r>
            <a:r>
              <a:rPr sz="1100">
                <a:latin typeface="Consolas"/>
              </a:rPr>
              <a:t>##</a:t>
            </a:r>
            <a:r>
              <a:rPr/>
              <a:t>, and bullets with </a:t>
            </a:r>
            <a:r>
              <a:rPr sz="11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100">
                <a:solidFill>
                  <a:srgbClr val="003B4F"/>
                </a:solidFill>
                <a:latin typeface="Consolas"/>
              </a:rPr>
              <a:t>df_dr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1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1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20794D"/>
                </a:solidFill>
                <a:latin typeface="Consolas"/>
              </a:rPr>
              <a:t>"gzip"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df_pop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1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1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20794D"/>
                </a:solidFill>
                <a:latin typeface="Consolas"/>
              </a:rPr>
              <a:t>"gzip"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years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[</a:t>
            </a:r>
            <a:r>
              <a:rPr sz="1100">
                <a:solidFill>
                  <a:srgbClr val="AD0000"/>
                </a:solidFill>
                <a:latin typeface="Consolas"/>
              </a:rPr>
              <a:t>2000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2025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2050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2075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2100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regions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[</a:t>
            </a:r>
            <a:r>
              <a:rPr sz="1100">
                <a:solidFill>
                  <a:srgbClr val="20794D"/>
                </a:solidFill>
                <a:latin typeface="Consolas"/>
              </a:rPr>
              <a:t>"Belgium"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"China"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"Brazil"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"India"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"Japan"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"Nigeria"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100">
                <a:solidFill>
                  <a:srgbClr val="5E5E5E"/>
                </a:solidFill>
                <a:latin typeface="Consolas"/>
              </a:rPr>
              <a:t>{</a:t>
            </a:r>
            <a:r>
              <a:rPr sz="1100">
                <a:solidFill>
                  <a:srgbClr val="003B4F"/>
                </a:solidFill>
                <a:latin typeface="Consolas"/>
              </a:rPr>
              <a:t>name</a:t>
            </a:r>
            <a:r>
              <a:rPr sz="1100">
                <a:solidFill>
                  <a:srgbClr val="5E5E5E"/>
                </a:solidFill>
                <a:latin typeface="Consolas"/>
              </a:rPr>
              <a:t>}</a:t>
            </a:r>
            <a:r>
              <a:rPr sz="1100">
                <a:solidFill>
                  <a:srgbClr val="20794D"/>
                </a:solidFill>
                <a:latin typeface="Consolas"/>
              </a:rPr>
              <a:t>"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100">
                <a:solidFill>
                  <a:srgbClr val="5E5E5E"/>
                </a:solidFill>
                <a:latin typeface="Consolas"/>
              </a:rPr>
              <a:t>==</a:t>
            </a:r>
            <a:r>
              <a:rPr sz="11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100">
                <a:solidFill>
                  <a:srgbClr val="20794D"/>
                </a:solidFill>
                <a:latin typeface="Consolas"/>
              </a:rPr>
              <a:t>"Location"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r>
              <a:rPr sz="1100">
                <a:solidFill>
                  <a:srgbClr val="5E5E5E"/>
                </a:solidFill>
                <a:latin typeface="Consolas"/>
              </a:rPr>
              <a:t>==</a:t>
            </a:r>
            <a:r>
              <a:rPr sz="11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title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format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author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date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100">
                <a:latin typeface="Consolas"/>
              </a:rPr>
              <a:t>\usepackage{ifthen}</a:t>
            </a:r>
          </a:p>
          <a:p>
            <a:pPr lvl="1"/>
            <a:r>
              <a:rPr sz="1100">
                <a:latin typeface="Consolas"/>
              </a:rPr>
              <a:t>@for</a:t>
            </a:r>
            <a:r>
              <a:rPr/>
              <a:t>, </a:t>
            </a:r>
            <a:r>
              <a:rPr sz="11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1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100"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1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1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100">
                <a:latin typeface="Consolas"/>
              </a:rPr>
              <a:t>.ipynb</a:t>
            </a:r>
            <a:r>
              <a:rPr/>
              <a:t>. Add some </a:t>
            </a:r>
            <a:r>
              <a:rPr sz="11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2022-07-01T20:46:04Z</dcterms:created>
  <dcterms:modified xsi:type="dcterms:W3CDTF">2022-07-01T20:46:04Z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