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50"/>
          <a:sy d="100" n="150"/>
        </p:scale>
        <p:origin x="480" y="5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 snapToObjects="1">
      <p:cViewPr varScale="1">
        <p:scale>
          <a:sx d="100" n="121"/>
          <a:sy d="100" n="121"/>
        </p:scale>
        <p:origin x="5020" y="8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" Type="http://schemas.openxmlformats.org/officeDocument/2006/relationships/slide" Target="slides/slide2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" Type="http://schemas.openxmlformats.org/officeDocument/2006/relationships/slide" Target="slides/slide3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" Type="http://schemas.openxmlformats.org/officeDocument/2006/relationships/slide" Target="slides/slide4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 anchor="t">
            <a:normAutofit/>
          </a:bodyPr>
          <a:lstStyle>
            <a:lvl1pPr>
              <a:defRPr sz="20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824" y="2914650"/>
            <a:ext cx="3606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6C0990A2-C839-97ED-C4A6-4E94FCBA4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DFB41D-D821-C8F5-5F12-29DAA1075E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8910" y="0"/>
            <a:ext cx="51650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0D5B9-7701-95C6-E300-DB55A5487C75}"/>
              </a:ext>
            </a:extLst>
          </p:cNvPr>
          <p:cNvSpPr/>
          <p:nvPr userDrawn="1"/>
        </p:nvSpPr>
        <p:spPr>
          <a:xfrm>
            <a:off x="0" y="1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7195E-CC08-EC90-DFEA-DA45351EF5ED}"/>
              </a:ext>
            </a:extLst>
          </p:cNvPr>
          <p:cNvSpPr/>
          <p:nvPr userDrawn="1"/>
        </p:nvSpPr>
        <p:spPr>
          <a:xfrm>
            <a:off x="0" y="3305175"/>
            <a:ext cx="95492" cy="1006997"/>
          </a:xfrm>
          <a:prstGeom prst="rect">
            <a:avLst/>
          </a:prstGeom>
          <a:solidFill>
            <a:srgbClr val="002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AB3C7-7DC3-4D21-7D29-ADC422AACE57}"/>
              </a:ext>
            </a:extLst>
          </p:cNvPr>
          <p:cNvSpPr/>
          <p:nvPr userDrawn="1"/>
        </p:nvSpPr>
        <p:spPr>
          <a:xfrm>
            <a:off x="0" y="0"/>
            <a:ext cx="9144000" cy="2180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1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3"/>
            <a:ext cx="4040188" cy="1468041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9100"/>
            <a:ext cx="4040188" cy="1635521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3443286"/>
          </a:xfrm>
        </p:spPr>
        <p:txBody>
          <a:bodyPr anchor="b"/>
          <a:lstStyle>
            <a:lvl1pPr marL="0" indent="0">
              <a:buNone/>
              <a:defRPr sz="1800" b="1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4548902"/>
            <a:ext cx="4041775" cy="45719"/>
          </a:xfrm>
        </p:spPr>
        <p:txBody>
          <a:bodyPr/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5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35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eir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5532"/>
            <a:ext cx="8229600" cy="60364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35648-F604-0B76-EB1E-24F319A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1681"/>
            <a:ext cx="8229600" cy="2989847"/>
          </a:xfrm>
        </p:spPr>
        <p:txBody>
          <a:bodyPr>
            <a:normAutofit/>
          </a:bodyPr>
          <a:lstStyle>
            <a:lvl1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0562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chemeClr val="tx1"/>
          </a:solidFill>
          <a:latin charset="0" panose="020B0702040204020203" pitchFamily="34" typeface="Segoe UI Semibold"/>
          <a:ea typeface="+mj-ea"/>
          <a:cs charset="0" panose="020B0702040204020203" pitchFamily="34" typeface="Segoe UI Semibold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8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4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charset="0" panose="020B0502040204020203" pitchFamily="34" typeface="Segoe UI"/>
          <a:ea typeface="+mn-ea"/>
          <a:cs charset="0" panose="020B0502040204020203" pitchFamily="34" typeface="Segoe UI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authoring/markdown-basics.html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mermaid-js/mermaid" TargetMode="External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pandoc.org/MANUAL.html#powerpoint-layout-choice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andoc.org/MANUAL.html#powerpoint-layout-choice" TargetMode="External"/><Relationship Id="rId3" Type="http://schemas.openxmlformats.org/officeDocument/2006/relationships/hyperlink" Target="https://raw.githubusercontent.com/lucas-a-meyer/using-quarto/main/slides/_powerpoint-slides.qmd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meyerperin.com/using-quarto/" TargetMode="Externa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lucas-a-meyer/using-quarto/main/article.qmd" TargetMode="External"/><Relationship Id="rId3" Type="http://schemas.openxmlformats.org/officeDocument/2006/relationships/hyperlink" Target="https://www.meyerperin.com/using-quarto/article.docx" TargetMode="External"/><Relationship Id="rId4" Type="http://schemas.openxmlformats.org/officeDocument/2006/relationships/hyperlink" Target="https://www.meyerperin.com/using-quarto/article.pdf" TargetMode="Externa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tationstyles.org/" TargetMode="External"/><Relationship Id="rId3" Type="http://schemas.openxmlformats.org/officeDocument/2006/relationships/hyperlink" Target="https://raw.githubusercontent.com/lucas-a-meyer/using-quarto/main/article.qmd" TargetMode="External"/><Relationship Id="rId4" Type="http://schemas.openxmlformats.org/officeDocument/2006/relationships/hyperlink" Target="https://www.meyerperin.com/using-quarto/article.pdf" TargetMode="External"/><Relationship Id="rId5" Type="http://schemas.openxmlformats.org/officeDocument/2006/relationships/hyperlink" Target="https://www.meyerperin.com/using-quarto/article.docx" TargetMode="External"/><Relationship Id="rId6" Type="http://schemas.openxmlformats.org/officeDocument/2006/relationships/slide" Target="slide4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quarto.org/docs/guide/" TargetMode="External"/><Relationship Id="rId3" Type="http://schemas.openxmlformats.org/officeDocument/2006/relationships/hyperlink" Target="https://quarto.org/docs/authoring/cross-references.html" TargetMode="Externa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hyperlink" Target="https://wesmckinney.com/book/" TargetMode="External"/><Relationship Id="rId5" Type="http://schemas.openxmlformats.org/officeDocument/2006/relationships/hyperlink" Target="https://github.com/wesm/pydata-book/tree/3rd-edition" TargetMode="Externa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jjallaire.github.io/hopr/" TargetMode="External"/><Relationship Id="rId3" Type="http://schemas.openxmlformats.org/officeDocument/2006/relationships/hyperlink" Target="https://github.com/jjallaire/hopr/" TargetMode="External"/><Relationship Id="rId4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literateprogramming.com/knuthweb.pdf" TargetMode="External"/><Relationship Id="rId3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hyperlink" Target="https://wesmckinney.com/book/" TargetMode="External"/><Relationship Id="rId3" Type="http://schemas.openxmlformats.org/officeDocument/2006/relationships/hyperlink" Target="https://github.com/wesm/pydata-book/tree/3rd-edition" TargetMode="External"/><Relationship Id="rId4" Type="http://schemas.openxmlformats.org/officeDocument/2006/relationships/image" Target="../media/image25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meyerperin.com" TargetMode="Externa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arto.org/docs/get-started/hello/jupyter.html" TargetMode="External"/><Relationship Id="rId3" Type="http://schemas.openxmlformats.org/officeDocument/2006/relationships/hyperlink" Target="https://quarto.org/docs/get-started/hello/vscode.html" TargetMode="External"/><Relationship Id="rId4" Type="http://schemas.openxmlformats.org/officeDocument/2006/relationships/hyperlink" Target="https://www.meyerperin.com" TargetMode="External"/><Relationship Id="rId5" Type="http://schemas.openxmlformats.org/officeDocument/2006/relationships/hyperlink" Target="https://quarto.org/docs/projects/quarto-projects.html" TargetMode="Externa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quarto.org" TargetMode="External"/><Relationship Id="rId3" Type="http://schemas.openxmlformats.org/officeDocument/2006/relationships/hyperlink" Target="https://pandoc.org/" TargetMode="External"/><Relationship Id="rId4" Type="http://schemas.openxmlformats.org/officeDocument/2006/relationships/hyperlink" Target="https://quarto.org/docs/get-started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visualstudiomagazine.com/articles/2021/02/09/kaggle-survey.aspx" TargetMode="External"/><Relationship Id="rId3" Type="http://schemas.openxmlformats.org/officeDocument/2006/relationships/hyperlink" Target="https://pandoc.org/index.html" TargetMode="External"/><Relationship Id="rId4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824" y="860613"/>
            <a:ext cx="3606800" cy="183972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98824" y="2914650"/>
            <a:ext cx="3606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Lucas A. Meyer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2022-07-07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Quarto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YAML front-matter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files always start with a YAML front-matter.</a:t>
            </a:r>
          </a:p>
          <a:p>
            <a:pPr lvl="0" indent="0" marL="0">
              <a:buNone/>
            </a:pPr>
            <a:r>
              <a:rPr/>
              <a:t>The YAML configuration determines what’s the output format of your document. A few popular output options are </a:t>
            </a:r>
            <a:r>
              <a:rPr sz="1200">
                <a:latin typeface="Consolas"/>
              </a:rPr>
              <a:t>html</a:t>
            </a:r>
            <a:r>
              <a:rPr/>
              <a:t>, </a:t>
            </a:r>
            <a:r>
              <a:rPr sz="1200">
                <a:latin typeface="Consolas"/>
              </a:rPr>
              <a:t>pptx</a:t>
            </a:r>
            <a:r>
              <a:rPr/>
              <a:t>, </a:t>
            </a:r>
            <a:r>
              <a:rPr sz="1200">
                <a:latin typeface="Consolas"/>
              </a:rPr>
              <a:t>docx</a:t>
            </a:r>
            <a:r>
              <a:rPr/>
              <a:t>, and </a:t>
            </a:r>
            <a:r>
              <a:rPr sz="1200">
                <a:latin typeface="Consolas"/>
              </a:rPr>
              <a:t>pdf</a:t>
            </a:r>
            <a:r>
              <a:rPr/>
              <a:t>.</a:t>
            </a:r>
          </a:p>
          <a:p>
            <a:pPr lvl="0" indent="0" marL="0">
              <a:buNone/>
            </a:pPr>
            <a:r>
              <a:rPr b="1"/>
              <a:t>You can use a single source file to generate multiple output types.</a:t>
            </a:r>
          </a:p>
          <a:p>
            <a:pPr lvl="0" indent="0" marL="0">
              <a:buNone/>
            </a:pPr>
            <a:r>
              <a:rPr/>
              <a:t>For example, the YAML on the right will generate a PowerPoint file and a Revealjs presentation.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pptx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</a:t>
            </a:r>
            <a:r>
              <a:rPr sz="1200">
                <a:solidFill>
                  <a:srgbClr val="4758AB"/>
                </a:solidFill>
                <a:latin typeface="Consolas"/>
              </a:rPr>
              <a:t>revealjs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incremental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false</a:t>
            </a:r>
            <a:br/>
            <a:r>
              <a:rPr sz="1200">
                <a:solidFill>
                  <a:srgbClr val="657422"/>
                </a:solidFill>
                <a:latin typeface="Consolas"/>
              </a:rPr>
              <a:t>    </a:t>
            </a:r>
            <a:r>
              <a:rPr sz="1200">
                <a:solidFill>
                  <a:srgbClr val="4758AB"/>
                </a:solidFill>
                <a:latin typeface="Consolas"/>
              </a:rPr>
              <a:t>theme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pulse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2022-07-07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content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Writing content</a:t>
                </a:r>
              </a:p>
              <a:p>
                <a:pPr lvl="0" indent="0" marL="0">
                  <a:buNone/>
                </a:pPr>
                <a:r>
                  <a:rPr/>
                  <a:t>Write content in </a:t>
                </a:r>
                <a:r>
                  <a:rPr>
                    <a:hlinkClick r:id="rId2"/>
                  </a:rPr>
                  <a:t>Markdown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Quarto’s Markdown supports figures, tables, bibliography, etc.</a:t>
                </a:r>
              </a:p>
              <a:p>
                <a:pPr lvl="0" indent="0" marL="0">
                  <a:buNone/>
                </a:pPr>
                <a:r>
                  <a:rPr/>
                  <a:t>It also supports lots of extra features, like diagrams with </a:t>
                </a:r>
                <a:r>
                  <a:rPr>
                    <a:latin typeface="Consolas"/>
                  </a:rPr>
                  <a:t>mermaid</a:t>
                </a:r>
                <a:r>
                  <a:rPr/>
                  <a:t> and </a:t>
                </a:r>
                <a:r>
                  <a:rPr>
                    <a:latin typeface="Consolas"/>
                  </a:rPr>
                  <a:t>GraphViz</a:t>
                </a:r>
                <a:r>
                  <a:rPr/>
                  <a:t>, and even LaTeX equations: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sSup>
                        <m:e>
                          <m:r>
                            <m:t>c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### Writing content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Write content in </a:t>
            </a:r>
            <a:r>
              <a:rPr sz="1200">
                <a:solidFill>
                  <a:srgbClr val="5E5E5E"/>
                </a:solidFill>
                <a:latin typeface="Consolas"/>
              </a:rPr>
              <a:t>[</a:t>
            </a:r>
            <a:r>
              <a:rPr sz="1200">
                <a:solidFill>
                  <a:srgbClr val="003B4F"/>
                </a:solidFill>
                <a:latin typeface="Consolas"/>
              </a:rPr>
              <a:t>Markdown</a:t>
            </a:r>
            <a:r>
              <a:rPr sz="1200">
                <a:solidFill>
                  <a:srgbClr val="5E5E5E"/>
                </a:solidFill>
                <a:latin typeface="Consolas"/>
              </a:rPr>
              <a:t>]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Quarto's Markdown supports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figures, tables, bibliography, etc.      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It also supports lots of extra features,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like diagrams with </a:t>
            </a:r>
            <a:r>
              <a:rPr sz="1200">
                <a:solidFill>
                  <a:srgbClr val="5E5E5E"/>
                </a:solidFill>
                <a:latin typeface="Consolas"/>
              </a:rPr>
              <a:t>`mermaid`</a:t>
            </a:r>
            <a:r>
              <a:rPr sz="1200">
                <a:solidFill>
                  <a:srgbClr val="003B4F"/>
                </a:solidFill>
                <a:latin typeface="Consolas"/>
              </a:rPr>
              <a:t> and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`GraphViz`</a:t>
            </a:r>
            <a:r>
              <a:rPr sz="1200">
                <a:solidFill>
                  <a:srgbClr val="003B4F"/>
                </a:solidFill>
                <a:latin typeface="Consolas"/>
              </a:rPr>
              <a:t>, and even LaTeX equations: 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E = mc^2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$$</a:t>
            </a:r>
            <a:br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I want to add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best thing about Quarto is that you can use it to run any code that you would be able to run in a Python notebook.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numpy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np</a:t>
            </a:r>
            <a:br/>
            <a:r>
              <a:rPr sz="1200">
                <a:solidFill>
                  <a:srgbClr val="00769E"/>
                </a:solidFill>
                <a:latin typeface="Consolas"/>
              </a:rPr>
              <a:t>import</a:t>
            </a:r>
            <a:r>
              <a:rPr sz="1200">
                <a:solidFill>
                  <a:srgbClr val="003B4F"/>
                </a:solidFill>
                <a:latin typeface="Consolas"/>
              </a:rPr>
              <a:t> matplotlib.pyplot </a:t>
            </a:r>
            <a:r>
              <a:rPr sz="1200">
                <a:solidFill>
                  <a:srgbClr val="00769E"/>
                </a:solidFill>
                <a:latin typeface="Consolas"/>
              </a:rPr>
              <a:t>as</a:t>
            </a:r>
            <a:r>
              <a:rPr sz="1200">
                <a:solidFill>
                  <a:srgbClr val="003B4F"/>
                </a:solidFill>
                <a:latin typeface="Consolas"/>
              </a:rPr>
              <a:t> plt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np.arange(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0.01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theta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np.pi </a:t>
            </a:r>
            <a:r>
              <a:rPr sz="1200">
                <a:solidFill>
                  <a:srgbClr val="5E5E5E"/>
                </a:solidFill>
                <a:latin typeface="Consolas"/>
              </a:rPr>
              <a:t>*</a:t>
            </a:r>
            <a:r>
              <a:rPr sz="1200">
                <a:solidFill>
                  <a:srgbClr val="003B4F"/>
                </a:solidFill>
                <a:latin typeface="Consolas"/>
              </a:rPr>
              <a:t> r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fig, ax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plt.subplots(subplot_kw</a:t>
            </a:r>
            <a:r>
              <a:rPr sz="1200">
                <a:solidFill>
                  <a:srgbClr val="5E5E5E"/>
                </a:solidFill>
                <a:latin typeface="Consolas"/>
              </a:rPr>
              <a:t>=\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  {</a:t>
            </a:r>
            <a:r>
              <a:rPr sz="1200">
                <a:solidFill>
                  <a:srgbClr val="20794D"/>
                </a:solidFill>
                <a:latin typeface="Consolas"/>
              </a:rPr>
              <a:t>'projection'</a:t>
            </a:r>
            <a:r>
              <a:rPr sz="1200">
                <a:solidFill>
                  <a:srgbClr val="003B4F"/>
                </a:solidFill>
                <a:latin typeface="Consolas"/>
              </a:rPr>
              <a:t>: </a:t>
            </a:r>
            <a:r>
              <a:rPr sz="1200">
                <a:solidFill>
                  <a:srgbClr val="20794D"/>
                </a:solidFill>
                <a:latin typeface="Consolas"/>
              </a:rPr>
              <a:t>'polar'</a:t>
            </a:r>
            <a:r>
              <a:rPr sz="1200">
                <a:solidFill>
                  <a:srgbClr val="003B4F"/>
                </a:solidFill>
                <a:latin typeface="Consolas"/>
              </a:rPr>
              <a:t>})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ax.plot(theta, r)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ax.set_rticks([</a:t>
            </a:r>
            <a:r>
              <a:rPr sz="1200">
                <a:solidFill>
                  <a:srgbClr val="AD0000"/>
                </a:solidFill>
                <a:latin typeface="Consolas"/>
              </a:rPr>
              <a:t>0.5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1.5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</a:t>
            </a:r>
            <a:r>
              <a:rPr sz="1200">
                <a:solidFill>
                  <a:srgbClr val="003B4F"/>
                </a:solidFill>
                <a:latin typeface="Consolas"/>
              </a:rPr>
              <a:t>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ax.grid(</a:t>
            </a:r>
            <a:r>
              <a:rPr sz="1200">
                <a:solidFill>
                  <a:srgbClr val="111111"/>
                </a:solidFill>
                <a:latin typeface="Consolas"/>
              </a:rPr>
              <a:t>True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plt.show()</a:t>
            </a:r>
          </a:p>
        </p:txBody>
      </p:sp>
      <p:pic>
        <p:nvPicPr>
          <p:cNvPr descr="presentation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use </a:t>
            </a:r>
            <a:r>
              <a:rPr>
                <a:hlinkClick r:id="rId2"/>
              </a:rPr>
              <a:t>mermaid</a:t>
            </a:r>
            <a:r>
              <a:rPr/>
              <a:t> to create diagrams.</a:t>
            </a:r>
          </a:p>
          <a:p>
            <a:pPr lvl="0" indent="0" marL="0">
              <a:buNone/>
            </a:pPr>
            <a:r>
              <a:rPr/>
              <a:t>The diagram in this and in previous sections were created with mermaid.</a:t>
            </a:r>
          </a:p>
          <a:p>
            <a:pPr lvl="0" indent="0">
              <a:buNone/>
            </a:pPr>
            <a:r>
              <a:rPr sz="1200">
                <a:latin typeface="Consolas"/>
              </a:rPr>
              <a:t>flowchart TD
A[Hard] --&gt;|Text| B(Round)
B --&gt; C{Decision}
C --&gt;|One| D[Result 1]
C --&gt;|Two| E[Result 2]</a:t>
            </a:r>
          </a:p>
        </p:txBody>
      </p:sp>
      <p:pic>
        <p:nvPicPr>
          <p:cNvPr descr="presentation_files/figure-pptx/mermaid-figure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16600" y="1193800"/>
            <a:ext cx="171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and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code runs the first simple regression in Wooldridge’s Econometrics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wage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educ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ϵ</m:t>
                    </m:r>
                  </m:oMath>
                </a14:m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959100"/>
          <a:ext cx="4038600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s.e.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p-value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-0.9049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-1.321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0.5414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10.167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5E5E5E"/>
                </a:solidFill>
                <a:latin typeface="Consolas"/>
              </a:rPr>
              <a:t># Load the data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df_wage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"data/wage1.csv"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Create an OLS model using 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# the R syntax - assumes an intercept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mod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smf.ols(formula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"wage ~ educ"</a:t>
            </a:r>
            <a:r>
              <a:rPr sz="1200">
                <a:solidFill>
                  <a:srgbClr val="003B4F"/>
                </a:solidFill>
                <a:latin typeface="Consolas"/>
              </a:rPr>
              <a:t>,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          data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df_wage)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Fit the model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mod.fit()</a:t>
            </a:r>
            <a:br/>
            <a:br/>
            <a:r>
              <a:rPr sz="1200">
                <a:solidFill>
                  <a:srgbClr val="5E5E5E"/>
                </a:solidFill>
                <a:latin typeface="Consolas"/>
              </a:rPr>
              <a:t># Show the results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reg_table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pd.read_html(res.summary().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tables[</a:t>
            </a:r>
            <a:r>
              <a:rPr sz="1200">
                <a:solidFill>
                  <a:srgbClr val="AD0000"/>
                </a:solidFill>
                <a:latin typeface="Consolas"/>
              </a:rPr>
              <a:t>1</a:t>
            </a:r>
            <a:r>
              <a:rPr sz="1200">
                <a:solidFill>
                  <a:srgbClr val="003B4F"/>
                </a:solidFill>
                <a:latin typeface="Consolas"/>
              </a:rPr>
              <a:t>].as_html(), header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)[</a:t>
            </a:r>
            <a:r>
              <a:rPr sz="1200">
                <a:solidFill>
                  <a:srgbClr val="AD0000"/>
                </a:solidFill>
                <a:latin typeface="Consolas"/>
              </a:rPr>
              <a:t>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display(Markdown(reg_table.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to_markdown(index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111111"/>
                </a:solidFill>
                <a:latin typeface="Consolas"/>
              </a:rPr>
              <a:t>False</a:t>
            </a:r>
            <a:r>
              <a:rPr sz="1200">
                <a:solidFill>
                  <a:srgbClr val="003B4F"/>
                </a:solidFill>
                <a:latin typeface="Consolas"/>
              </a:rPr>
              <a:t>)))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Presentations in Quarto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slide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slides, you create sections with </a:t>
            </a:r>
            <a:r>
              <a:rPr sz="1200">
                <a:latin typeface="Consolas"/>
              </a:rPr>
              <a:t>#</a:t>
            </a:r>
            <a:r>
              <a:rPr/>
              <a:t>, titles with </a:t>
            </a:r>
            <a:r>
              <a:rPr sz="1200">
                <a:latin typeface="Consolas"/>
              </a:rPr>
              <a:t>##</a:t>
            </a:r>
            <a:r>
              <a:rPr/>
              <a:t>, and bullets with </a:t>
            </a:r>
            <a:r>
              <a:rPr sz="1200">
                <a:latin typeface="Consolas"/>
              </a:rPr>
              <a:t>-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Content types</a:t>
            </a:r>
          </a:p>
          <a:p>
            <a:pPr lvl="0"/>
            <a:r>
              <a:rPr/>
              <a:t>You can add several types of content</a:t>
            </a:r>
          </a:p>
          <a:p>
            <a:pPr lvl="1"/>
            <a:r>
              <a:rPr/>
              <a:t>code (use backticks)</a:t>
            </a:r>
          </a:p>
          <a:p>
            <a:pPr lvl="1"/>
            <a:r>
              <a:rPr/>
              <a:t>images</a:t>
            </a:r>
          </a:p>
          <a:p>
            <a:pPr lvl="1"/>
            <a:r>
              <a:rPr/>
              <a:t>diagrams</a:t>
            </a:r>
          </a:p>
          <a:p>
            <a:pPr lvl="1"/>
            <a:r>
              <a:rPr/>
              <a:t>tables</a:t>
            </a:r>
          </a:p>
          <a:p>
            <a:pPr lvl="1"/>
            <a:r>
              <a:rPr/>
              <a:t>etc.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4758AB"/>
                </a:solidFill>
                <a:latin typeface="Consolas"/>
              </a:rPr>
              <a:t>## Basic slide syntax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To create slides, you create sections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`#`</a:t>
            </a:r>
            <a:r>
              <a:rPr sz="1200">
                <a:solidFill>
                  <a:srgbClr val="003B4F"/>
                </a:solidFill>
                <a:latin typeface="Consolas"/>
              </a:rPr>
              <a:t>, titles with </a:t>
            </a:r>
            <a:r>
              <a:rPr sz="1200">
                <a:solidFill>
                  <a:srgbClr val="5E5E5E"/>
                </a:solidFill>
                <a:latin typeface="Consolas"/>
              </a:rPr>
              <a:t>`##`</a:t>
            </a:r>
            <a:r>
              <a:rPr sz="1200">
                <a:solidFill>
                  <a:srgbClr val="003B4F"/>
                </a:solidFill>
                <a:latin typeface="Consolas"/>
              </a:rPr>
              <a:t>, and bullets 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with </a:t>
            </a:r>
            <a:r>
              <a:rPr sz="1200">
                <a:solidFill>
                  <a:srgbClr val="5E5E5E"/>
                </a:solidFill>
                <a:latin typeface="Consolas"/>
              </a:rPr>
              <a:t>`-`</a:t>
            </a:r>
            <a:r>
              <a:rPr sz="1200">
                <a:solidFill>
                  <a:srgbClr val="003B4F"/>
                </a:solidFill>
                <a:latin typeface="Consolas"/>
              </a:rPr>
              <a:t>.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### Content types</a:t>
            </a:r>
            <a:br/>
            <a:br/>
            <a:r>
              <a:rPr sz="1200">
                <a:solidFill>
                  <a:srgbClr val="20794D"/>
                </a:solidFill>
                <a:latin typeface="Consolas"/>
              </a:rPr>
              <a:t>- </a:t>
            </a:r>
            <a:r>
              <a:rPr sz="1200">
                <a:solidFill>
                  <a:srgbClr val="003B4F"/>
                </a:solidFill>
                <a:latin typeface="Consolas"/>
              </a:rPr>
              <a:t>You can add several types of content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code (use backticks)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images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diagrams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tables</a:t>
            </a:r>
            <a:br/>
            <a:r>
              <a:rPr sz="1200">
                <a:solidFill>
                  <a:srgbClr val="20794D"/>
                </a:solidFill>
                <a:latin typeface="Consolas"/>
              </a:rPr>
              <a:t>    - </a:t>
            </a:r>
            <a:r>
              <a:rPr sz="1200">
                <a:solidFill>
                  <a:srgbClr val="003B4F"/>
                </a:solidFill>
                <a:latin typeface="Consolas"/>
              </a:rPr>
              <a:t>etc.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PowerPoint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generate a presentation from a </a:t>
            </a:r>
            <a:r>
              <a:rPr sz="1200">
                <a:latin typeface="Consolas"/>
              </a:rPr>
              <a:t>.qmd</a:t>
            </a:r>
            <a:r>
              <a:rPr/>
              <a:t> file, add </a:t>
            </a:r>
            <a:r>
              <a:rPr sz="1200">
                <a:latin typeface="Consolas"/>
              </a:rPr>
              <a:t>format: pptx</a:t>
            </a:r>
            <a:r>
              <a:rPr/>
              <a:t> to the YAML front-matter.</a:t>
            </a:r>
          </a:p>
          <a:p>
            <a:pPr lvl="0" indent="0" marL="0">
              <a:buNone/>
            </a:pPr>
            <a:r>
              <a:rPr/>
              <a:t>Quarto will use the </a:t>
            </a:r>
            <a:r>
              <a:rPr>
                <a:hlinkClick r:id="rId2"/>
              </a:rPr>
              <a:t>pandoc PowerPoint rules</a:t>
            </a:r>
            <a:r>
              <a:rPr/>
              <a:t> to render the content from the </a:t>
            </a:r>
            <a:r>
              <a:rPr sz="1200">
                <a:latin typeface="Consolas"/>
              </a:rPr>
              <a:t>.qmd</a:t>
            </a:r>
            <a:r>
              <a:rPr/>
              <a:t> into </a:t>
            </a:r>
            <a:r>
              <a:rPr sz="1200">
                <a:latin typeface="Consolas"/>
              </a:rPr>
              <a:t>.pptx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“pandoc rules” limit the flexibility to create PowerPoint presentations. Quarto has better presentation support for </a:t>
            </a:r>
            <a:r>
              <a:rPr sz="1200">
                <a:latin typeface="Consolas"/>
              </a:rPr>
              <a:t>revealjs</a:t>
            </a:r>
            <a:r>
              <a:rPr/>
              <a:t> and </a:t>
            </a:r>
            <a:r>
              <a:rPr sz="1200">
                <a:latin typeface="Consolas"/>
              </a:rPr>
              <a:t>beamer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PowerPoint can use a </a:t>
            </a:r>
            <a:r>
              <a:rPr b="1"/>
              <a:t>template</a:t>
            </a:r>
            <a:r>
              <a:rPr/>
              <a:t> with </a:t>
            </a:r>
            <a:r>
              <a:rPr i="1"/>
              <a:t>only</a:t>
            </a:r>
            <a:r>
              <a:rPr/>
              <a:t> these layouts:</a:t>
            </a:r>
          </a:p>
          <a:p>
            <a:pPr lvl="1"/>
            <a:r>
              <a:rPr/>
              <a:t>Title Slide</a:t>
            </a:r>
          </a:p>
          <a:p>
            <a:pPr lvl="1"/>
            <a:r>
              <a:rPr/>
              <a:t>Title and Content</a:t>
            </a:r>
          </a:p>
          <a:p>
            <a:pPr lvl="1"/>
            <a:r>
              <a:rPr/>
              <a:t>Section Header</a:t>
            </a:r>
          </a:p>
          <a:p>
            <a:pPr lvl="1"/>
            <a:r>
              <a:rPr/>
              <a:t>Two Content</a:t>
            </a:r>
          </a:p>
          <a:p>
            <a:pPr lvl="1"/>
            <a:r>
              <a:rPr/>
              <a:t>Comparison</a:t>
            </a:r>
          </a:p>
          <a:p>
            <a:pPr lvl="1"/>
            <a:r>
              <a:rPr/>
              <a:t>Content with Caption</a:t>
            </a:r>
          </a:p>
          <a:p>
            <a:pPr lvl="1"/>
            <a:r>
              <a:rPr/>
              <a:t>Blank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layout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rules are available at:  </a:t>
            </a:r>
            <a:r>
              <a:rPr>
                <a:hlinkClick r:id="rId2"/>
              </a:rPr>
              <a:t>https://pandoc.org/MANUAL.html#powerpoint-layout-choice</a:t>
            </a:r>
          </a:p>
          <a:p>
            <a:pPr lvl="0"/>
            <a:r>
              <a:rPr b="1"/>
              <a:t>Title Slide:</a:t>
            </a:r>
            <a:r>
              <a:rPr/>
              <a:t> created from metadata fields like </a:t>
            </a:r>
            <a:r>
              <a:rPr sz="1200">
                <a:latin typeface="Consolas"/>
              </a:rPr>
              <a:t>title</a:t>
            </a:r>
            <a:r>
              <a:rPr/>
              <a:t> and </a:t>
            </a:r>
            <a:r>
              <a:rPr sz="1200">
                <a:latin typeface="Consolas"/>
              </a:rPr>
              <a:t>author</a:t>
            </a:r>
          </a:p>
          <a:p>
            <a:pPr lvl="0"/>
            <a:r>
              <a:rPr b="1"/>
              <a:t>Section Header:</a:t>
            </a:r>
            <a:r>
              <a:rPr/>
              <a:t> created from the top-level headings (</a:t>
            </a:r>
            <a:r>
              <a:rPr sz="1200">
                <a:latin typeface="Consolas"/>
              </a:rPr>
              <a:t>#</a:t>
            </a:r>
            <a:r>
              <a:rPr/>
              <a:t>)</a:t>
            </a:r>
          </a:p>
          <a:p>
            <a:pPr lvl="0"/>
            <a:r>
              <a:rPr b="1"/>
              <a:t>Two Content:</a:t>
            </a:r>
            <a:r>
              <a:rPr/>
              <a:t> used when </a:t>
            </a:r>
            <a:r>
              <a:rPr sz="1200">
                <a:latin typeface="Consolas"/>
              </a:rPr>
              <a:t>.qmd</a:t>
            </a:r>
            <a:r>
              <a:rPr/>
              <a:t> source contains </a:t>
            </a:r>
            <a:r>
              <a:rPr sz="1200">
                <a:latin typeface="Consolas"/>
              </a:rPr>
              <a:t>:::: {.columns}</a:t>
            </a:r>
            <a:r>
              <a:rPr/>
              <a:t> and only </a:t>
            </a:r>
            <a:r>
              <a:rPr b="1"/>
              <a:t>text</a:t>
            </a:r>
            <a:r>
              <a:rPr/>
              <a:t> content. </a:t>
            </a:r>
            <a:r>
              <a:rPr>
                <a:hlinkClick r:id="rId3"/>
              </a:rPr>
              <a:t>Previous slide</a:t>
            </a:r>
            <a:r>
              <a:rPr/>
              <a:t> is an example.</a:t>
            </a:r>
          </a:p>
          <a:p>
            <a:pPr lvl="0"/>
            <a:r>
              <a:rPr b="1"/>
              <a:t>Comparison:</a:t>
            </a:r>
            <a:r>
              <a:rPr/>
              <a:t> same as “Two Content”, but content of columns is not text</a:t>
            </a:r>
          </a:p>
          <a:p>
            <a:pPr lvl="0"/>
            <a:r>
              <a:rPr b="1"/>
              <a:t>Content with Caption:</a:t>
            </a:r>
            <a:r>
              <a:rPr/>
              <a:t> used when slide has non-text content, but no columns</a:t>
            </a:r>
          </a:p>
          <a:p>
            <a:pPr lvl="0"/>
            <a:r>
              <a:rPr b="1"/>
              <a:t>Title and Content:</a:t>
            </a:r>
            <a:r>
              <a:rPr/>
              <a:t> whatever doesn’t fit the rules above.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Quarto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PowerPoint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adding a </a:t>
            </a:r>
            <a:r>
              <a:rPr sz="1200">
                <a:latin typeface="Consolas"/>
              </a:rPr>
              <a:t>reference-doc</a:t>
            </a:r>
            <a:r>
              <a:rPr/>
              <a:t> entry to your YAML, you can tell Quarto (and pandoc) to use a file as a template for the format of your presentation.</a:t>
            </a:r>
          </a:p>
          <a:p>
            <a:pPr lvl="0" indent="0" marL="0">
              <a:buNone/>
            </a:pPr>
            <a:r>
              <a:rPr/>
              <a:t>The “Slide Master” needs to contain layouts named as per the previous slide (e.g. “Comparison”).</a:t>
            </a:r>
          </a:p>
          <a:p>
            <a:pPr lvl="0" indent="0" marL="0">
              <a:buNone/>
            </a:pPr>
            <a:r>
              <a:rPr/>
              <a:t>This allows you a lot of flexibility in the design of your slide deck, even if it is for just the small number of layouts that were listed in the previous slide.</a:t>
            </a:r>
          </a:p>
          <a:p>
            <a:pPr lvl="0" indent="0" marL="0">
              <a:buNone/>
            </a:pPr>
            <a:r>
              <a:rPr/>
              <a:t>You can control fonts, add background images, page numbering, etc.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"Using Quarto for everything"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reference-doc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templates/template.pptx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feature: generate content dynamically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say you’re presenting a project about population dynamics but you don’t know which world leaders are coming to the conference.</a:t>
            </a:r>
          </a:p>
          <a:p>
            <a:pPr lvl="0" indent="0" marL="0">
              <a:buNone/>
            </a:pPr>
            <a:r>
              <a:rPr/>
              <a:t>On the presentation day, you learn that Belgium, China, Brazil, India, Japan and Nigeria are attending.</a:t>
            </a:r>
          </a:p>
          <a:p>
            <a:pPr lvl="0" indent="0" marL="0">
              <a:buNone/>
            </a:pPr>
            <a:r>
              <a:rPr/>
              <a:t>You can use Python or R to automatically generate slides.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Generating slides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next slides/sections were generated using the code below:</a:t>
            </a:r>
          </a:p>
          <a:p>
            <a:pPr lvl="0" indent="0">
              <a:buNone/>
            </a:pPr>
            <a:br/>
            <a:r>
              <a:rPr sz="1200">
                <a:solidFill>
                  <a:srgbClr val="003B4F"/>
                </a:solidFill>
                <a:latin typeface="Consolas"/>
              </a:rPr>
              <a:t>df_dr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"data/dr.csv.gz"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df_pop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pd.read_csv(</a:t>
            </a:r>
            <a:r>
              <a:rPr sz="1200">
                <a:solidFill>
                  <a:srgbClr val="20794D"/>
                </a:solidFill>
                <a:latin typeface="Consolas"/>
              </a:rPr>
              <a:t>"data/pop_brackets.csv.gz"</a:t>
            </a:r>
            <a:r>
              <a:rPr sz="1200">
                <a:solidFill>
                  <a:srgbClr val="003B4F"/>
                </a:solidFill>
                <a:latin typeface="Consolas"/>
              </a:rPr>
              <a:t>, compression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20794D"/>
                </a:solidFill>
                <a:latin typeface="Consolas"/>
              </a:rPr>
              <a:t>"gzip"</a:t>
            </a:r>
            <a:r>
              <a:rPr sz="1200">
                <a:solidFill>
                  <a:srgbClr val="003B4F"/>
                </a:solidFill>
                <a:latin typeface="Consolas"/>
              </a:rPr>
              <a:t>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years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AD0000"/>
                </a:solidFill>
                <a:latin typeface="Consolas"/>
              </a:rPr>
              <a:t>2000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2025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2050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2075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AD0000"/>
                </a:solidFill>
                <a:latin typeface="Consolas"/>
              </a:rPr>
              <a:t>2100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regions </a:t>
            </a:r>
            <a:r>
              <a:rPr sz="1200">
                <a:solidFill>
                  <a:srgbClr val="5E5E5E"/>
                </a:solidFill>
                <a:latin typeface="Consolas"/>
              </a:rPr>
              <a:t>=</a:t>
            </a:r>
            <a:r>
              <a:rPr sz="1200">
                <a:solidFill>
                  <a:srgbClr val="003B4F"/>
                </a:solidFill>
                <a:latin typeface="Consolas"/>
              </a:rPr>
              <a:t> [</a:t>
            </a:r>
            <a:r>
              <a:rPr sz="1200">
                <a:solidFill>
                  <a:srgbClr val="20794D"/>
                </a:solidFill>
                <a:latin typeface="Consolas"/>
              </a:rPr>
              <a:t>"Belgium"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"China"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"Brazil"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"India"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"Japan"</a:t>
            </a:r>
            <a:r>
              <a:rPr sz="1200">
                <a:solidFill>
                  <a:srgbClr val="003B4F"/>
                </a:solidFill>
                <a:latin typeface="Consolas"/>
              </a:rPr>
              <a:t>, </a:t>
            </a:r>
            <a:r>
              <a:rPr sz="1200">
                <a:solidFill>
                  <a:srgbClr val="20794D"/>
                </a:solidFill>
                <a:latin typeface="Consolas"/>
              </a:rPr>
              <a:t>"Nigeria"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br/>
            <a:br/>
            <a:r>
              <a:rPr sz="1200">
                <a:solidFill>
                  <a:srgbClr val="003B4F"/>
                </a:solidFill>
                <a:latin typeface="Consolas"/>
              </a:rPr>
              <a:t>for name in regions: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f"## Age and Population Pyramids for </a:t>
            </a:r>
            <a:r>
              <a:rPr sz="1200">
                <a:solidFill>
                  <a:srgbClr val="5E5E5E"/>
                </a:solidFill>
                <a:latin typeface="Consolas"/>
              </a:rPr>
              <a:t>{</a:t>
            </a:r>
            <a:r>
              <a:rPr sz="1200">
                <a:solidFill>
                  <a:srgbClr val="003B4F"/>
                </a:solidFill>
                <a:latin typeface="Consolas"/>
              </a:rPr>
              <a:t>name</a:t>
            </a:r>
            <a:r>
              <a:rPr sz="1200">
                <a:solidFill>
                  <a:srgbClr val="5E5E5E"/>
                </a:solidFill>
                <a:latin typeface="Consolas"/>
              </a:rPr>
              <a:t>}</a:t>
            </a:r>
            <a:r>
              <a:rPr sz="1200">
                <a:solidFill>
                  <a:srgbClr val="20794D"/>
                </a:solidFill>
                <a:latin typeface="Consolas"/>
              </a:rPr>
              <a:t>"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class="columns"&gt;'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plot_dependency_ratio(df_dr[df_dr.Location 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 name])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f'&lt;div class="column"&gt;'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plot_population_pyramid_series(df_pop[df_pop[</a:t>
            </a:r>
            <a:r>
              <a:rPr sz="1200">
                <a:solidFill>
                  <a:srgbClr val="20794D"/>
                </a:solidFill>
                <a:latin typeface="Consolas"/>
              </a:rPr>
              <a:t>"Location"</a:t>
            </a:r>
            <a:r>
              <a:rPr sz="1200">
                <a:solidFill>
                  <a:srgbClr val="003B4F"/>
                </a:solidFill>
                <a:latin typeface="Consolas"/>
              </a:rPr>
              <a:t>]</a:t>
            </a:r>
            <a:r>
              <a:rPr sz="1200">
                <a:solidFill>
                  <a:srgbClr val="5E5E5E"/>
                </a:solidFill>
                <a:latin typeface="Consolas"/>
              </a:rPr>
              <a:t>==</a:t>
            </a:r>
            <a:r>
              <a:rPr sz="1200">
                <a:solidFill>
                  <a:srgbClr val="003B4F"/>
                </a:solidFill>
                <a:latin typeface="Consolas"/>
              </a:rPr>
              <a:t>name], years)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  <a:br/>
            <a:r>
              <a:rPr sz="1200">
                <a:solidFill>
                  <a:srgbClr val="003B4F"/>
                </a:solidFill>
                <a:latin typeface="Consolas"/>
              </a:rPr>
              <a:t>    display(Markdown(</a:t>
            </a:r>
            <a:r>
              <a:rPr sz="1200">
                <a:solidFill>
                  <a:srgbClr val="20794D"/>
                </a:solidFill>
                <a:latin typeface="Consolas"/>
              </a:rPr>
              <a:t>f'&lt;/div&gt;'</a:t>
            </a:r>
            <a:r>
              <a:rPr sz="1200">
                <a:solidFill>
                  <a:srgbClr val="003B4F"/>
                </a:solidFill>
                <a:latin typeface="Consolas"/>
              </a:rPr>
              <a:t>))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Belgium</a:t>
            </a:r>
          </a:p>
        </p:txBody>
      </p:sp>
      <p:pic>
        <p:nvPicPr>
          <p:cNvPr descr="presentation_files/figure-pptx/cell-8-output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China</a:t>
            </a:r>
          </a:p>
        </p:txBody>
      </p:sp>
      <p:pic>
        <p:nvPicPr>
          <p:cNvPr descr="presentation_files/figure-pptx/cell-8-output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Brazil</a:t>
            </a:r>
          </a:p>
        </p:txBody>
      </p:sp>
      <p:pic>
        <p:nvPicPr>
          <p:cNvPr descr="presentation_files/figure-pptx/cell-8-output-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2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India</a:t>
            </a:r>
          </a:p>
        </p:txBody>
      </p:sp>
      <p:pic>
        <p:nvPicPr>
          <p:cNvPr descr="presentation_files/figure-pptx/cell-8-output-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3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62100"/>
            <a:ext cx="40386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Japan</a:t>
            </a:r>
          </a:p>
        </p:txBody>
      </p:sp>
      <p:pic>
        <p:nvPicPr>
          <p:cNvPr descr="presentation_files/figure-pptx/cell-8-output-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4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 and Population Pyramids for Nigeria</a:t>
            </a:r>
          </a:p>
        </p:txBody>
      </p:sp>
      <p:pic>
        <p:nvPicPr>
          <p:cNvPr descr="presentation_files/figure-pptx/cell-8-output-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presentation_files/figure-pptx/cell-8-output-5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87500"/>
            <a:ext cx="4038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Generating a website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value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stuck in my computer is nearly worthless.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Goal</a:t>
            </a:r>
          </a:p>
          <a:p>
            <a:pPr lvl="0"/>
            <a:r>
              <a:rPr/>
              <a:t>Move good content out of my computer </a:t>
            </a:r>
            <a:r>
              <a:rPr b="1"/>
              <a:t>as fast as possible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Git-based collaboration</a:t>
            </a:r>
          </a:p>
          <a:p>
            <a:pPr lvl="0"/>
            <a:r>
              <a:rPr/>
              <a:t>Write once, generate: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Paper</a:t>
            </a:r>
          </a:p>
          <a:p>
            <a:pPr lvl="1"/>
            <a:r>
              <a:rPr/>
              <a:t>PowerPoint</a:t>
            </a:r>
          </a:p>
          <a:p>
            <a:pPr lvl="1"/>
            <a:r>
              <a:rPr/>
              <a:t>Site/documentation</a:t>
            </a:r>
          </a:p>
        </p:txBody>
      </p:sp>
      <p:pic>
        <p:nvPicPr>
          <p:cNvPr descr="fig:  images/content-value-ch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193800"/>
            <a:ext cx="3835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content value chain by (@drrob) captured by Amelia McNamara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one line creates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title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</a:t>
            </a:r>
            <a:r>
              <a:rPr sz="1200">
                <a:solidFill>
                  <a:srgbClr val="20794D"/>
                </a:solidFill>
                <a:latin typeface="Consolas"/>
              </a:rPr>
              <a:t>"Quarto with Python"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format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html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revealjs: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incremental: false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theme: [simple, revealjs-customizations.scss]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title-slide-attributes: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data-background-image: images/data-viz-bg.jpg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data-background-size: contain</a:t>
            </a:r>
            <a:br/>
            <a:r>
              <a:rPr sz="1200">
                <a:solidFill>
                  <a:srgbClr val="5E5E5E"/>
                </a:solidFill>
                <a:latin typeface="Consolas"/>
              </a:rPr>
              <a:t>    #         data-background-position: right</a:t>
            </a:r>
            <a:br/>
            <a:br/>
            <a:r>
              <a:rPr sz="1200">
                <a:solidFill>
                  <a:srgbClr val="4758AB"/>
                </a:solidFill>
                <a:latin typeface="Consolas"/>
              </a:rPr>
              <a:t>author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Lucas A. Meyer</a:t>
            </a:r>
            <a:br/>
            <a:r>
              <a:rPr sz="1200">
                <a:solidFill>
                  <a:srgbClr val="4758AB"/>
                </a:solidFill>
                <a:latin typeface="Consolas"/>
              </a:rPr>
              <a:t>date</a:t>
            </a:r>
            <a:r>
              <a:rPr sz="1200">
                <a:solidFill>
                  <a:srgbClr val="003B4F"/>
                </a:solidFill>
                <a:latin typeface="Consolas"/>
              </a:rPr>
              <a:t>:</a:t>
            </a:r>
            <a:r>
              <a:rPr sz="1200">
                <a:solidFill>
                  <a:srgbClr val="657422"/>
                </a:solidFill>
                <a:latin typeface="Consolas"/>
              </a:rPr>
              <a:t> 2022-07-14</a:t>
            </a:r>
            <a:br/>
            <a:r>
              <a:rPr sz="1200">
                <a:solidFill>
                  <a:srgbClr val="AD0000"/>
                </a:solidFill>
                <a:latin typeface="Consolas"/>
              </a:rPr>
              <a:t>---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Adding or changing the format to </a:t>
            </a:r>
            <a:r>
              <a:rPr sz="1200">
                <a:latin typeface="Consolas"/>
              </a:rPr>
              <a:t>html</a:t>
            </a:r>
            <a:r>
              <a:rPr/>
              <a:t> will create a </a:t>
            </a:r>
            <a:r>
              <a:rPr>
                <a:hlinkClick r:id="rId2"/>
              </a:rPr>
              <a:t>website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of website</a:t>
            </a:r>
          </a:p>
        </p:txBody>
      </p:sp>
      <p:pic>
        <p:nvPicPr>
          <p:cNvPr descr="images/webs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Scholarly articles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Writing scholarly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reused some of the content of this presentation to create two scholarly-looking articles. The purpose of the articles is just to show how easy it is to generate them with Quarto, they don’t contain original research. Quarto add cross-reference, citations and bibliography support to Markdown.</a:t>
            </a:r>
          </a:p>
          <a:p>
            <a:pPr lvl="0" indent="0" marL="0">
              <a:buNone/>
            </a:pPr>
            <a:r>
              <a:rPr/>
              <a:t>The relevant files are:</a:t>
            </a:r>
          </a:p>
          <a:p>
            <a:pPr lvl="0"/>
            <a:r>
              <a:rPr>
                <a:hlinkClick r:id="rId2"/>
              </a:rPr>
              <a:t>Quarto source file</a:t>
            </a:r>
          </a:p>
          <a:p>
            <a:pPr lvl="0"/>
            <a:r>
              <a:rPr>
                <a:hlinkClick r:id="rId3"/>
              </a:rPr>
              <a:t>Microsoft Word output</a:t>
            </a:r>
          </a:p>
          <a:p>
            <a:pPr lvl="0"/>
            <a:r>
              <a:rPr>
                <a:hlinkClick r:id="rId4"/>
              </a:rPr>
              <a:t>LaTeX PDF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Scholarly article screenshots</a:t>
            </a:r>
          </a:p>
        </p:txBody>
      </p:sp>
      <p:pic>
        <p:nvPicPr>
          <p:cNvPr descr="fig:  images/pdf-screensh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57300" y="1193800"/>
            <a:ext cx="243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PDF version of the article</a:t>
            </a:r>
          </a:p>
        </p:txBody>
      </p:sp>
      <p:pic>
        <p:nvPicPr>
          <p:cNvPr descr="fig:  images/word-screensho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Microsoft Word version of the article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and Footnotes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 don’t work on presentations, but are easy to add to articles.</a:t>
            </a:r>
          </a:p>
          <a:p>
            <a:pPr lvl="0" indent="0" marL="0">
              <a:buNone/>
            </a:pPr>
            <a:r>
              <a:rPr/>
              <a:t>You need to reference a BibTex file in the YAML front-matter </a:t>
            </a:r>
            <a:r>
              <a:rPr sz="1200">
                <a:latin typeface="Consolas"/>
              </a:rPr>
              <a:t>bibliography: references.bib</a:t>
            </a:r>
            <a:r>
              <a:rPr/>
              <a:t>. Quarto supports any of the 8000+ </a:t>
            </a:r>
            <a:r>
              <a:rPr>
                <a:hlinkClick r:id="rId2"/>
              </a:rPr>
              <a:t>Citation Style Languages</a:t>
            </a:r>
            <a:r>
              <a:rPr/>
              <a:t> and will generate the “</a:t>
            </a:r>
            <a:r>
              <a:rPr b="1"/>
              <a:t>References</a:t>
            </a:r>
            <a:r>
              <a:rPr/>
              <a:t>” section automatically.</a:t>
            </a:r>
          </a:p>
          <a:p>
            <a:pPr lvl="0" indent="0" marL="0">
              <a:buNone/>
            </a:pPr>
            <a:r>
              <a:rPr/>
              <a:t>You can cite by using </a:t>
            </a:r>
            <a:r>
              <a:rPr sz="1200">
                <a:latin typeface="Consolas"/>
              </a:rPr>
              <a:t>[@citation-name]</a:t>
            </a:r>
            <a:r>
              <a:rPr/>
              <a:t> in your text. Please check the </a:t>
            </a:r>
            <a:r>
              <a:rPr>
                <a:hlinkClick r:id="rId3"/>
              </a:rPr>
              <a:t>article .qmd source</a:t>
            </a:r>
            <a:r>
              <a:rPr/>
              <a:t> and the </a:t>
            </a:r>
            <a:r>
              <a:rPr>
                <a:hlinkClick r:id="rId4"/>
              </a:rPr>
              <a:t>PDF</a:t>
            </a:r>
            <a:r>
              <a:rPr/>
              <a:t> and </a:t>
            </a:r>
            <a:r>
              <a:rPr>
                <a:hlinkClick r:id="rId5"/>
              </a:rPr>
              <a:t>DOCX</a:t>
            </a:r>
            <a:r>
              <a:rPr/>
              <a:t> outputs.</a:t>
            </a:r>
          </a:p>
          <a:p>
            <a:pPr lvl="0" indent="0" marL="0">
              <a:buNone/>
            </a:pPr>
            <a:r>
              <a:rPr/>
              <a:t>Generating footnotes is also easy. Using </a:t>
            </a:r>
            <a:r>
              <a:rPr sz="1200">
                <a:latin typeface="Consolas"/>
              </a:rPr>
              <a:t>[^ref]</a:t>
            </a:r>
            <a:r>
              <a:rPr/>
              <a:t> links to a footnote, and </a:t>
            </a:r>
            <a:r>
              <a:rPr sz="1200">
                <a:latin typeface="Consolas"/>
              </a:rPr>
              <a:t>[^ref: content of the footnote]</a:t>
            </a:r>
            <a:r>
              <a:rPr/>
              <a:t> generates its content</a:t>
            </a:r>
            <a:r>
              <a:rPr baseline="30000">
                <a:hlinkClick r:id="rId6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Cross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hlinkClick r:id="rId2"/>
              </a:rPr>
              <a:t>Quarto guide</a:t>
            </a:r>
            <a:r>
              <a:rPr/>
              <a:t> has a great section on </a:t>
            </a:r>
            <a:r>
              <a:rPr>
                <a:hlinkClick r:id="rId3"/>
              </a:rPr>
              <a:t>cross-references</a:t>
            </a:r>
            <a:r>
              <a:rPr/>
              <a:t>. I cover only the main points.</a:t>
            </a:r>
          </a:p>
          <a:p>
            <a:pPr lvl="0" indent="0" marL="0">
              <a:buNone/>
            </a:pPr>
            <a:r>
              <a:rPr/>
              <a:t>To create a cross-referenceable figure, section or equation, you need to tag it with its corresponding prefix, respectively “fig”, “sec” and “eq”.</a:t>
            </a:r>
          </a:p>
          <a:p>
            <a:pPr lvl="0" indent="0" marL="0">
              <a:buNone/>
            </a:pPr>
            <a:r>
              <a:rPr/>
              <a:t>To tag it, use the following syntax: </a:t>
            </a:r>
            <a:r>
              <a:rPr sz="1200">
                <a:latin typeface="Consolas"/>
              </a:rPr>
              <a:t>#prefix-name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example, when declaring a figure, you can use:</a:t>
            </a:r>
          </a:p>
          <a:p>
            <a:pPr lvl="0" indent="0">
              <a:buNone/>
            </a:pPr>
            <a:r>
              <a:rPr sz="1200">
                <a:solidFill>
                  <a:srgbClr val="AD0000"/>
                </a:solidFill>
                <a:latin typeface="Consolas"/>
              </a:rPr>
              <a:t>![Elephant](elephant.png)</a:t>
            </a:r>
            <a:r>
              <a:rPr sz="1200">
                <a:solidFill>
                  <a:srgbClr val="003B4F"/>
                </a:solidFill>
                <a:latin typeface="Consolas"/>
              </a:rPr>
              <a:t>{#fig-elephant}</a:t>
            </a:r>
          </a:p>
          <a:p>
            <a:pPr lvl="0" indent="0" marL="0">
              <a:buNone/>
            </a:pPr>
            <a:r>
              <a:rPr/>
              <a:t>Later, you can refer to it using:</a:t>
            </a:r>
          </a:p>
          <a:p>
            <a:pPr lvl="0" indent="0">
              <a:buNone/>
            </a:pPr>
            <a:r>
              <a:rPr sz="1200">
                <a:solidFill>
                  <a:srgbClr val="003B4F"/>
                </a:solidFill>
                <a:latin typeface="Consolas"/>
              </a:rPr>
              <a:t>See @fig-elephant for an illustration.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also write books with quarto. From the same collection of </a:t>
            </a:r>
            <a:r>
              <a:rPr sz="1200">
                <a:latin typeface="Consolas"/>
              </a:rPr>
              <a:t>.qmd</a:t>
            </a:r>
            <a:r>
              <a:rPr/>
              <a:t> files, Quarto can generate:</a:t>
            </a:r>
          </a:p>
          <a:p>
            <a:pPr lvl="0"/>
            <a:r>
              <a:rPr/>
              <a:t>ePub</a:t>
            </a:r>
          </a:p>
          <a:p>
            <a:pPr lvl="0"/>
            <a:r>
              <a:rPr/>
              <a:t>PDF</a:t>
            </a:r>
          </a:p>
          <a:p>
            <a:pPr lvl="0"/>
            <a:r>
              <a:rPr/>
              <a:t>Online book</a:t>
            </a:r>
          </a:p>
          <a:p>
            <a:pPr lvl="0" indent="0" marL="0">
              <a:buNone/>
            </a:pPr>
            <a:r>
              <a:rPr/>
              <a:t>Two recent examples are:</a:t>
            </a:r>
          </a:p>
          <a:p>
            <a:pPr lvl="0"/>
            <a:r>
              <a:rPr>
                <a:hlinkClick r:id="rId2"/>
              </a:rPr>
              <a:t>Hands-on Programming in R</a:t>
            </a:r>
            <a:r>
              <a:rPr/>
              <a:t>, by Garrett Grolemund </a:t>
            </a:r>
            <a:r>
              <a:rPr>
                <a:hlinkClick r:id="rId3"/>
              </a:rPr>
              <a:t>(source)</a:t>
            </a:r>
          </a:p>
          <a:p>
            <a:pPr lvl="0"/>
            <a:r>
              <a:rPr>
                <a:hlinkClick r:id="rId4"/>
              </a:rPr>
              <a:t>Python for Data Analysis, 3E</a:t>
            </a:r>
            <a:r>
              <a:rPr/>
              <a:t>, by Wes McKinney </a:t>
            </a:r>
            <a:r>
              <a:rPr>
                <a:hlinkClick r:id="rId5"/>
              </a:rPr>
              <a:t>(source)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Programming in 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hands-on-programming-with-r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98600" y="1689100"/>
            <a:ext cx="61595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Literate programming can help create high-quality reproducible, documented code.</a:t>
            </a:r>
          </a:p>
          <a:p>
            <a:pPr lvl="0" indent="0" marL="0">
              <a:buNone/>
            </a:pPr>
            <a:r>
              <a:rPr/>
              <a:t>Donald E. Knuth proposed literate programming in a 1984 </a:t>
            </a:r>
            <a:r>
              <a:rPr>
                <a:hlinkClick r:id="rId2"/>
              </a:rPr>
              <a:t>article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Jupyter implements the literate programming paradigm, but generating high-quality mass-consumable output (articles, websites) requires additional tools.</a:t>
            </a:r>
          </a:p>
        </p:txBody>
      </p:sp>
      <p:pic>
        <p:nvPicPr>
          <p:cNvPr descr="fig:  images/literate-programming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702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Knuth’s Literate Programming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39B6DB2-D068-C680-F293-31EEF2D1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for Data Analysis, 3E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another free </a:t>
            </a:r>
            <a:r>
              <a:rPr>
                <a:hlinkClick r:id="rId2"/>
              </a:rPr>
              <a:t>book</a:t>
            </a:r>
            <a:r>
              <a:rPr/>
              <a:t>, and you can see the Quarto </a:t>
            </a:r>
            <a:r>
              <a:rPr>
                <a:hlinkClick r:id="rId3"/>
              </a:rPr>
              <a:t>(source)</a:t>
            </a:r>
            <a:r>
              <a:rPr/>
              <a:t> that generated it.</a:t>
            </a:r>
          </a:p>
        </p:txBody>
      </p:sp>
      <p:pic>
        <p:nvPicPr>
          <p:cNvPr descr="images/python-data-analysis-book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536700" y="1689100"/>
            <a:ext cx="60579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Should I use Quarto?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I think Quarto is good (July 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Articles: maybe</a:t>
            </a:r>
          </a:p>
          <a:p>
            <a:pPr lvl="0" indent="0" marL="0">
              <a:buNone/>
            </a:pPr>
            <a:r>
              <a:rPr/>
              <a:t>I think Quarto is more helpful for a team that already uses Git </a:t>
            </a:r>
            <a:r>
              <a:rPr b="1"/>
              <a:t>with</a:t>
            </a:r>
            <a:r>
              <a:rPr/>
              <a:t> Python notebooks or LaTeX to write articles.</a:t>
            </a:r>
          </a:p>
          <a:p>
            <a:pPr lvl="0" indent="0" marL="0">
              <a:buNone/>
            </a:pPr>
            <a:r>
              <a:rPr/>
              <a:t>Microsoft Word collaboration through SharePoint and Teams is easier than Git and Quarto… but it’s not reproducible.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notebook: excellent</a:t>
            </a:r>
          </a:p>
          <a:p>
            <a:pPr lvl="0" indent="0" marL="0">
              <a:buNone/>
            </a:pPr>
            <a:r>
              <a:rPr/>
              <a:t>Quarto adds features to Python notebooks without detracting anything. You just need a few YAML lines.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Blog: excellent</a:t>
            </a:r>
          </a:p>
          <a:p>
            <a:pPr lvl="0" indent="0" marL="0">
              <a:buNone/>
            </a:pPr>
            <a:r>
              <a:rPr/>
              <a:t>Quarto allowed me to have a scriptable, Python-based </a:t>
            </a:r>
            <a:r>
              <a:rPr>
                <a:hlinkClick r:id="rId2"/>
              </a:rPr>
              <a:t>blog</a:t>
            </a:r>
            <a:r>
              <a:rPr/>
              <a:t>. I wrote code to post new articles to Twitter and LinkedIn.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Presentations: maybe</a:t>
            </a:r>
          </a:p>
          <a:p>
            <a:pPr lvl="0" indent="0" marL="0">
              <a:buNone/>
            </a:pPr>
            <a:r>
              <a:rPr/>
              <a:t>Great for RevealJS. For PPT, render process =&gt; long edit cycle. Useful for:</a:t>
            </a:r>
          </a:p>
          <a:p>
            <a:pPr lvl="0"/>
            <a:r>
              <a:rPr i="1"/>
              <a:t>a lot</a:t>
            </a:r>
            <a:r>
              <a:rPr/>
              <a:t> of dynamic content</a:t>
            </a:r>
          </a:p>
          <a:p>
            <a:pPr lvl="0"/>
            <a:r>
              <a:rPr/>
              <a:t>Reproducibility needs</a:t>
            </a:r>
          </a:p>
          <a:p>
            <a:pPr lvl="0"/>
            <a:r>
              <a:rPr/>
              <a:t>Collaborators used to Git/Beamer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Where to go next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Quarto website has great tutorials:</a:t>
            </a:r>
          </a:p>
          <a:p>
            <a:pPr lvl="1"/>
            <a:r>
              <a:rPr>
                <a:hlinkClick r:id="rId2"/>
              </a:rPr>
              <a:t>Jupyter</a:t>
            </a:r>
          </a:p>
          <a:p>
            <a:pPr lvl="1"/>
            <a:r>
              <a:rPr>
                <a:hlinkClick r:id="rId3"/>
              </a:rPr>
              <a:t>VSCode</a:t>
            </a:r>
          </a:p>
          <a:p>
            <a:pPr lvl="0"/>
            <a:r>
              <a:rPr/>
              <a:t>If you have multiple input files (e.g., </a:t>
            </a:r>
            <a:r>
              <a:rPr>
                <a:hlinkClick r:id="rId4"/>
              </a:rPr>
              <a:t>blog</a:t>
            </a:r>
            <a:r>
              <a:rPr/>
              <a:t> or book), you can create a </a:t>
            </a:r>
            <a:r>
              <a:rPr>
                <a:hlinkClick r:id="rId5"/>
              </a:rPr>
              <a:t>project</a:t>
            </a:r>
            <a:r>
              <a:rPr/>
              <a:t>. This allows rendering multiple files that link to each other.</a:t>
            </a:r>
          </a:p>
          <a:p>
            <a:pPr lvl="0"/>
            <a:r>
              <a:rPr/>
              <a:t>Projects can have pre- and post-render steps in Python, R, Lua and shell script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You can use footnotes in presentations and websites, too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tried many tools for Literate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LaTeX</a:t>
            </a:r>
          </a:p>
          <a:p>
            <a:pPr lvl="0"/>
            <a:r>
              <a:rPr/>
              <a:t>Great for PDFs… Beamer for slides</a:t>
            </a:r>
          </a:p>
          <a:p>
            <a:pPr lvl="0"/>
            <a:r>
              <a:rPr/>
              <a:t>Not great for websites</a:t>
            </a:r>
          </a:p>
          <a:p>
            <a:pPr lvl="0"/>
            <a:r>
              <a:rPr/>
              <a:t>Dynamic content: coding Latex</a:t>
            </a:r>
          </a:p>
          <a:p>
            <a:pPr lvl="1"/>
            <a:r>
              <a:rPr sz="1200">
                <a:latin typeface="Consolas"/>
              </a:rPr>
              <a:t>\usepackage{ifthen}</a:t>
            </a:r>
          </a:p>
          <a:p>
            <a:pPr lvl="1"/>
            <a:r>
              <a:rPr sz="1200">
                <a:latin typeface="Consolas"/>
              </a:rPr>
              <a:t>@for</a:t>
            </a:r>
            <a:r>
              <a:rPr/>
              <a:t>, </a:t>
            </a:r>
            <a:r>
              <a:rPr sz="1200">
                <a:latin typeface="Consolas"/>
              </a:rPr>
              <a:t>@while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Word/PPT</a:t>
            </a:r>
          </a:p>
          <a:p>
            <a:pPr lvl="0"/>
            <a:r>
              <a:rPr/>
              <a:t>Hard to collaborate before O365</a:t>
            </a:r>
          </a:p>
          <a:p>
            <a:pPr lvl="0"/>
            <a:r>
              <a:rPr/>
              <a:t>Hard to reproduce / auto-generate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Jekyll / Github Pages</a:t>
            </a:r>
          </a:p>
          <a:p>
            <a:pPr lvl="0"/>
            <a:r>
              <a:rPr/>
              <a:t>Great for sites</a:t>
            </a:r>
          </a:p>
          <a:p>
            <a:pPr lvl="0"/>
            <a:r>
              <a:rPr/>
              <a:t>Not great for slides, papers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notebooks</a:t>
            </a:r>
          </a:p>
          <a:p>
            <a:pPr lvl="0"/>
            <a:r>
              <a:rPr/>
              <a:t>Great, with Pandoc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RMarkdown</a:t>
            </a:r>
          </a:p>
          <a:p>
            <a:pPr lvl="0"/>
            <a:r>
              <a:rPr/>
              <a:t>Great for everything</a:t>
            </a:r>
          </a:p>
          <a:p>
            <a:pPr lvl="0"/>
            <a:r>
              <a:rPr/>
              <a:t>Heavily dependent on R</a:t>
            </a:r>
          </a:p>
          <a:p>
            <a:pPr lvl="0"/>
            <a:r>
              <a:rPr/>
              <a:t>New features in Quarto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Quarto®</a:t>
            </a:r>
            <a:r>
              <a:rPr/>
              <a:t> is an open-source scientific and technical publishing system built on </a:t>
            </a:r>
            <a:r>
              <a:rPr>
                <a:hlinkClick r:id="rId3"/>
              </a:rPr>
              <a:t>Pandoc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name “quarto” comes from the format of a book or pamphlet printed with eight pages of text, four to a side, then folded twice to produce four leaves.</a:t>
            </a:r>
          </a:p>
          <a:p>
            <a:pPr lvl="0" indent="0" marL="0">
              <a:buNone/>
            </a:pPr>
            <a:r>
              <a:rPr/>
              <a:t>The earliest known European printed book, the Sibyllenbuch (Gutemberg, c.1452), was done in the quarto format. Shakespeare’s plays, too!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Quarto, you can:</a:t>
            </a:r>
          </a:p>
          <a:p>
            <a:pPr lvl="0"/>
            <a:r>
              <a:rPr/>
              <a:t>Write Markdown and Python (or R, Julia, OJS)</a:t>
            </a:r>
          </a:p>
          <a:p>
            <a:pPr lvl="0"/>
            <a:r>
              <a:rPr/>
              <a:t>Use equations, diagrams, citations, figures, etc.</a:t>
            </a:r>
          </a:p>
          <a:p>
            <a:pPr lvl="0"/>
            <a:r>
              <a:rPr/>
              <a:t>Output articles, presentations, interactive websites…</a:t>
            </a:r>
          </a:p>
          <a:p>
            <a:pPr lvl="0"/>
            <a:r>
              <a:rPr/>
              <a:t>Work with Jupyter Lab or VSCode</a:t>
            </a:r>
          </a:p>
          <a:p>
            <a:pPr lvl="0" indent="0" marL="0">
              <a:buNone/>
            </a:pPr>
            <a:r>
              <a:rPr/>
              <a:t>You can </a:t>
            </a:r>
            <a:r>
              <a:rPr>
                <a:hlinkClick r:id="rId4"/>
              </a:rPr>
              <a:t>install Quarto</a:t>
            </a:r>
            <a:r>
              <a:rPr/>
              <a:t> on Linux, Windows and Mac.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workflow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content pipeline for .ipynb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</a:t>
            </a:r>
            <a:r>
              <a:rPr>
                <a:hlinkClick r:id="rId2"/>
              </a:rPr>
              <a:t>75% of data scientists</a:t>
            </a:r>
            <a:r>
              <a:rPr/>
              <a:t> use Python through Jupyter notebooks.</a:t>
            </a:r>
          </a:p>
          <a:p>
            <a:pPr lvl="0" indent="0" marL="0">
              <a:buNone/>
            </a:pPr>
            <a:r>
              <a:rPr/>
              <a:t>With some scripting, you can use </a:t>
            </a:r>
            <a:r>
              <a:rPr sz="1200">
                <a:hlinkClick r:id="rId3"/>
                <a:latin typeface="Consolas"/>
              </a:rPr>
              <a:t>Pandoc</a:t>
            </a:r>
            <a:r>
              <a:rPr/>
              <a:t> on .ipynb files to generate papers, HTML, PowerPoint, etc.</a:t>
            </a:r>
          </a:p>
          <a:p>
            <a:pPr lvl="0" indent="0" marL="0">
              <a:buNone/>
            </a:pPr>
            <a:r>
              <a:rPr/>
              <a:t>You just need to learn Pandoc and shell scripting.</a:t>
            </a:r>
          </a:p>
        </p:txBody>
      </p:sp>
      <p:pic>
        <p:nvPicPr>
          <p:cNvPr descr="presentation_files/figure-pptx/mermaid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32400" y="1193800"/>
            <a:ext cx="287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in Python,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you need to use Quarto is to add some YAML (mostly simplified Pandoc configurations) to a </a:t>
            </a:r>
            <a:r>
              <a:rPr sz="1200">
                <a:latin typeface="Consolas"/>
              </a:rPr>
              <a:t>.qmd</a:t>
            </a:r>
            <a:r>
              <a:rPr/>
              <a:t> file.</a:t>
            </a:r>
          </a:p>
          <a:p>
            <a:pPr lvl="0" indent="0" marL="0">
              <a:buNone/>
            </a:pPr>
            <a:r>
              <a:rPr sz="1200">
                <a:latin typeface="Consolas"/>
              </a:rPr>
              <a:t>ipynb</a:t>
            </a:r>
            <a:r>
              <a:rPr/>
              <a:t> + YAML = </a:t>
            </a:r>
            <a:r>
              <a:rPr sz="1200">
                <a:latin typeface="Consolas"/>
              </a:rPr>
              <a:t>.qmd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This keeps the configuration and content in the same file. You can then render the outputs using </a:t>
            </a:r>
            <a:r>
              <a:rPr sz="1200">
                <a:latin typeface="Consolas"/>
              </a:rPr>
              <a:t>quarto render &lt;file.qmd&gt;</a:t>
            </a:r>
            <a:r>
              <a:rPr/>
              <a:t> in the command line.</a:t>
            </a:r>
          </a:p>
        </p:txBody>
      </p:sp>
      <p:pic>
        <p:nvPicPr>
          <p:cNvPr descr="presentation_files/figure-pptx/mermaid-figur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</Words>
  <Application>Microsoft Office PowerPoint</Application>
  <PresentationFormat>On-screen Show (16:9)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Segoe UI Semilight</vt:lpstr>
      <vt:lpstr>Office Theme</vt:lpstr>
      <vt:lpstr>Using Quarto for reproducible article writing</vt:lpstr>
      <vt:lpstr>Things that you can add to a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Quarto with Python</dc:title>
  <dc:creator>Lucas A. Meyer</dc:creator>
  <cp:keywords/>
  <dcterms:created xsi:type="dcterms:W3CDTF">2022-07-04T19:14:16Z</dcterms:created>
  <dcterms:modified xsi:type="dcterms:W3CDTF">2022-07-04T19:14:16Z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date">
    <vt:lpwstr>2022-07-07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nofont">
    <vt:lpwstr>Consolas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