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1"/>
          <a:sy d="100" n="211"/>
        </p:scale>
        <p:origin x="354" y="16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51" Type="http://schemas.openxmlformats.org/officeDocument/2006/relationships/tableStyles" Target="tableStyles.xml" /><Relationship Id="rId5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9" Type="http://schemas.openxmlformats.org/officeDocument/2006/relationships/viewProps" Target="viewProps.xml" /><Relationship Id="rId4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3.png" /><Relationship Id="rId2" Type="http://schemas.openxmlformats.org/officeDocument/2006/relationships/image" Target="../media/image22.png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46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hyperlink" Target="https://wesmckinney.com/book/" TargetMode="External" /><Relationship Id="rId5" Type="http://schemas.openxmlformats.org/officeDocument/2006/relationships/hyperlink" Target="https://github.com/wesm/pydata-book/tree/3rd-edition" TargetMode="Externa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image" Target="../media/image24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wesmckinney.com/book/" TargetMode="External" /><Relationship Id="rId3" Type="http://schemas.openxmlformats.org/officeDocument/2006/relationships/hyperlink" Target="https://github.com/wesm/pydata-book/tree/3rd-edition" TargetMode="External" /><Relationship Id="rId4" Type="http://schemas.openxmlformats.org/officeDocument/2006/relationships/image" Target="../media/image25.pn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meyerperin.com" TargetMode="Externa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get-started/hello/jupyter.html" TargetMode="External" /><Relationship Id="rId3" Type="http://schemas.openxmlformats.org/officeDocument/2006/relationships/hyperlink" Target="https://quarto.org/docs/get-started/hello/vscode.html" TargetMode="External" /><Relationship Id="rId4" Type="http://schemas.openxmlformats.org/officeDocument/2006/relationships/hyperlink" Target="https://www.meyerperin.com" TargetMode="External" /><Relationship Id="rId5" Type="http://schemas.openxmlformats.org/officeDocument/2006/relationships/hyperlink" Target="https://quarto.org/docs/projects/quarto-projects.html" TargetMode="External" /><Relationship Id="rId6" Type="http://schemas.openxmlformats.org/officeDocument/2006/relationships/image" Target="../media/image26.png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pandoc.org/" TargetMode="External" /><Relationship Id="rId4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Write content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like 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671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code runs the first simple regression in Wooldridge’s Econometrics.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89100"/>
          <a:ext cx="8229600" cy="298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wage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α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×</m:t>
                      </m:r>
                      <m:r>
                        <m:rPr>
                          <m:nor/>
                          <m:sty m:val="p"/>
                        </m:rPr>
                        <m:t>educ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ϵ</m:t>
                      </m:r>
                    </m:oMath>
                  </m:oMathPara>
                </a14:m>
              </a:p>
              <a:p>
                <a:pPr lvl="0" indent="0">
                  <a:buNone/>
                </a:pPr>
                <a:r>
                  <a:rPr>
                    <a:solidFill>
                      <a:srgbClr val="5E5E5E"/>
                    </a:solidFill>
                    <a:latin typeface="Consolas"/>
                  </a:rPr>
                  <a:t># Load the data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df_wage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pd.read_csv(</a:t>
                </a:r>
                <a:r>
                  <a:rPr>
                    <a:solidFill>
                      <a:srgbClr val="20794D"/>
                    </a:solidFill>
                    <a:latin typeface="Consolas"/>
                  </a:rPr>
                  <a:t>"data/wage1.csv"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Create an OLS model using </a:t>
                </a:r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the R syntax - assumes an intercept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mod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smf.ols(formula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20794D"/>
                    </a:solidFill>
                    <a:latin typeface="Consolas"/>
                  </a:rPr>
                  <a:t>"wage ~ educ"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, data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df_wage)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Fit the model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res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mod.fit()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Show the results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display(Markdown(md(res.summary().tables[</a:t>
                </a:r>
                <a:r>
                  <a:rPr>
                    <a:solidFill>
                      <a:srgbClr val="AD0000"/>
                    </a:solidFill>
                    <a:latin typeface="Consolas"/>
                  </a:rPr>
                  <a:t>1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].as_html())))</a:t>
                </a:r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.md</a:t>
            </a:r>
            <a:r>
              <a:rPr/>
              <a:t> source contains </a:t>
            </a:r>
            <a:r>
              <a:rPr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"Belgium"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41500"/>
            <a:ext cx="4038600" cy="209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66900"/>
            <a:ext cx="4038600" cy="2044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41500"/>
            <a:ext cx="4038600" cy="209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66900"/>
            <a:ext cx="4038600" cy="2044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41500"/>
            <a:ext cx="4038600" cy="209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66900"/>
            <a:ext cx="4038600" cy="2044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41500"/>
            <a:ext cx="4038600" cy="209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66900"/>
            <a:ext cx="4038600" cy="2044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41500"/>
            <a:ext cx="4038600" cy="209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66900"/>
            <a:ext cx="4038600" cy="2044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41500"/>
            <a:ext cx="4038600" cy="209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79600"/>
            <a:ext cx="4038600" cy="203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One-liner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 Quarto add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  <a:r>
              <a:rPr/>
              <a:t> `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 book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</a:t>
            </a:r>
          </a:p>
          <a:p>
            <a:pPr lvl="0" indent="0" marL="0">
              <a:buNone/>
            </a:pPr>
            <a:r>
              <a:rPr/>
              <a:t>Great for RevealJS. For PPT, render process =&gt;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</a:t>
            </a:r>
          </a:p>
          <a:p>
            <a:pPr lvl="0"/>
            <a:r>
              <a:rPr/>
              <a:t>Projects can have pre- and post-render steps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5727700" y="1193800"/>
            <a:ext cx="1892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>
                <a:latin typeface="Consolas"/>
              </a:rPr>
              <a:t>ipynb</a:t>
            </a:r>
            <a:r>
              <a:rPr/>
              <a:t> + YAML = </a:t>
            </a:r>
            <a:r>
              <a:rPr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2022-07-04T07:29:34Z</dcterms:created>
  <dcterms:modified xsi:type="dcterms:W3CDTF">2022-07-04T07:29:34Z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