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Default Extension="jpeg" ContentType="image/jpeg"/>
  <Default Extension="emf" ContentType="image/x-emf"/>
  <Override PartName="/docProps/app.xml" ContentType="application/vnd.openxmlformats-officedocument.extended-properties+xml"/>
  <Override PartName="/ppt/slideLayouts/slideLayout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13"/>
          <a:sy d="100" n="213"/>
        </p:scale>
        <p:origin x="296" y="124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sorterViewPr>
    <p:cViewPr>
      <p:scale>
        <a:sx d="100" n="100"/>
        <a:sy d="100" n="100"/>
      </p:scale>
      <p:origin x="0" y="0"/>
    </p:cViewPr>
  </p:sorterViewPr>
  <p:notesViewPr>
    <p:cSldViewPr snapToGrid="0" snapToObjects="1">
      <p:cViewPr varScale="1">
        <p:scale>
          <a:sx d="100" n="121"/>
          <a:sy d="100" n="121"/>
        </p:scale>
        <p:origin x="5020" y="80"/>
      </p:cViewPr>
      <p:guideLst/>
    </p:cSldViewPr>
  </p:notes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6" Type="http://schemas.openxmlformats.org/officeDocument/2006/relationships/tableStyles" Target="tableStyles.xml" /><Relationship Id="rId35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34" Type="http://schemas.openxmlformats.org/officeDocument/2006/relationships/viewProps" Target="viewProps.xml" /><Relationship Id="rId33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8824" y="860613"/>
            <a:ext cx="3606800" cy="1839726"/>
          </a:xfrm>
        </p:spPr>
        <p:txBody>
          <a:bodyPr anchor="t">
            <a:normAutofit/>
          </a:bodyPr>
          <a:lstStyle>
            <a:lvl1pPr>
              <a:defRPr sz="20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8824" y="2914650"/>
            <a:ext cx="3606800" cy="1314450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tx1">
                    <a:tint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MS logo gray - EMF" descr="Microsoft logo, gray text version">
            <a:extLst>
              <a:ext uri="{FF2B5EF4-FFF2-40B4-BE49-F238E27FC236}">
                <a16:creationId xmlns:a16="http://schemas.microsoft.com/office/drawing/2014/main" id="{6C0990A2-C839-97ED-C4A6-4E94FCBA4F9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38150" y="439341"/>
            <a:ext cx="1024830" cy="21945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0DFB41D-D821-C8F5-5F12-29DAA1075E6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78910" y="0"/>
            <a:ext cx="516509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C40D5B9-7701-95C6-E300-DB55A5487C75}"/>
              </a:ext>
            </a:extLst>
          </p:cNvPr>
          <p:cNvSpPr/>
          <p:nvPr userDrawn="1"/>
        </p:nvSpPr>
        <p:spPr>
          <a:xfrm>
            <a:off x="0" y="1"/>
            <a:ext cx="95492" cy="1006997"/>
          </a:xfrm>
          <a:prstGeom prst="rect">
            <a:avLst/>
          </a:prstGeom>
          <a:solidFill>
            <a:srgbClr val="002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D7195E-CC08-EC90-DFEA-DA45351EF5ED}"/>
              </a:ext>
            </a:extLst>
          </p:cNvPr>
          <p:cNvSpPr/>
          <p:nvPr userDrawn="1"/>
        </p:nvSpPr>
        <p:spPr>
          <a:xfrm>
            <a:off x="0" y="3305175"/>
            <a:ext cx="95492" cy="1006997"/>
          </a:xfrm>
          <a:prstGeom prst="rect">
            <a:avLst/>
          </a:prstGeom>
          <a:solidFill>
            <a:srgbClr val="002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8AB3C7-7DC3-4D21-7D29-ADC422AACE57}"/>
              </a:ext>
            </a:extLst>
          </p:cNvPr>
          <p:cNvSpPr/>
          <p:nvPr userDrawn="1"/>
        </p:nvSpPr>
        <p:spPr>
          <a:xfrm>
            <a:off x="0" y="0"/>
            <a:ext cx="9144000" cy="218003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6/15/2022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5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35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5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35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6/15/2022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Weird 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5532"/>
            <a:ext cx="8229600" cy="603647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6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6/15/2022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2F35648-F604-0B76-EB1E-24F319A56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01681"/>
            <a:ext cx="8229600" cy="2989847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83056257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58" r:id="rId11"/>
    <p:sldLayoutId id="2147483659" r:id="rId12"/>
  </p:sldLayoutIdLst>
  <p:txStyles>
    <p:titleStyle>
      <a:lvl1pPr algn="l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charset="0" panose="020B0702040204020203" pitchFamily="34" typeface="Segoe UI Semibold"/>
          <a:ea typeface="+mj-ea"/>
          <a:cs charset="0" panose="020B0702040204020203" pitchFamily="34" typeface="Segoe UI Semibold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quarto.org/docs/authoring/markdown-basics.html" TargetMode="Externa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7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9.png" /><Relationship Id="rId2" Type="http://schemas.openxmlformats.org/officeDocument/2006/relationships/image" Target="../media/image8.png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1.png" /><Relationship Id="rId2" Type="http://schemas.openxmlformats.org/officeDocument/2006/relationships/image" Target="../media/image10.png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3.png" /><Relationship Id="rId2" Type="http://schemas.openxmlformats.org/officeDocument/2006/relationships/image" Target="../media/image12.png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5.png" /><Relationship Id="rId2" Type="http://schemas.openxmlformats.org/officeDocument/2006/relationships/image" Target="../media/image14.png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7.png" /><Relationship Id="rId2" Type="http://schemas.openxmlformats.org/officeDocument/2006/relationships/image" Target="../media/image16.png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9.png" /><Relationship Id="rId2" Type="http://schemas.openxmlformats.org/officeDocument/2006/relationships/image" Target="../media/image18.png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9.xml" /><Relationship Id="rId2" Type="http://schemas.openxmlformats.org/officeDocument/2006/relationships/hyperlink" Target="web-site.qmd" TargetMode="External" /><Relationship Id="rId3" Type="http://schemas.openxmlformats.org/officeDocument/2006/relationships/image" Target="../media/image20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jpg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9.xml" /><Relationship Id="rId2" Type="http://schemas.openxmlformats.org/officeDocument/2006/relationships/hyperlink" Target="https://visualstudiomagazine.com/articles/2021/02/09/kaggle-survey.aspx" TargetMode="External" /><Relationship Id="rId3" Type="http://schemas.openxmlformats.org/officeDocument/2006/relationships/hyperlink" Target="https://pandoc.org/index.html" TargetMode="External" /><Relationship Id="rId4" Type="http://schemas.openxmlformats.org/officeDocument/2006/relationships/image" Target="../media/image4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9.xml" /><Relationship Id="rId2" Type="http://schemas.openxmlformats.org/officeDocument/2006/relationships/image" Target="../media/image5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9.xml" /><Relationship Id="rId2" Type="http://schemas.openxmlformats.org/officeDocument/2006/relationships/image" Target="../media/image6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8824" y="860613"/>
            <a:ext cx="3606800" cy="1839726"/>
          </a:xfrm>
        </p:spPr>
        <p:txBody>
          <a:bodyPr/>
          <a:lstStyle/>
          <a:p>
            <a:pPr lvl="0" indent="0" marL="0">
              <a:buNone/>
            </a:pPr>
            <a:r>
              <a:rPr/>
              <a:t>Using Quarto for everything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298824" y="2914650"/>
            <a:ext cx="3606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Lucas A. Meyer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2022-07-14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Whether you use Quarto from </a:t>
            </a:r>
            <a:r>
              <a:rPr>
                <a:latin typeface="Consolas"/>
              </a:rPr>
              <a:t>.qmd</a:t>
            </a:r>
            <a:r>
              <a:rPr/>
              <a:t>, </a:t>
            </a:r>
            <a:r>
              <a:rPr>
                <a:latin typeface="Consolas"/>
              </a:rPr>
              <a:t>.ipynb</a:t>
            </a:r>
            <a:r>
              <a:rPr/>
              <a:t>, or </a:t>
            </a:r>
            <a:r>
              <a:rPr>
                <a:latin typeface="Consolas"/>
              </a:rPr>
              <a:t>.Rmd</a:t>
            </a:r>
            <a:r>
              <a:rPr/>
              <a:t> files, you always start with a YAML front-matter file.</a:t>
            </a:r>
          </a:p>
          <a:p>
            <a:pPr lvl="0" indent="0" marL="0">
              <a:buNone/>
            </a:pPr>
            <a:r>
              <a:rPr/>
              <a:t>The YAML configuration determines what’s the output format of your document. A few popular output options are </a:t>
            </a:r>
            <a:r>
              <a:rPr>
                <a:latin typeface="Consolas"/>
              </a:rPr>
              <a:t>html</a:t>
            </a:r>
            <a:r>
              <a:rPr/>
              <a:t>, </a:t>
            </a:r>
            <a:r>
              <a:rPr>
                <a:latin typeface="Consolas"/>
              </a:rPr>
              <a:t>pptx</a:t>
            </a:r>
            <a:r>
              <a:rPr/>
              <a:t>, </a:t>
            </a:r>
            <a:r>
              <a:rPr>
                <a:latin typeface="Consolas"/>
              </a:rPr>
              <a:t>docx</a:t>
            </a:r>
            <a:r>
              <a:rPr/>
              <a:t>, and </a:t>
            </a:r>
            <a:r>
              <a:rPr>
                <a:latin typeface="Consolas"/>
              </a:rPr>
              <a:t>pdf</a:t>
            </a:r>
            <a:r>
              <a:rPr/>
              <a:t>.</a:t>
            </a:r>
          </a:p>
          <a:p>
            <a:pPr lvl="0" indent="0" marL="0">
              <a:buNone/>
            </a:pPr>
            <a:r>
              <a:rPr b="1"/>
              <a:t>You can use a single source file to generate multiple output types.</a:t>
            </a:r>
          </a:p>
          <a:p>
            <a:pPr lvl="0" indent="0" marL="0">
              <a:buNone/>
            </a:pPr>
            <a:r>
              <a:rPr/>
              <a:t>For example, the YAML on the right will generate a PowerPoint file and a Revealjs presentation.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title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r>
              <a:rPr>
                <a:solidFill>
                  <a:srgbClr val="20794D"/>
                </a:solidFill>
                <a:latin typeface="Consolas"/>
              </a:rPr>
              <a:t>"Using Quarto for everything"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format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  </a:t>
            </a:r>
            <a:r>
              <a:rPr>
                <a:solidFill>
                  <a:srgbClr val="4758AB"/>
                </a:solidFill>
                <a:latin typeface="Consolas"/>
              </a:rPr>
              <a:t>pptx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      </a:t>
            </a:r>
            <a:r>
              <a:rPr>
                <a:solidFill>
                  <a:srgbClr val="4758AB"/>
                </a:solidFill>
                <a:latin typeface="Consolas"/>
              </a:rPr>
              <a:t>reference-doc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templates/template.pptx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  </a:t>
            </a:r>
            <a:r>
              <a:rPr>
                <a:solidFill>
                  <a:srgbClr val="4758AB"/>
                </a:solidFill>
                <a:latin typeface="Consolas"/>
              </a:rPr>
              <a:t>revealjs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      </a:t>
            </a:r>
            <a:r>
              <a:rPr>
                <a:solidFill>
                  <a:srgbClr val="4758AB"/>
                </a:solidFill>
                <a:latin typeface="Consolas"/>
              </a:rPr>
              <a:t>incremental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r>
              <a:rPr>
                <a:solidFill>
                  <a:srgbClr val="20794D"/>
                </a:solidFill>
                <a:latin typeface="Consolas"/>
              </a:rPr>
              <a:t>false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      </a:t>
            </a:r>
            <a:r>
              <a:rPr>
                <a:solidFill>
                  <a:srgbClr val="4758AB"/>
                </a:solidFill>
                <a:latin typeface="Consolas"/>
              </a:rPr>
              <a:t>theme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sky</a:t>
            </a:r>
            <a:br/>
            <a:br/>
            <a:r>
              <a:rPr>
                <a:solidFill>
                  <a:srgbClr val="4758AB"/>
                </a:solidFill>
                <a:latin typeface="Consolas"/>
              </a:rPr>
              <a:t>author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date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2022-07-14</a:t>
            </a:r>
            <a:br/>
            <a:r>
              <a:rPr>
                <a:solidFill>
                  <a:srgbClr val="AD0000"/>
                </a:solidFill>
                <a:latin typeface="Consolas"/>
              </a:rPr>
              <a:t>---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Main content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nsolas"/>
              </a:rPr>
              <a:t>### Writing the main content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Most writing in Quarto is done in </a:t>
            </a:r>
            <a:r>
              <a:rPr>
                <a:solidFill>
                  <a:srgbClr val="5E5E5E"/>
                </a:solidFill>
                <a:latin typeface="Consolas"/>
              </a:rPr>
              <a:t>[</a:t>
            </a:r>
            <a:r>
              <a:rPr>
                <a:solidFill>
                  <a:srgbClr val="003B4F"/>
                </a:solidFill>
                <a:latin typeface="Consolas"/>
              </a:rPr>
              <a:t>Markdown</a:t>
            </a:r>
            <a:r>
              <a:rPr>
                <a:solidFill>
                  <a:srgbClr val="5E5E5E"/>
                </a:solidFill>
                <a:latin typeface="Consolas"/>
              </a:rPr>
              <a:t>]</a:t>
            </a:r>
            <a:r>
              <a:rPr>
                <a:solidFill>
                  <a:srgbClr val="003B4F"/>
                </a:solidFill>
                <a:latin typeface="Consolas"/>
              </a:rPr>
              <a:t>.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Quarto's Markdown supports everything I'm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used to: figures, tables, bibliography, etc.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It also supports lots of extra features, like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diagrams with </a:t>
            </a:r>
            <a:r>
              <a:rPr>
                <a:solidFill>
                  <a:srgbClr val="5E5E5E"/>
                </a:solidFill>
                <a:latin typeface="Consolas"/>
              </a:rPr>
              <a:t>`mermaid`</a:t>
            </a:r>
            <a:r>
              <a:rPr>
                <a:solidFill>
                  <a:srgbClr val="003B4F"/>
                </a:solidFill>
                <a:latin typeface="Consolas"/>
              </a:rPr>
              <a:t> and </a:t>
            </a:r>
            <a:r>
              <a:rPr>
                <a:solidFill>
                  <a:srgbClr val="5E5E5E"/>
                </a:solidFill>
                <a:latin typeface="Consolas"/>
              </a:rPr>
              <a:t>`GraphViz`</a:t>
            </a:r>
            <a:r>
              <a:rPr>
                <a:solidFill>
                  <a:srgbClr val="003B4F"/>
                </a:solidFill>
                <a:latin typeface="Consolas"/>
              </a:rPr>
              <a:t> and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even LaTeX equations: 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$$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E = mc^2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$$</a:t>
            </a:r>
            <a:br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2" sz="half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Writing the main content</a:t>
                </a:r>
              </a:p>
              <a:p>
                <a:pPr lvl="0" indent="0" marL="0">
                  <a:buNone/>
                </a:pPr>
                <a:r>
                  <a:rPr/>
                  <a:t>Most writing in Quarto is done in </a:t>
                </a:r>
                <a:r>
                  <a:rPr>
                    <a:hlinkClick r:id="rId2"/>
                  </a:rPr>
                  <a:t>Markdown</a:t>
                </a:r>
                <a:r>
                  <a:rPr/>
                  <a:t>.</a:t>
                </a:r>
              </a:p>
              <a:p>
                <a:pPr lvl="0" indent="0" marL="0">
                  <a:buNone/>
                </a:pPr>
                <a:r>
                  <a:rPr/>
                  <a:t>Quarto’s Markdown supports everything I’m used to: figures, tables, bibliography, etc.</a:t>
                </a:r>
              </a:p>
              <a:p>
                <a:pPr lvl="0" indent="0" marL="0">
                  <a:buNone/>
                </a:pPr>
                <a:r>
                  <a:rPr/>
                  <a:t>It also supports lots of extra features, like diagrams with </a:t>
                </a:r>
                <a:r>
                  <a:rPr>
                    <a:latin typeface="Consolas"/>
                  </a:rPr>
                  <a:t>mermaid</a:t>
                </a:r>
                <a:r>
                  <a:rPr/>
                  <a:t> and </a:t>
                </a:r>
                <a:r>
                  <a:rPr>
                    <a:latin typeface="Consolas"/>
                  </a:rPr>
                  <a:t>GraphViz</a:t>
                </a:r>
                <a:r>
                  <a:rPr/>
                  <a:t> and even LaTeX equations: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E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t>m</m:t>
                      </m:r>
                      <m:sSup>
                        <m:e>
                          <m:r>
                            <m:t>c</m:t>
                          </m:r>
                        </m:e>
                        <m:sup>
                          <m:r>
                            <m:t>2</m:t>
                          </m:r>
                        </m:sup>
                      </m:sSup>
                    </m:oMath>
                  </m:oMathPara>
                </a14:m>
              </a:p>
            </p:txBody>
          </p:sp>
        </mc:Choice>
      </mc:AlternateContent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What if I want to add code?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best thing about Quarto is that you can use it to run any code that you would be able to run in a Python notebook.</a:t>
            </a:r>
          </a:p>
          <a:p>
            <a:pPr lvl="0" indent="0">
              <a:buNone/>
            </a:pPr>
            <a:br/>
            <a:r>
              <a:rPr>
                <a:solidFill>
                  <a:srgbClr val="00769E"/>
                </a:solidFill>
                <a:latin typeface="Consolas"/>
              </a:rPr>
              <a:t>import</a:t>
            </a:r>
            <a:r>
              <a:rPr>
                <a:solidFill>
                  <a:srgbClr val="003B4F"/>
                </a:solidFill>
                <a:latin typeface="Consolas"/>
              </a:rPr>
              <a:t> numpy </a:t>
            </a:r>
            <a:r>
              <a:rPr>
                <a:solidFill>
                  <a:srgbClr val="00769E"/>
                </a:solidFill>
                <a:latin typeface="Consolas"/>
              </a:rPr>
              <a:t>as</a:t>
            </a:r>
            <a:r>
              <a:rPr>
                <a:solidFill>
                  <a:srgbClr val="003B4F"/>
                </a:solidFill>
                <a:latin typeface="Consolas"/>
              </a:rPr>
              <a:t> np</a:t>
            </a:r>
            <a:br/>
            <a:r>
              <a:rPr>
                <a:solidFill>
                  <a:srgbClr val="00769E"/>
                </a:solidFill>
                <a:latin typeface="Consolas"/>
              </a:rPr>
              <a:t>import</a:t>
            </a:r>
            <a:r>
              <a:rPr>
                <a:solidFill>
                  <a:srgbClr val="003B4F"/>
                </a:solidFill>
                <a:latin typeface="Consolas"/>
              </a:rPr>
              <a:t> matplotlib.pyplot </a:t>
            </a:r>
            <a:r>
              <a:rPr>
                <a:solidFill>
                  <a:srgbClr val="00769E"/>
                </a:solidFill>
                <a:latin typeface="Consolas"/>
              </a:rPr>
              <a:t>as</a:t>
            </a:r>
            <a:r>
              <a:rPr>
                <a:solidFill>
                  <a:srgbClr val="003B4F"/>
                </a:solidFill>
                <a:latin typeface="Consolas"/>
              </a:rPr>
              <a:t> plt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r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np.arange(</a:t>
            </a:r>
            <a:r>
              <a:rPr>
                <a:solidFill>
                  <a:srgbClr val="AD0000"/>
                </a:solidFill>
                <a:latin typeface="Consolas"/>
              </a:rPr>
              <a:t>0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0.01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theta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</a:t>
            </a:r>
            <a:r>
              <a:rPr>
                <a:solidFill>
                  <a:srgbClr val="AD0000"/>
                </a:solidFill>
                <a:latin typeface="Consolas"/>
              </a:rPr>
              <a:t>2</a:t>
            </a:r>
            <a:r>
              <a:rPr>
                <a:solidFill>
                  <a:srgbClr val="003B4F"/>
                </a:solidFill>
                <a:latin typeface="Consolas"/>
              </a:rPr>
              <a:t> </a:t>
            </a:r>
            <a:r>
              <a:rPr>
                <a:solidFill>
                  <a:srgbClr val="5E5E5E"/>
                </a:solidFill>
                <a:latin typeface="Consolas"/>
              </a:rPr>
              <a:t>*</a:t>
            </a:r>
            <a:r>
              <a:rPr>
                <a:solidFill>
                  <a:srgbClr val="003B4F"/>
                </a:solidFill>
                <a:latin typeface="Consolas"/>
              </a:rPr>
              <a:t> np.pi </a:t>
            </a:r>
            <a:r>
              <a:rPr>
                <a:solidFill>
                  <a:srgbClr val="5E5E5E"/>
                </a:solidFill>
                <a:latin typeface="Consolas"/>
              </a:rPr>
              <a:t>*</a:t>
            </a:r>
            <a:r>
              <a:rPr>
                <a:solidFill>
                  <a:srgbClr val="003B4F"/>
                </a:solidFill>
                <a:latin typeface="Consolas"/>
              </a:rPr>
              <a:t> r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fig, ax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plt.subplots(subplot_kw</a:t>
            </a:r>
            <a:r>
              <a:rPr>
                <a:solidFill>
                  <a:srgbClr val="5E5E5E"/>
                </a:solidFill>
                <a:latin typeface="Consolas"/>
              </a:rPr>
              <a:t>=\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            {</a:t>
            </a:r>
            <a:r>
              <a:rPr>
                <a:solidFill>
                  <a:srgbClr val="20794D"/>
                </a:solidFill>
                <a:latin typeface="Consolas"/>
              </a:rPr>
              <a:t>'projection'</a:t>
            </a:r>
            <a:r>
              <a:rPr>
                <a:solidFill>
                  <a:srgbClr val="003B4F"/>
                </a:solidFill>
                <a:latin typeface="Consolas"/>
              </a:rPr>
              <a:t>: </a:t>
            </a:r>
            <a:r>
              <a:rPr>
                <a:solidFill>
                  <a:srgbClr val="20794D"/>
                </a:solidFill>
                <a:latin typeface="Consolas"/>
              </a:rPr>
              <a:t>'polar'</a:t>
            </a:r>
            <a:r>
              <a:rPr>
                <a:solidFill>
                  <a:srgbClr val="003B4F"/>
                </a:solidFill>
                <a:latin typeface="Consolas"/>
              </a:rPr>
              <a:t>})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ax.plot(theta, r)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ax.set_rticks([</a:t>
            </a:r>
            <a:r>
              <a:rPr>
                <a:solidFill>
                  <a:srgbClr val="AD0000"/>
                </a:solidFill>
                <a:latin typeface="Consolas"/>
              </a:rPr>
              <a:t>0.5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1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1.5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</a:t>
            </a:r>
            <a:r>
              <a:rPr>
                <a:solidFill>
                  <a:srgbClr val="003B4F"/>
                </a:solidFill>
                <a:latin typeface="Consolas"/>
              </a:rPr>
              <a:t>])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ax.grid(</a:t>
            </a:r>
            <a:r>
              <a:rPr>
                <a:solidFill>
                  <a:srgbClr val="111111"/>
                </a:solidFill>
                <a:latin typeface="Consolas"/>
              </a:rPr>
              <a:t>True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plt.show()</a:t>
            </a:r>
          </a:p>
        </p:txBody>
      </p:sp>
      <p:pic>
        <p:nvPicPr>
          <p:cNvPr descr="presentation_files/figure-pptx/cell-3-outpu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27600" y="1193800"/>
            <a:ext cx="34925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Presentations in Quarto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Basic slide syntax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nsolas"/>
              </a:rPr>
              <a:t>To create slides, you create sections 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with </a:t>
            </a:r>
            <a:r>
              <a:rPr>
                <a:solidFill>
                  <a:srgbClr val="5E5E5E"/>
                </a:solidFill>
                <a:latin typeface="Consolas"/>
              </a:rPr>
              <a:t>`#`</a:t>
            </a:r>
            <a:r>
              <a:rPr>
                <a:solidFill>
                  <a:srgbClr val="003B4F"/>
                </a:solidFill>
                <a:latin typeface="Consolas"/>
              </a:rPr>
              <a:t>, titles with </a:t>
            </a:r>
            <a:r>
              <a:rPr>
                <a:solidFill>
                  <a:srgbClr val="5E5E5E"/>
                </a:solidFill>
                <a:latin typeface="Consolas"/>
              </a:rPr>
              <a:t>`##`</a:t>
            </a:r>
            <a:r>
              <a:rPr>
                <a:solidFill>
                  <a:srgbClr val="003B4F"/>
                </a:solidFill>
                <a:latin typeface="Consolas"/>
              </a:rPr>
              <a:t>, and bullets 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with </a:t>
            </a:r>
            <a:r>
              <a:rPr>
                <a:solidFill>
                  <a:srgbClr val="5E5E5E"/>
                </a:solidFill>
                <a:latin typeface="Consolas"/>
              </a:rPr>
              <a:t>`-`</a:t>
            </a:r>
            <a:r>
              <a:rPr>
                <a:solidFill>
                  <a:srgbClr val="003B4F"/>
                </a:solidFill>
                <a:latin typeface="Consolas"/>
              </a:rPr>
              <a:t>.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Quarto will render your content in slide form.</a:t>
            </a:r>
            <a:br/>
            <a:br/>
            <a:r>
              <a:rPr>
                <a:solidFill>
                  <a:srgbClr val="4758AB"/>
                </a:solidFill>
                <a:latin typeface="Consolas"/>
              </a:rPr>
              <a:t>### Content types</a:t>
            </a:r>
            <a:br/>
            <a:br/>
            <a:r>
              <a:rPr>
                <a:solidFill>
                  <a:srgbClr val="20794D"/>
                </a:solidFill>
                <a:latin typeface="Consolas"/>
              </a:rPr>
              <a:t>- </a:t>
            </a:r>
            <a:r>
              <a:rPr>
                <a:solidFill>
                  <a:srgbClr val="003B4F"/>
                </a:solidFill>
                <a:latin typeface="Consolas"/>
              </a:rPr>
              <a:t>You can add several types of content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code (use backticks)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images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diagrams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tables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etc.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 create slides, you create sections with </a:t>
            </a:r>
            <a:r>
              <a:rPr>
                <a:latin typeface="Consolas"/>
              </a:rPr>
              <a:t>#</a:t>
            </a:r>
            <a:r>
              <a:rPr/>
              <a:t>, titles with </a:t>
            </a:r>
            <a:r>
              <a:rPr>
                <a:latin typeface="Consolas"/>
              </a:rPr>
              <a:t>##</a:t>
            </a:r>
            <a:r>
              <a:rPr/>
              <a:t>, and bullets with </a:t>
            </a:r>
            <a:r>
              <a:rPr>
                <a:latin typeface="Consolas"/>
              </a:rPr>
              <a:t>-</a:t>
            </a:r>
            <a:r>
              <a:rPr/>
              <a:t>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Content types</a:t>
            </a:r>
          </a:p>
          <a:p>
            <a:pPr lvl="0"/>
            <a:r>
              <a:rPr/>
              <a:t>You can add several types of content</a:t>
            </a:r>
          </a:p>
          <a:p>
            <a:pPr lvl="1"/>
            <a:r>
              <a:rPr/>
              <a:t>code (use backticks)</a:t>
            </a:r>
          </a:p>
          <a:p>
            <a:pPr lvl="1"/>
            <a:r>
              <a:rPr/>
              <a:t>images</a:t>
            </a:r>
          </a:p>
          <a:p>
            <a:pPr lvl="1"/>
            <a:r>
              <a:rPr/>
              <a:t>diagrams</a:t>
            </a:r>
          </a:p>
          <a:p>
            <a:pPr lvl="1"/>
            <a:r>
              <a:rPr/>
              <a:t>tables</a:t>
            </a:r>
          </a:p>
          <a:p>
            <a:pPr lvl="1"/>
            <a:r>
              <a:rPr/>
              <a:t>etc.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Best feature: generate content dynamically</a:t>
            </a:r>
          </a:p>
          <a:p>
            <a:pPr lvl="0" indent="0" marL="0">
              <a:buNone/>
            </a:pPr>
            <a:r>
              <a:rPr/>
              <a:t>Let’s say you’re presenting a project about population dynamics but you don’t know which world leaders are coming to the conference.</a:t>
            </a:r>
          </a:p>
          <a:p>
            <a:pPr lvl="0" indent="0" marL="0">
              <a:buNone/>
            </a:pPr>
            <a:r>
              <a:rPr/>
              <a:t>On the presentation day, you learn that Belgium, China, Brazil, India, Japan and Nigeria are attending.</a:t>
            </a:r>
          </a:p>
          <a:p>
            <a:pPr lvl="0" indent="0" marL="0">
              <a:buNone/>
            </a:pPr>
            <a:r>
              <a:rPr/>
              <a:t>The next slides were generated using the code below: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nsolas"/>
              </a:rPr>
              <a:t>df_dr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pd.read_csv(</a:t>
            </a:r>
            <a:r>
              <a:rPr>
                <a:solidFill>
                  <a:srgbClr val="20794D"/>
                </a:solidFill>
                <a:latin typeface="Consolas"/>
              </a:rPr>
              <a:t>"data/dr.csv.gz"</a:t>
            </a:r>
            <a:r>
              <a:rPr>
                <a:solidFill>
                  <a:srgbClr val="003B4F"/>
                </a:solidFill>
                <a:latin typeface="Consolas"/>
              </a:rPr>
              <a:t>, compression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20794D"/>
                </a:solidFill>
                <a:latin typeface="Consolas"/>
              </a:rPr>
              <a:t>"gzip"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df_pop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pd.read_csv(</a:t>
            </a:r>
            <a:r>
              <a:rPr>
                <a:solidFill>
                  <a:srgbClr val="20794D"/>
                </a:solidFill>
                <a:latin typeface="Consolas"/>
              </a:rPr>
              <a:t>"data/pop_brackets.csv.gz"</a:t>
            </a:r>
            <a:r>
              <a:rPr>
                <a:solidFill>
                  <a:srgbClr val="003B4F"/>
                </a:solidFill>
                <a:latin typeface="Consolas"/>
              </a:rPr>
              <a:t>, compression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20794D"/>
                </a:solidFill>
                <a:latin typeface="Consolas"/>
              </a:rPr>
              <a:t>"gzip"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years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[</a:t>
            </a:r>
            <a:r>
              <a:rPr>
                <a:solidFill>
                  <a:srgbClr val="AD0000"/>
                </a:solidFill>
                <a:latin typeface="Consolas"/>
              </a:rPr>
              <a:t>2000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2025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2050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2075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2100</a:t>
            </a:r>
            <a:r>
              <a:rPr>
                <a:solidFill>
                  <a:srgbClr val="003B4F"/>
                </a:solidFill>
                <a:latin typeface="Consolas"/>
              </a:rPr>
              <a:t>]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regions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[</a:t>
            </a:r>
            <a:r>
              <a:rPr>
                <a:solidFill>
                  <a:srgbClr val="20794D"/>
                </a:solidFill>
                <a:latin typeface="Consolas"/>
              </a:rPr>
              <a:t>"Belgium"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"China"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"Brazil"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"India"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"Japan"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"Nigeria"</a:t>
            </a:r>
            <a:r>
              <a:rPr>
                <a:solidFill>
                  <a:srgbClr val="003B4F"/>
                </a:solidFill>
                <a:latin typeface="Consolas"/>
              </a:rPr>
              <a:t>]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for name in regions: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f"## Age and Population Pyramids for </a:t>
            </a:r>
            <a:r>
              <a:rPr>
                <a:solidFill>
                  <a:srgbClr val="5E5E5E"/>
                </a:solidFill>
                <a:latin typeface="Consolas"/>
              </a:rPr>
              <a:t>{</a:t>
            </a:r>
            <a:r>
              <a:rPr>
                <a:solidFill>
                  <a:srgbClr val="003B4F"/>
                </a:solidFill>
                <a:latin typeface="Consolas"/>
              </a:rPr>
              <a:t>name</a:t>
            </a:r>
            <a:r>
              <a:rPr>
                <a:solidFill>
                  <a:srgbClr val="5E5E5E"/>
                </a:solidFill>
                <a:latin typeface="Consolas"/>
              </a:rPr>
              <a:t>}</a:t>
            </a:r>
            <a:r>
              <a:rPr>
                <a:solidFill>
                  <a:srgbClr val="20794D"/>
                </a:solidFill>
                <a:latin typeface="Consolas"/>
              </a:rPr>
              <a:t>"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f'&lt;div class="columns"&gt;'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f'&lt;div class="column"&gt;'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plot_dependency_ratio(df_dr[df_dr.Location </a:t>
            </a:r>
            <a:r>
              <a:rPr>
                <a:solidFill>
                  <a:srgbClr val="5E5E5E"/>
                </a:solidFill>
                <a:latin typeface="Consolas"/>
              </a:rPr>
              <a:t>==</a:t>
            </a:r>
            <a:r>
              <a:rPr>
                <a:solidFill>
                  <a:srgbClr val="003B4F"/>
                </a:solidFill>
                <a:latin typeface="Consolas"/>
              </a:rPr>
              <a:t> name])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f'&lt;/div&gt;'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f'&lt;div class="column"&gt;'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plot_population_pyramid_series(df_pop[df_pop[</a:t>
            </a:r>
            <a:r>
              <a:rPr>
                <a:solidFill>
                  <a:srgbClr val="20794D"/>
                </a:solidFill>
                <a:latin typeface="Consolas"/>
              </a:rPr>
              <a:t>"Location"</a:t>
            </a:r>
            <a:r>
              <a:rPr>
                <a:solidFill>
                  <a:srgbClr val="003B4F"/>
                </a:solidFill>
                <a:latin typeface="Consolas"/>
              </a:rPr>
              <a:t>]</a:t>
            </a:r>
            <a:r>
              <a:rPr>
                <a:solidFill>
                  <a:srgbClr val="5E5E5E"/>
                </a:solidFill>
                <a:latin typeface="Consolas"/>
              </a:rPr>
              <a:t>==</a:t>
            </a:r>
            <a:r>
              <a:rPr>
                <a:solidFill>
                  <a:srgbClr val="003B4F"/>
                </a:solidFill>
                <a:latin typeface="Consolas"/>
              </a:rPr>
              <a:t>name], years)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f'&lt;/div&gt;'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f'&lt;/div&gt;'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Age and Population Pyramids for Belgium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sentation_files/figure-pptx/cell-10-output-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10-output-7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Age and Population Pyramids for China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 Quarto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Quarto helps with the content value chain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sentation_files/figure-pptx/cell-10-output-1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10-output-16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Age and Population Pyramids for Brazil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sentation_files/figure-pptx/cell-10-output-2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10-output-25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Age and Population Pyramids for India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sentation_files/figure-pptx/cell-10-output-3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10-output-34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62100"/>
            <a:ext cx="4038600" cy="2654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Age and Population Pyramids for Japan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sentation_files/figure-pptx/cell-10-output-4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10-output-43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Age and Population Pyramids for Nigeria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sentation_files/figure-pptx/cell-10-output-4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10-output-5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87500"/>
            <a:ext cx="4038600" cy="2590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Websites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What I get by just changing the format in YAML</a:t>
            </a:r>
          </a:p>
          <a:p>
            <a:pPr lvl="0" indent="0">
              <a:buNone/>
            </a:pPr>
            <a:r>
              <a:rPr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title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r>
              <a:rPr>
                <a:solidFill>
                  <a:srgbClr val="20794D"/>
                </a:solidFill>
                <a:latin typeface="Consolas"/>
              </a:rPr>
              <a:t>"Using Quarto for everything"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format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html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revealjs: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incremental: false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theme: [simple, revealjs-customizations.scss]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title-slide-attributes: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    data-background-image: images/data-viz-bg.jpg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    data-background-size: contain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    data-background-position: right</a:t>
            </a:r>
            <a:br/>
            <a:br/>
            <a:r>
              <a:rPr>
                <a:solidFill>
                  <a:srgbClr val="4758AB"/>
                </a:solidFill>
                <a:latin typeface="Consolas"/>
              </a:rPr>
              <a:t>author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date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2022-07-14</a:t>
            </a:r>
            <a:br/>
            <a:r>
              <a:rPr>
                <a:solidFill>
                  <a:srgbClr val="AD0000"/>
                </a:solidFill>
                <a:latin typeface="Consolas"/>
              </a:rPr>
              <a:t>---</a:t>
            </a:r>
          </a:p>
          <a:p>
            <a:pPr lvl="0" indent="0" marL="0">
              <a:buNone/>
            </a:pPr>
          </a:p>
          <a:p>
            <a:pPr lvl="0" indent="0" marL="0">
              <a:buNone/>
            </a:pPr>
            <a:r>
              <a:rPr/>
              <a:t>To avoid overwriting the slides, I’m generating a new file for the website.</a:t>
            </a:r>
          </a:p>
          <a:p>
            <a:pPr lvl="0" indent="0" marL="0">
              <a:buNone/>
            </a:pPr>
            <a:r>
              <a:rPr/>
              <a:t>You can see the result </a:t>
            </a:r>
            <a:r>
              <a:rPr>
                <a:hlinkClick r:id="rId2"/>
              </a:rPr>
              <a:t>here</a:t>
            </a:r>
            <a:r>
              <a:rPr/>
              <a:t>, and a screenshot in the next slide.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Render presentation as a website</a:t>
            </a:r>
          </a:p>
        </p:txBody>
      </p:sp>
      <p:pic>
        <p:nvPicPr>
          <p:cNvPr descr="images/website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52700" y="1689100"/>
            <a:ext cx="40386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g:  images/useful-output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58800" y="1193800"/>
            <a:ext cx="3835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The content value chain from David Robinson’s (@drrob) Tweet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Move content out of my computer </a:t>
            </a:r>
            <a:r>
              <a:rPr b="1"/>
              <a:t>as fast as possible</a:t>
            </a:r>
          </a:p>
          <a:p>
            <a:pPr lvl="0"/>
            <a:r>
              <a:rPr/>
              <a:t>Reproducible</a:t>
            </a:r>
          </a:p>
          <a:p>
            <a:pPr lvl="0"/>
            <a:r>
              <a:rPr/>
              <a:t>Git-based collaboration</a:t>
            </a:r>
          </a:p>
          <a:p>
            <a:pPr lvl="0"/>
            <a:r>
              <a:rPr/>
              <a:t>Write once, generate:</a:t>
            </a:r>
          </a:p>
          <a:p>
            <a:pPr lvl="1"/>
            <a:r>
              <a:rPr/>
              <a:t>Code</a:t>
            </a:r>
          </a:p>
          <a:p>
            <a:pPr lvl="1"/>
            <a:r>
              <a:rPr/>
              <a:t>Paper</a:t>
            </a:r>
          </a:p>
          <a:p>
            <a:pPr lvl="1"/>
            <a:r>
              <a:rPr/>
              <a:t>PowerPoint</a:t>
            </a:r>
          </a:p>
          <a:p>
            <a:pPr lvl="1"/>
            <a:r>
              <a:rPr/>
              <a:t>Site/documentation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Articles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can use Quarto to generate the whole shebang!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In the last 20 years, I tried many tools…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LaTeX</a:t>
            </a:r>
          </a:p>
          <a:p>
            <a:pPr lvl="0"/>
            <a:r>
              <a:rPr/>
              <a:t>Great for PDFs… Ok, Beamer!</a:t>
            </a:r>
          </a:p>
          <a:p>
            <a:pPr lvl="0"/>
            <a:r>
              <a:rPr/>
              <a:t>Website generation is not great</a:t>
            </a:r>
          </a:p>
          <a:p>
            <a:pPr lvl="0"/>
            <a:r>
              <a:rPr/>
              <a:t>I even know how to write code!</a:t>
            </a:r>
          </a:p>
          <a:p>
            <a:pPr lvl="1"/>
            <a:r>
              <a:rPr>
                <a:latin typeface="Consolas"/>
              </a:rPr>
              <a:t>\usepackage{ifthen}</a:t>
            </a:r>
          </a:p>
          <a:p>
            <a:pPr lvl="1"/>
            <a:r>
              <a:rPr>
                <a:latin typeface="Consolas"/>
              </a:rPr>
              <a:t>@for</a:t>
            </a:r>
            <a:r>
              <a:rPr/>
              <a:t>, </a:t>
            </a:r>
            <a:r>
              <a:rPr>
                <a:latin typeface="Consolas"/>
              </a:rPr>
              <a:t>@while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Word/PPT</a:t>
            </a:r>
          </a:p>
          <a:p>
            <a:pPr lvl="0"/>
            <a:r>
              <a:rPr/>
              <a:t>Hard to collaborate before O365</a:t>
            </a:r>
          </a:p>
          <a:p>
            <a:pPr lvl="0"/>
            <a:r>
              <a:rPr/>
              <a:t>Hard to reproduce / auto-generate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Jekyll</a:t>
            </a:r>
          </a:p>
          <a:p>
            <a:pPr lvl="0"/>
            <a:r>
              <a:rPr/>
              <a:t>Great for sites</a:t>
            </a:r>
          </a:p>
          <a:p>
            <a:pPr lvl="0"/>
            <a:r>
              <a:rPr/>
              <a:t>Not great for PPT, papers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RMarkdown</a:t>
            </a:r>
          </a:p>
          <a:p>
            <a:pPr lvl="0"/>
            <a:r>
              <a:rPr/>
              <a:t>Great PDFs</a:t>
            </a:r>
          </a:p>
          <a:p>
            <a:pPr lvl="0"/>
            <a:r>
              <a:rPr/>
              <a:t>Mostly good presentations</a:t>
            </a:r>
          </a:p>
          <a:p>
            <a:pPr lvl="0"/>
            <a:r>
              <a:rPr/>
              <a:t>Hugo and </a:t>
            </a:r>
            <a:r>
              <a:rPr>
                <a:latin typeface="Consolas"/>
              </a:rPr>
              <a:t>blogdown</a:t>
            </a:r>
            <a:r>
              <a:rPr/>
              <a:t> work well</a:t>
            </a:r>
          </a:p>
          <a:p>
            <a:pPr lvl="0"/>
            <a:r>
              <a:rPr/>
              <a:t>Need to learn </a:t>
            </a:r>
            <a:r>
              <a:rPr>
                <a:latin typeface="Consolas"/>
              </a:rPr>
              <a:t>R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The content pipeline for .ipynb</a:t>
            </a:r>
          </a:p>
          <a:p>
            <a:pPr lvl="0" indent="0" marL="0">
              <a:buNone/>
            </a:pPr>
            <a:r>
              <a:rPr/>
              <a:t>About </a:t>
            </a:r>
            <a:r>
              <a:rPr>
                <a:hlinkClick r:id="rId2"/>
              </a:rPr>
              <a:t>75% of data scientists</a:t>
            </a:r>
            <a:r>
              <a:rPr/>
              <a:t> use Python through Jupyter notebooks, and one can use </a:t>
            </a:r>
            <a:r>
              <a:rPr>
                <a:hlinkClick r:id="rId3"/>
                <a:latin typeface="Consolas"/>
              </a:rPr>
              <a:t>pandoc</a:t>
            </a:r>
            <a:r>
              <a:rPr/>
              <a:t> to generate papers and PowerPoint, but it can be complicated.</a:t>
            </a:r>
          </a:p>
        </p:txBody>
      </p:sp>
      <p:pic>
        <p:nvPicPr>
          <p:cNvPr descr="presentation_files/figure-pptx/mermaid-figure-1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2387600" y="1689100"/>
            <a:ext cx="43815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Quarto for Python, in a nutshell</a:t>
            </a:r>
          </a:p>
          <a:p>
            <a:pPr lvl="0" indent="0" marL="0">
              <a:buNone/>
            </a:pPr>
            <a:r>
              <a:rPr/>
              <a:t>In Quarto’s </a:t>
            </a:r>
            <a:r>
              <a:rPr>
                <a:latin typeface="Consolas"/>
              </a:rPr>
              <a:t>.qmd</a:t>
            </a:r>
            <a:r>
              <a:rPr/>
              <a:t> files, you write Markdown and code, just like </a:t>
            </a:r>
            <a:r>
              <a:rPr>
                <a:latin typeface="Consolas"/>
              </a:rPr>
              <a:t>.ipynb</a:t>
            </a:r>
            <a:r>
              <a:rPr/>
              <a:t>. Add some </a:t>
            </a:r>
            <a:r>
              <a:rPr>
                <a:latin typeface="Consolas"/>
              </a:rPr>
              <a:t>YAML</a:t>
            </a:r>
            <a:r>
              <a:rPr/>
              <a:t> configuration and Quarto does the intermediate steps. It integrates well with VSCode and Jupyter.</a:t>
            </a:r>
          </a:p>
        </p:txBody>
      </p:sp>
      <p:pic>
        <p:nvPicPr>
          <p:cNvPr descr="presentation_files/figure-pptx/mermaid-figure-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81200" y="1689100"/>
            <a:ext cx="51943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But wait, there’s more!</a:t>
            </a:r>
          </a:p>
          <a:p>
            <a:pPr lvl="0" indent="0" marL="0">
              <a:buNone/>
            </a:pPr>
            <a:r>
              <a:rPr/>
              <a:t>Quarto can easily run pre-scripts and post-scripts. I frequenly use this to pre-process data and to automatically publish output to git repositories.</a:t>
            </a:r>
          </a:p>
        </p:txBody>
      </p:sp>
      <p:pic>
        <p:nvPicPr>
          <p:cNvPr descr="presentation_files/figure-pptx/mermaid-figure-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689100" y="1689100"/>
            <a:ext cx="57785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Using Quarto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The basics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31</Words>
  <Application>Microsoft Office PowerPoint</Application>
  <PresentationFormat>On-screen Show (16:9)</PresentationFormat>
  <Paragraphs>11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Segoe UI</vt:lpstr>
      <vt:lpstr>Segoe UI Semibold</vt:lpstr>
      <vt:lpstr>Segoe UI Semilight</vt:lpstr>
      <vt:lpstr>Office Theme</vt:lpstr>
      <vt:lpstr>Using Quarto for reproducible article writing</vt:lpstr>
      <vt:lpstr>Things that you can add to a template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Quarto for everything</dc:title>
  <dc:creator>Lucas A. Meyer</dc:creator>
  <cp:keywords/>
  <dcterms:created xsi:type="dcterms:W3CDTF">2022-06-20T16:36:33Z</dcterms:created>
  <dcterms:modified xsi:type="dcterms:W3CDTF">2022-06-20T16:36:33Z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date">
    <vt:lpwstr>2022-07-14</vt:lpwstr>
  </property>
  <property fmtid="{D5CDD505-2E9C-101B-9397-08002B2CF9AE}" pid="4" name="header-includes">
    <vt:lpwstr/>
  </property>
  <property fmtid="{D5CDD505-2E9C-101B-9397-08002B2CF9AE}" pid="5" name="include-after">
    <vt:lpwstr/>
  </property>
  <property fmtid="{D5CDD505-2E9C-101B-9397-08002B2CF9AE}" pid="6" name="include-before">
    <vt:lpwstr/>
  </property>
  <property fmtid="{D5CDD505-2E9C-101B-9397-08002B2CF9AE}" pid="7" name="monofont">
    <vt:lpwstr>Consolas</vt:lpwstr>
  </property>
  <property fmtid="{D5CDD505-2E9C-101B-9397-08002B2CF9AE}" pid="8" name="toc-title">
    <vt:lpwstr>Table of contents</vt:lpwstr>
  </property>
  <property fmtid="{D5CDD505-2E9C-101B-9397-08002B2CF9AE}" pid="9" name="website">
    <vt:lpwstr/>
  </property>
</Properties>
</file>