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86323" autoAdjust="0"/>
  </p:normalViewPr>
  <p:slideViewPr>
    <p:cSldViewPr>
      <p:cViewPr varScale="1">
        <p:scale>
          <a:sx n="74" d="100"/>
          <a:sy n="74" d="100"/>
        </p:scale>
        <p:origin x="-8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10494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1ED1A-D123-4ADD-9278-71F39D0E17DD}" type="datetimeFigureOut">
              <a:rPr lang="es-ES" smtClean="0"/>
              <a:pPr/>
              <a:t>11/07/2013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25C25-D5A6-4FF1-B9B4-92CBB6B4940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46B4C-96AD-4523-916F-04304DECCE06}" type="datetimeFigureOut">
              <a:rPr lang="es-ES" smtClean="0"/>
              <a:pPr/>
              <a:t>11/07/2013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6960D-F353-4524-9C0E-AA10B1DB89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6960D-F353-4524-9C0E-AA10B1DB89EA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0F9-1D0B-4D37-A311-A56599653ED6}" type="datetimeFigureOut">
              <a:rPr lang="es-ES" smtClean="0"/>
              <a:pPr/>
              <a:t>11/07/2013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775-59A5-4B27-87F4-5EBE213F0F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0F9-1D0B-4D37-A311-A56599653ED6}" type="datetimeFigureOut">
              <a:rPr lang="es-ES" smtClean="0"/>
              <a:pPr/>
              <a:t>11/07/2013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775-59A5-4B27-87F4-5EBE213F0F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0F9-1D0B-4D37-A311-A56599653ED6}" type="datetimeFigureOut">
              <a:rPr lang="es-ES" smtClean="0"/>
              <a:pPr/>
              <a:t>11/07/2013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775-59A5-4B27-87F4-5EBE213F0F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0F9-1D0B-4D37-A311-A56599653ED6}" type="datetimeFigureOut">
              <a:rPr lang="es-ES" smtClean="0"/>
              <a:pPr/>
              <a:t>11/07/2013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775-59A5-4B27-87F4-5EBE213F0F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0F9-1D0B-4D37-A311-A56599653ED6}" type="datetimeFigureOut">
              <a:rPr lang="es-ES" smtClean="0"/>
              <a:pPr/>
              <a:t>11/07/2013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775-59A5-4B27-87F4-5EBE213F0F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0F9-1D0B-4D37-A311-A56599653ED6}" type="datetimeFigureOut">
              <a:rPr lang="es-ES" smtClean="0"/>
              <a:pPr/>
              <a:t>11/07/2013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775-59A5-4B27-87F4-5EBE213F0F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0F9-1D0B-4D37-A311-A56599653ED6}" type="datetimeFigureOut">
              <a:rPr lang="es-ES" smtClean="0"/>
              <a:pPr/>
              <a:t>11/07/2013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775-59A5-4B27-87F4-5EBE213F0F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0F9-1D0B-4D37-A311-A56599653ED6}" type="datetimeFigureOut">
              <a:rPr lang="es-ES" smtClean="0"/>
              <a:pPr/>
              <a:t>11/07/2013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B29775-59A5-4B27-87F4-5EBE213F0F4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0F9-1D0B-4D37-A311-A56599653ED6}" type="datetimeFigureOut">
              <a:rPr lang="es-ES" smtClean="0"/>
              <a:pPr/>
              <a:t>11/07/2013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775-59A5-4B27-87F4-5EBE213F0F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0F9-1D0B-4D37-A311-A56599653ED6}" type="datetimeFigureOut">
              <a:rPr lang="es-ES" smtClean="0"/>
              <a:pPr/>
              <a:t>11/07/2013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5B29775-59A5-4B27-87F4-5EBE213F0F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9F2C0F9-1D0B-4D37-A311-A56599653ED6}" type="datetimeFigureOut">
              <a:rPr lang="es-ES" smtClean="0"/>
              <a:pPr/>
              <a:t>11/07/2013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775-59A5-4B27-87F4-5EBE213F0F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9F2C0F9-1D0B-4D37-A311-A56599653ED6}" type="datetimeFigureOut">
              <a:rPr lang="es-ES" smtClean="0"/>
              <a:pPr/>
              <a:t>11/07/2013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5B29775-59A5-4B27-87F4-5EBE213F0F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CUENTA PUBLICA </a:t>
            </a:r>
            <a:br>
              <a:rPr lang="es-ES" dirty="0" smtClean="0"/>
            </a:br>
            <a:r>
              <a:rPr lang="es-ES" dirty="0" smtClean="0"/>
              <a:t>GESTIÓN 2012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ESCUELA D-37 </a:t>
            </a:r>
          </a:p>
          <a:p>
            <a:r>
              <a:rPr lang="es-ES" dirty="0" smtClean="0"/>
              <a:t>REPÚBLICA DE BOLIVIA</a:t>
            </a:r>
          </a:p>
          <a:p>
            <a:r>
              <a:rPr lang="es-ES" dirty="0" smtClean="0"/>
              <a:t>“UNA ESCUELA SALUDABLE”</a:t>
            </a:r>
          </a:p>
          <a:p>
            <a:r>
              <a:rPr lang="es-ES" dirty="0" smtClean="0"/>
              <a:t>Calama, Junio de 2013.-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PROGRAMACIÓN: HISTORIA ….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760"/>
                <a:gridCol w="1944216"/>
                <a:gridCol w="176862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</a:t>
                      </a:r>
                      <a:r>
                        <a:rPr lang="es-ES" baseline="0" dirty="0" smtClean="0"/>
                        <a:t> de acción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Presupuesto</a:t>
                      </a:r>
                    </a:p>
                    <a:p>
                      <a:r>
                        <a:rPr lang="es-ES" dirty="0" smtClean="0"/>
                        <a:t>Entregado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Gasto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Mejorando Espacios de Intervención.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Taller de Reforzamiento Octavos.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PROGRAMACIÓN: </a:t>
            </a:r>
            <a:r>
              <a:rPr lang="es-ES" dirty="0" err="1" smtClean="0"/>
              <a:t>Cs.</a:t>
            </a:r>
            <a:r>
              <a:rPr lang="es-ES" dirty="0" smtClean="0"/>
              <a:t> NATURALES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792"/>
                <a:gridCol w="1872208"/>
                <a:gridCol w="15526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 de acción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Presupuesto</a:t>
                      </a:r>
                    </a:p>
                    <a:p>
                      <a:r>
                        <a:rPr lang="es-ES" dirty="0" smtClean="0"/>
                        <a:t>Entregado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Gasto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Mejorando Espacios de Intervención.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Taller de Reforzamiento Octavos.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PROGRAMACIÓN: G. CURRICULAR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832"/>
                <a:gridCol w="1728192"/>
                <a:gridCol w="133657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 de acción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Presupuesto Entregado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Gasto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Taller de Artes Visuales.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200.000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199.850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Inserción Curricular Proyecto E.I.B.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 de Actividad Física Responsable. (3º y 4º años).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300.000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191.810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 Elige Vivir sano (1º y2º años).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Staff</a:t>
                      </a:r>
                      <a:r>
                        <a:rPr lang="es-ES" dirty="0" smtClean="0"/>
                        <a:t> Saludable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10.480.000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10.480.000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Fortaleciendo la Convivencia con el CEALITO.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356.200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356.200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 de Apoyo a Primeros Básicos.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8.202.980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8.202.980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Biblioteca Técnica.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400.000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400.000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Depósito de Materiales.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2.979.412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2.979.412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Textos de Apoyo para la Clase.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2.520.000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2.520.000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PROGRAMACIÓN: G. CURRICULAR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0824"/>
                <a:gridCol w="1584176"/>
                <a:gridCol w="15526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 de Acción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Presupuesto</a:t>
                      </a:r>
                    </a:p>
                    <a:p>
                      <a:r>
                        <a:rPr lang="es-ES" dirty="0" smtClean="0"/>
                        <a:t>Entregado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Gasto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Tutorías para alumnos de bajo rendimiento.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576.000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576.000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Concurso interno de Cueca.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800.000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799.808        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Mejoramiento</a:t>
                      </a:r>
                      <a:r>
                        <a:rPr lang="es-ES" baseline="0" dirty="0" smtClean="0"/>
                        <a:t> de asignatura de Tecnología.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600.000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600.000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 EGO.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8.620.000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8.620.000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PROGRAMACIÓN: G. LIDERAZGO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840"/>
                <a:gridCol w="1656184"/>
                <a:gridCol w="133657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</a:t>
                      </a:r>
                      <a:r>
                        <a:rPr lang="es-ES" baseline="0" dirty="0" smtClean="0"/>
                        <a:t> de acción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Presupuesto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Gasto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Modelo de Articulación </a:t>
                      </a:r>
                      <a:r>
                        <a:rPr lang="es-ES" dirty="0" err="1" smtClean="0"/>
                        <a:t>Educ</a:t>
                      </a:r>
                      <a:r>
                        <a:rPr lang="es-ES" dirty="0" smtClean="0"/>
                        <a:t>. </a:t>
                      </a:r>
                      <a:r>
                        <a:rPr lang="es-ES" dirty="0" err="1" smtClean="0"/>
                        <a:t>Parvularia</a:t>
                      </a:r>
                      <a:r>
                        <a:rPr lang="es-ES" dirty="0" smtClean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116.090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Modelo de Articulación Enseñanza Media.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ATE  “Mejor Escuela”.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8.666.666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8.666.666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PROGRAMACIÓN: G. RECURSOS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395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832"/>
                <a:gridCol w="1656184"/>
                <a:gridCol w="140858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 de acción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Presupuesto Entregado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Gasto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Actualización Docente.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244.904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244.904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Mantenimiento del laboratorio de Computación.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19.988.229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19.988.229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Implementación Tecnológica.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10.000.000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10.000.034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Modulo</a:t>
                      </a:r>
                      <a:r>
                        <a:rPr lang="es-ES" baseline="0" dirty="0" smtClean="0"/>
                        <a:t> de Textos.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2.562.848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2.562.848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Actualización del Soporte Tecnológico.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sz="1800" b="0" i="0" u="none" strike="noStrike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Coordinación y Control</a:t>
                      </a:r>
                      <a:r>
                        <a:rPr lang="es-ES" baseline="0" dirty="0" smtClean="0"/>
                        <a:t> SEP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4.450.000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4.450.000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Insumos.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PROGRAMACIÓN: G. CONVIVENCIA ESCOLAR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848"/>
                <a:gridCol w="1584176"/>
                <a:gridCol w="133657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 de acción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Presupuesto</a:t>
                      </a:r>
                    </a:p>
                    <a:p>
                      <a:r>
                        <a:rPr lang="es-ES" dirty="0" smtClean="0"/>
                        <a:t>Entregado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Gasto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Talleres A.F.I.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2.000.000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1.533.108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Orquesta Saludable.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1.500.000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1.500.000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Academias.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2.000.000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1.986.124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Sala </a:t>
                      </a:r>
                      <a:r>
                        <a:rPr lang="es-ES" dirty="0" err="1" smtClean="0"/>
                        <a:t>cardio</a:t>
                      </a:r>
                      <a:r>
                        <a:rPr lang="es-ES" dirty="0" smtClean="0"/>
                        <a:t>-Vascular.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500.000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400.000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Banda Escolar.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1.500.000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1.782.211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Sala de Primeros Auxilios.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Staff</a:t>
                      </a:r>
                      <a:r>
                        <a:rPr lang="es-ES" dirty="0" smtClean="0"/>
                        <a:t> Clínico.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19.584.000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19.584.000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Kitt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Staff</a:t>
                      </a:r>
                      <a:r>
                        <a:rPr lang="es-ES" dirty="0" smtClean="0"/>
                        <a:t> Clínico.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500.000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500.000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Materiales Grupo Diferencial.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500.000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473.510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Escuela para Padres.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200.000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181.260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3º Encuentro Familia-Escuela.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Bienestar Estudiantil.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2.307.325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2.325.130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de Gastos: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Total presupuestado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Total ejecutado con boletas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b="1" dirty="0" smtClean="0"/>
                        <a:t>123.630.476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b="1" dirty="0" smtClean="0"/>
                        <a:t>122.845.000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39552" y="35010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Diferencia a ajustar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276.207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Otros dineros ejecutados 2012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Gastados y rendidos.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Subvención</a:t>
                      </a:r>
                      <a:r>
                        <a:rPr lang="es-ES" baseline="0" dirty="0" smtClean="0"/>
                        <a:t> de  Mantenimiento </a:t>
                      </a:r>
                      <a:r>
                        <a:rPr lang="es-ES" baseline="0" dirty="0" err="1" smtClean="0"/>
                        <a:t>Mineduc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$ 9.955.605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Padem</a:t>
                      </a:r>
                      <a:r>
                        <a:rPr lang="es-ES" dirty="0" smtClean="0"/>
                        <a:t> comunal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$3.431.936</a:t>
                      </a:r>
                    </a:p>
                    <a:p>
                      <a:pPr algn="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Padem</a:t>
                      </a:r>
                      <a:r>
                        <a:rPr lang="es-ES" dirty="0" smtClean="0"/>
                        <a:t> escuela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$7.313.469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Autogenerados 2012 kiosco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$2.850.000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Aportes Centro General de Padres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$2.500.000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Subvención de Pro Retención: </a:t>
                      </a:r>
                    </a:p>
                    <a:p>
                      <a:r>
                        <a:rPr lang="es-ES" dirty="0" smtClean="0"/>
                        <a:t>14</a:t>
                      </a:r>
                      <a:r>
                        <a:rPr lang="es-ES" baseline="0" dirty="0" smtClean="0"/>
                        <a:t> alumnos </a:t>
                      </a:r>
                      <a:r>
                        <a:rPr lang="es-ES" baseline="0" dirty="0" err="1" smtClean="0"/>
                        <a:t>benefeciados</a:t>
                      </a:r>
                      <a:r>
                        <a:rPr lang="es-ES" baseline="0" dirty="0" smtClean="0"/>
                        <a:t> de 7º a 4º Medio.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$1.075.956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Subvención de Mantenimiento: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Cierre sala Diferencial.</a:t>
            </a:r>
          </a:p>
          <a:p>
            <a:r>
              <a:rPr lang="es-ES" dirty="0" smtClean="0"/>
              <a:t>Sala de Basura (calle Sotomayor).</a:t>
            </a:r>
          </a:p>
          <a:p>
            <a:r>
              <a:rPr lang="es-ES" dirty="0" smtClean="0"/>
              <a:t>Construcción de Bodega Sector Ramírez.</a:t>
            </a:r>
          </a:p>
          <a:p>
            <a:r>
              <a:rPr lang="es-ES" dirty="0" smtClean="0"/>
              <a:t>Levantamiento de muro perimetral con rejas sector Ramírez.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Propósito: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" dirty="0" smtClean="0"/>
              <a:t>    El fundamento de la Subvención Escolar Preferencial es el mejoramiento de la calidad y equidad de la educación subvencionada del país. Por primera vez, el sistema de financiamiento no sólo se asocia a la entrega de recursos por prestación del servicio educativo, sino también a los resultados que alcanzan las y los estudiantes. 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PADEM – Escuela: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Monto Asignado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Instalación de Protecciones metálicas</a:t>
                      </a:r>
                      <a:r>
                        <a:rPr lang="es-ES" baseline="0" dirty="0" smtClean="0"/>
                        <a:t> Pabellón 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$2.313.469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Mejoramiento de Sub sector de Artes Musicales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$1.000.000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3º Encuentro  Familia - Escuela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$1.000.000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Mejoramiento de Espacios Educativos:</a:t>
                      </a:r>
                      <a:r>
                        <a:rPr lang="es-ES" baseline="0" dirty="0" smtClean="0"/>
                        <a:t> Patio -  Circo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$2.000.000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Premio de Asistencia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$1.000.000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Aporte del Centro General de Padres 2012: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   Mejoramiento Integral del Sistema Eléctrico Laboratorio Móvil de Computación por un monto de 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$ 2.500.000.-</a:t>
            </a:r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Aporte Centro general de Padres 2013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Habilitación e implementación de Mini </a:t>
            </a:r>
            <a:r>
              <a:rPr lang="es-ES" dirty="0" err="1" smtClean="0"/>
              <a:t>Multi</a:t>
            </a:r>
            <a:r>
              <a:rPr lang="es-ES" dirty="0" smtClean="0"/>
              <a:t> Cancha Techada. Proyecto conjunto entre C.G. de Padres y Escuela (Subvención de Mantenimiento).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$10.000.000.-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ASIGNACIÓN DE RECURSOS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s-ES" dirty="0" smtClean="0"/>
              <a:t>     Se realiza mediante la Subvención Escolar Preferencial, que se entrega por cada uno de las y los alumnos prioritarios, matriculados en los establecimientos educacionales.  La Ley reconoce  que el  costo de la enseñanza es mayor, a medida que aumenta la vulnerabilidad  socioeconómica de las y los estudiantes. </a:t>
            </a:r>
          </a:p>
          <a:p>
            <a:pPr algn="just">
              <a:buNone/>
            </a:pPr>
            <a:r>
              <a:rPr lang="es-ES" dirty="0" smtClean="0"/>
              <a:t>      Adicionalmente, se crea una Subvención por Concentración, que entrega un  monto de recursos, según la proporción de alumnos y alumnas prioritarias en </a:t>
            </a:r>
          </a:p>
          <a:p>
            <a:pPr algn="just">
              <a:buNone/>
            </a:pPr>
            <a:r>
              <a:rPr lang="es-ES" dirty="0" smtClean="0"/>
              <a:t>     relación al total de estudiantes matriculado en el establecimiento. </a:t>
            </a:r>
          </a:p>
          <a:p>
            <a:pPr algn="just">
              <a:buNone/>
            </a:pPr>
            <a:r>
              <a:rPr lang="es-ES" dirty="0" smtClean="0"/>
              <a:t>	La Ley reconoce que no sólo importa la condición del niño y la niña, sino que el entorno de aprendizaje juega un rol fundamental en el proceso educativo.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ALUMNOS PRIORITARIOS 2012:</a:t>
            </a:r>
          </a:p>
          <a:p>
            <a:pPr algn="ctr">
              <a:buNone/>
            </a:pPr>
            <a:r>
              <a:rPr lang="es-ES" dirty="0" smtClean="0"/>
              <a:t>305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Matrícula final 2012:</a:t>
            </a:r>
          </a:p>
          <a:p>
            <a:pPr algn="ctr">
              <a:buNone/>
            </a:pPr>
            <a:r>
              <a:rPr lang="es-ES" dirty="0" smtClean="0"/>
              <a:t>1049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1403648" y="2780928"/>
          <a:ext cx="6624736" cy="314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3312368"/>
              </a:tblGrid>
              <a:tr h="1456867"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r>
                        <a:rPr lang="es-ES" b="1" baseline="0" dirty="0" smtClean="0">
                          <a:solidFill>
                            <a:schemeClr val="bg1"/>
                          </a:solidFill>
                        </a:rPr>
                        <a:t> ACUMULADO PERIODO 2011   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$16.494.998.-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44058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INGRESOS</a:t>
                      </a:r>
                      <a:r>
                        <a:rPr lang="es-ES" b="1" baseline="0" dirty="0" smtClean="0"/>
                        <a:t> SEP 2012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$110.819.940.-</a:t>
                      </a:r>
                      <a:endParaRPr lang="es-ES" b="1" dirty="0"/>
                    </a:p>
                  </a:txBody>
                  <a:tcPr/>
                </a:tc>
              </a:tr>
              <a:tr h="844058">
                <a:tc>
                  <a:txBody>
                    <a:bodyPr/>
                    <a:lstStyle/>
                    <a:p>
                      <a:r>
                        <a:rPr lang="es-ES" b="1" dirty="0" smtClean="0"/>
                        <a:t>TOTAL</a:t>
                      </a:r>
                      <a:r>
                        <a:rPr lang="es-ES" b="1" baseline="0" dirty="0" smtClean="0"/>
                        <a:t> 2012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$ 127.314.938.-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INGRESOS SEP 2012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EGRESOS 2012: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RECIBIDOS: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GASTADOS: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 smtClean="0"/>
                    </a:p>
                    <a:p>
                      <a:pPr algn="ctr"/>
                      <a:r>
                        <a:rPr lang="es-ES" b="1" dirty="0" smtClean="0"/>
                        <a:t>127.314.938.-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 smtClean="0"/>
                    </a:p>
                    <a:p>
                      <a:pPr algn="ctr"/>
                      <a:r>
                        <a:rPr lang="es-ES" b="1" dirty="0" smtClean="0"/>
                        <a:t>122.845.000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Áreas de inversión: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Áreas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Gasto: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Matemática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$6.987.816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Lenguaje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$3.801.574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Gestión Curricular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$35.791.420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Gestión de Liderazgo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$8.782.756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Gestión de Recursos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$37.246.015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Gestión de Convivencia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$30.235.423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LENGUAJE: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515865"/>
          <a:ext cx="7467600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1656184"/>
                <a:gridCol w="169661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Programas de Acción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Presupuesto Entregado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Gasto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Evaluación de la Comprensión Lectora.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Evaluación de la velocidad</a:t>
                      </a:r>
                      <a:r>
                        <a:rPr lang="es-ES" baseline="0" dirty="0" smtClean="0"/>
                        <a:t> Lectora.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Taller de Reforzamiento Octavos.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384.000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384.000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Taller de Reforzamiento SIMCE-Segundos años.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384.000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384.000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 Primeros Lectores.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600.000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599.959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81424">
                <a:tc>
                  <a:txBody>
                    <a:bodyPr/>
                    <a:lstStyle/>
                    <a:p>
                      <a:r>
                        <a:rPr lang="es-ES" dirty="0" smtClean="0"/>
                        <a:t>Taller de Reforzamiento SIMCE</a:t>
                      </a:r>
                      <a:r>
                        <a:rPr lang="es-ES" baseline="0" dirty="0" smtClean="0"/>
                        <a:t> – Cuartos años.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384.000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384.000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81424">
                <a:tc>
                  <a:txBody>
                    <a:bodyPr/>
                    <a:lstStyle/>
                    <a:p>
                      <a:r>
                        <a:rPr lang="es-ES" dirty="0" smtClean="0"/>
                        <a:t>Taller de Animación a la Lectura.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987.100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987.100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81424">
                <a:tc>
                  <a:txBody>
                    <a:bodyPr/>
                    <a:lstStyle/>
                    <a:p>
                      <a:r>
                        <a:rPr lang="es-ES" dirty="0" smtClean="0"/>
                        <a:t>Logística Taller de Animación a</a:t>
                      </a:r>
                      <a:r>
                        <a:rPr lang="es-ES" baseline="0" dirty="0" smtClean="0"/>
                        <a:t> la Lectura.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390.000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333.700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81424">
                <a:tc>
                  <a:txBody>
                    <a:bodyPr/>
                    <a:lstStyle/>
                    <a:p>
                      <a:r>
                        <a:rPr lang="es-ES" dirty="0" smtClean="0"/>
                        <a:t>Apresto de Primeros años.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724.812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724.812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8142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</a:tr>
              <a:tr h="28142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MATEMÁTICA: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0824"/>
                <a:gridCol w="1584176"/>
                <a:gridCol w="15526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Programas de Acción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Presupuesto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Gasto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Evaluación de Matemática en primer Ciclo.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/>
                    </a:p>
                    <a:p>
                      <a:pPr algn="r"/>
                      <a:r>
                        <a:rPr lang="es-ES" dirty="0" smtClean="0"/>
                        <a:t>3.438.000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3.438.000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Aplicación de e-</a:t>
                      </a:r>
                      <a:r>
                        <a:rPr lang="es-ES" dirty="0" err="1" smtClean="0"/>
                        <a:t>mat</a:t>
                      </a:r>
                      <a:r>
                        <a:rPr lang="es-ES" dirty="0" smtClean="0"/>
                        <a:t> 3º;4º y 7º años.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3.000.000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3.000.000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Material Didáctico para las</a:t>
                      </a:r>
                      <a:r>
                        <a:rPr lang="es-ES" baseline="0" dirty="0" smtClean="0"/>
                        <a:t> clases.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500.000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500.200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Taller Nivelación Cuartos años.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Taller Reforzamiento Octavos.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Aprendiendo e-</a:t>
                      </a:r>
                      <a:r>
                        <a:rPr lang="es-ES" dirty="0" err="1" smtClean="0"/>
                        <a:t>mat</a:t>
                      </a:r>
                      <a:r>
                        <a:rPr lang="es-ES" dirty="0" smtClean="0"/>
                        <a:t> en casa.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50.000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>
                          <a:solidFill>
                            <a:srgbClr val="C00000"/>
                          </a:solidFill>
                        </a:rPr>
                        <a:t>49.616</a:t>
                      </a:r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2650</TotalTime>
  <Words>926</Words>
  <Application>Microsoft Office PowerPoint</Application>
  <PresentationFormat>Presentación en pantalla (4:3)</PresentationFormat>
  <Paragraphs>329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Técnico</vt:lpstr>
      <vt:lpstr>CUENTA PUBLICA  GESTIÓN 2012</vt:lpstr>
      <vt:lpstr>Propósito:</vt:lpstr>
      <vt:lpstr>ASIGNACIÓN DE RECURSOS</vt:lpstr>
      <vt:lpstr>Diapositiva 4</vt:lpstr>
      <vt:lpstr>INGRESOS SEP 2012</vt:lpstr>
      <vt:lpstr>EGRESOS 2012:</vt:lpstr>
      <vt:lpstr>Áreas de inversión:</vt:lpstr>
      <vt:lpstr>PROGRAMACIÓN LENGUAJE:</vt:lpstr>
      <vt:lpstr>PROGRAMACIÓN MATEMÁTICA:</vt:lpstr>
      <vt:lpstr>PROGRAMACIÓN: HISTORIA ….</vt:lpstr>
      <vt:lpstr>PROGRAMACIÓN: Cs. NATURALES</vt:lpstr>
      <vt:lpstr>PROGRAMACIÓN: G. CURRICULAR</vt:lpstr>
      <vt:lpstr>PROGRAMACIÓN: G. CURRICULAR</vt:lpstr>
      <vt:lpstr>PROGRAMACIÓN: G. LIDERAZGO</vt:lpstr>
      <vt:lpstr>PROGRAMACIÓN: G. RECURSOS</vt:lpstr>
      <vt:lpstr>PROGRAMACIÓN: G. CONVIVENCIA ESCOLAR</vt:lpstr>
      <vt:lpstr>Resumen de Gastos:</vt:lpstr>
      <vt:lpstr>Otros dineros ejecutados 2012</vt:lpstr>
      <vt:lpstr>Subvención de Mantenimiento:</vt:lpstr>
      <vt:lpstr>PADEM – Escuela:</vt:lpstr>
      <vt:lpstr>Aporte del Centro General de Padres 2012: </vt:lpstr>
      <vt:lpstr>Aporte Centro general de Padres 2013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CUENTA PUBLICA  GESTIÓN 2012</dc:title>
  <dc:creator>Admin</dc:creator>
  <cp:lastModifiedBy>Admin</cp:lastModifiedBy>
  <cp:revision>225</cp:revision>
  <dcterms:created xsi:type="dcterms:W3CDTF">2013-07-01T12:45:25Z</dcterms:created>
  <dcterms:modified xsi:type="dcterms:W3CDTF">2013-07-11T15:47:26Z</dcterms:modified>
</cp:coreProperties>
</file>