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B66DB-30F7-4F61-9EA9-CEF9F4BAB924}" v="8" dt="2023-09-20T18:58:22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8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Dias" userId="dc8103a8acb2caca" providerId="LiveId" clId="{675B66DB-30F7-4F61-9EA9-CEF9F4BAB924}"/>
    <pc:docChg chg="undo redo custSel modSld">
      <pc:chgData name="Lucas Dias" userId="dc8103a8acb2caca" providerId="LiveId" clId="{675B66DB-30F7-4F61-9EA9-CEF9F4BAB924}" dt="2023-09-20T18:58:39.858" v="54" actId="1076"/>
      <pc:docMkLst>
        <pc:docMk/>
      </pc:docMkLst>
      <pc:sldChg chg="addSp delSp modSp mod delAnim">
        <pc:chgData name="Lucas Dias" userId="dc8103a8acb2caca" providerId="LiveId" clId="{675B66DB-30F7-4F61-9EA9-CEF9F4BAB924}" dt="2023-09-20T18:58:39.858" v="54" actId="1076"/>
        <pc:sldMkLst>
          <pc:docMk/>
          <pc:sldMk cId="703715753" sldId="265"/>
        </pc:sldMkLst>
        <pc:spChg chg="del mod">
          <ac:chgData name="Lucas Dias" userId="dc8103a8acb2caca" providerId="LiveId" clId="{675B66DB-30F7-4F61-9EA9-CEF9F4BAB924}" dt="2023-09-20T18:58:29.947" v="51" actId="478"/>
          <ac:spMkLst>
            <pc:docMk/>
            <pc:sldMk cId="703715753" sldId="265"/>
            <ac:spMk id="2" creationId="{19DFFD55-323E-2F82-5790-19873E80F1CA}"/>
          </ac:spMkLst>
        </pc:spChg>
        <pc:spChg chg="add del">
          <ac:chgData name="Lucas Dias" userId="dc8103a8acb2caca" providerId="LiveId" clId="{675B66DB-30F7-4F61-9EA9-CEF9F4BAB924}" dt="2023-09-20T18:55:36.077" v="6" actId="22"/>
          <ac:spMkLst>
            <pc:docMk/>
            <pc:sldMk cId="703715753" sldId="265"/>
            <ac:spMk id="4" creationId="{734E35F3-37A9-1339-87D7-E0D58EEA7ECE}"/>
          </ac:spMkLst>
        </pc:spChg>
        <pc:spChg chg="add mod">
          <ac:chgData name="Lucas Dias" userId="dc8103a8acb2caca" providerId="LiveId" clId="{675B66DB-30F7-4F61-9EA9-CEF9F4BAB924}" dt="2023-09-20T18:57:43.292" v="49" actId="403"/>
          <ac:spMkLst>
            <pc:docMk/>
            <pc:sldMk cId="703715753" sldId="265"/>
            <ac:spMk id="6" creationId="{5C21622C-FBEE-B2DF-3842-4A759BF51848}"/>
          </ac:spMkLst>
        </pc:spChg>
        <pc:spChg chg="add del">
          <ac:chgData name="Lucas Dias" userId="dc8103a8acb2caca" providerId="LiveId" clId="{675B66DB-30F7-4F61-9EA9-CEF9F4BAB924}" dt="2023-09-20T18:56:34.964" v="23"/>
          <ac:spMkLst>
            <pc:docMk/>
            <pc:sldMk cId="703715753" sldId="265"/>
            <ac:spMk id="7" creationId="{D664A767-3D9C-06FB-4818-16E6B0B20FFE}"/>
          </ac:spMkLst>
        </pc:spChg>
        <pc:spChg chg="add del">
          <ac:chgData name="Lucas Dias" userId="dc8103a8acb2caca" providerId="LiveId" clId="{675B66DB-30F7-4F61-9EA9-CEF9F4BAB924}" dt="2023-09-20T18:56:36.117" v="25"/>
          <ac:spMkLst>
            <pc:docMk/>
            <pc:sldMk cId="703715753" sldId="265"/>
            <ac:spMk id="8" creationId="{A1602A9B-38F7-5884-255B-1BB3B15FE8DC}"/>
          </ac:spMkLst>
        </pc:spChg>
        <pc:spChg chg="add del mod">
          <ac:chgData name="Lucas Dias" userId="dc8103a8acb2caca" providerId="LiveId" clId="{675B66DB-30F7-4F61-9EA9-CEF9F4BAB924}" dt="2023-09-20T18:58:32.981" v="52" actId="478"/>
          <ac:spMkLst>
            <pc:docMk/>
            <pc:sldMk cId="703715753" sldId="265"/>
            <ac:spMk id="9" creationId="{2EC0E316-22D7-716A-4C95-5F239AD5B361}"/>
          </ac:spMkLst>
        </pc:spChg>
        <pc:spChg chg="add mod">
          <ac:chgData name="Lucas Dias" userId="dc8103a8acb2caca" providerId="LiveId" clId="{675B66DB-30F7-4F61-9EA9-CEF9F4BAB924}" dt="2023-09-20T18:58:39.858" v="54" actId="1076"/>
          <ac:spMkLst>
            <pc:docMk/>
            <pc:sldMk cId="703715753" sldId="265"/>
            <ac:spMk id="11" creationId="{A68B559E-5838-F6EF-075C-442DED897FE4}"/>
          </ac:spMkLst>
        </pc:spChg>
        <pc:picChg chg="mod">
          <ac:chgData name="Lucas Dias" userId="dc8103a8acb2caca" providerId="LiveId" clId="{675B66DB-30F7-4F61-9EA9-CEF9F4BAB924}" dt="2023-09-20T18:55:05.151" v="2" actId="1076"/>
          <ac:picMkLst>
            <pc:docMk/>
            <pc:sldMk cId="703715753" sldId="265"/>
            <ac:picMk id="5" creationId="{9C77A8EE-B084-2E7E-37DB-BFB115AEE1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86876-790A-4CB2-98E2-A482934D0B01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21DC0-0339-4A93-A2AB-DABE233F1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52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21DC0-0339-4A93-A2AB-DABE233F1E8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26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21DC0-0339-4A93-A2AB-DABE233F1E8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96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BBC92-C23A-728C-2386-01182925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DAA01-15C5-DC53-D579-B7D6D9554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BB93F5-33E9-66AD-FDFF-4496FB7C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9644-D241-4E3C-86BB-C4115AECEA7C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8C6682-06F3-4ECF-6AC5-FC2A2798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CB67E-6B1F-CDA4-C232-0170B86F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BED-186C-4276-8968-755CE327B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07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A01DB-A65B-9247-2676-8540E34C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F64756-C8EF-E2BC-BBBD-6F50D00F2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E8D13A-477C-D7F3-39E3-58DC1FD6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9644-D241-4E3C-86BB-C4115AECEA7C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EDF51A-D73F-B127-9168-C13E836F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853EBA-B4C4-CED6-5E8E-C2C85443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BED-186C-4276-8968-755CE327B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5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E8E19C-DA30-9818-290A-F74506A24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71AB28-3EB0-F3EE-CFDB-7C3F0DFF4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3BC14-6204-F83D-A65E-CA67E1E0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9644-D241-4E3C-86BB-C4115AECEA7C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9CB066-6E04-49DC-3275-9CF45D35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312661-170A-F827-C1EC-C5E477D3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BED-186C-4276-8968-755CE327B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19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F51F3-AEF2-5CBA-CC68-5A4258F2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42AF55-A3B0-6718-0EA4-A34A14EA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EE53F3-AA0E-CBA2-3869-C885B33F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9644-D241-4E3C-86BB-C4115AECEA7C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458140-4B12-882C-F727-CBBBE443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4866E4-D3E9-722E-4859-C7A50F03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BED-186C-4276-8968-755CE327B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79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9D170-A6FC-7EB7-76F9-FF7D83FA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05A61F-C841-2109-5DFB-4D0D0ABA4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0DAE40-35A9-0482-CD32-81312C58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9644-D241-4E3C-86BB-C4115AECEA7C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CED6E9-D802-564B-C942-67AA2639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D5606E-1A20-A471-E6F4-CDBC791C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BED-186C-4276-8968-755CE327B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55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A4083-BC60-B923-5AD4-DB8DCF05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E93410-892D-EC29-1310-BE9ACCF55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C3D21C-92EC-D99F-EF1E-893008BF7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1BD7C9-5D69-3631-5A36-EFDCA2A7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9644-D241-4E3C-86BB-C4115AECEA7C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7CA987-87B6-F76C-B34F-7FEBDF98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75DA39-AD0A-6BC1-41BE-3D94AEE2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BED-186C-4276-8968-755CE327B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2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B678D-550B-C900-342D-B41C9C44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8A4027-F845-2824-8862-2574E7DE3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34C215-8392-1126-5F6E-BAF33B567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D8FDA9-8D8A-9461-8A6E-DAC6EDA73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98689F-A60E-4612-570D-1A4F22980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3632B2-358E-26F8-03E2-5660025B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9644-D241-4E3C-86BB-C4115AECEA7C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F540C8-5C73-B128-E6C7-A8ADB972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B8397D-D119-BFB3-BD11-957F89B3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BED-186C-4276-8968-755CE327B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77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EB908-D65D-3CE7-EAC7-C54733CD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A679CB-41EF-EC36-AEAE-896573AD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9644-D241-4E3C-86BB-C4115AECEA7C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AC926C-1FE4-9C2C-4B43-407A8554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C18A12-C058-E5A5-590D-B42BACB2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BED-186C-4276-8968-755CE327B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41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2D2569-1462-5258-BD44-A37FA973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9644-D241-4E3C-86BB-C4115AECEA7C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971E36-2157-2CF6-0399-DE13BEC0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2C0295-3085-395D-8146-93348398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BED-186C-4276-8968-755CE327B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46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2AA61-2B16-9795-D934-875BD2D8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1E92AF-C8C2-CEA3-72F4-F5B0F10FA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502B35-5FE2-C8E8-0DEF-9D6C4EC81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D909D1-42EE-CC9E-67C2-F858DFB9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9644-D241-4E3C-86BB-C4115AECEA7C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AAD2DE-8552-2611-8324-7497AA5D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7F4A16-DCF2-3F6D-ECBA-5032EC42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BED-186C-4276-8968-755CE327B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16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37CB-1D06-9A8B-00AD-AF4C9E57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618EC6-3629-7FEA-2A5F-E66A4C84C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8FFC79-54B2-F371-15E3-A29B9DA32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83D30B-3366-F4D3-1752-99CD9D24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9644-D241-4E3C-86BB-C4115AECEA7C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004714-3DD6-3BB3-63AD-D2CAEA1B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79E688-FE46-358C-09C8-39CEEECB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DBED-186C-4276-8968-755CE327B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7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37FF38-3AD9-2CE2-0B83-4F0AF168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458679-1DBC-05B0-34BC-BC15C79AA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3DC47F-F27F-27EA-4104-69777239B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59644-D241-4E3C-86BB-C4115AECEA7C}" type="datetimeFigureOut">
              <a:rPr lang="pt-BR" smtClean="0"/>
              <a:t>20/09/2023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130403-54E5-C1DA-BBA3-F057B9B3E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D9D30-D7FA-EA7D-E263-020E3A7BF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DBED-186C-4276-8968-755CE327B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97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02AE4-BC30-2ABF-65B1-AA3745428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666741-495D-B640-EE8F-6199CC595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chemeClr val="bg1"/>
                </a:solidFill>
              </a:rPr>
              <a:t>Ética em BigData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C4B9A6-563A-6C19-9AF3-BA6D1B48C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</a:rPr>
              <a:t>The intertwined relationship between technology-enabled networks and accounting functions and practices</a:t>
            </a:r>
          </a:p>
          <a:p>
            <a:pPr algn="l"/>
            <a:r>
              <a:rPr lang="en-US" sz="1400">
                <a:solidFill>
                  <a:schemeClr val="bg1"/>
                </a:solidFill>
              </a:rPr>
              <a:t>“</a:t>
            </a:r>
            <a:r>
              <a:rPr lang="pt-BR" sz="1400">
                <a:solidFill>
                  <a:schemeClr val="bg1"/>
                </a:solidFill>
              </a:rPr>
              <a:t>A relação intrínseca entre redes habilitadas por tecnologia e funções e práticas contábeis”</a:t>
            </a:r>
          </a:p>
          <a:p>
            <a:pPr algn="l"/>
            <a:endParaRPr lang="pt-BR" sz="14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83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Formas geométricas em uma tela de fundo de madeira">
            <a:extLst>
              <a:ext uri="{FF2B5EF4-FFF2-40B4-BE49-F238E27FC236}">
                <a16:creationId xmlns:a16="http://schemas.microsoft.com/office/drawing/2014/main" id="{45B0F60F-86CB-8474-9904-F022C94EF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19" b="1321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427EF7-6CBC-8373-E10B-267AC9D1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Abordagens</a:t>
            </a:r>
            <a:r>
              <a:rPr lang="en-US" sz="5200" dirty="0">
                <a:solidFill>
                  <a:srgbClr val="FFFFFF"/>
                </a:solidFill>
              </a:rPr>
              <a:t> para </a:t>
            </a:r>
            <a:r>
              <a:rPr lang="en-US" sz="5200" dirty="0" err="1">
                <a:solidFill>
                  <a:srgbClr val="FFFFFF"/>
                </a:solidFill>
              </a:rPr>
              <a:t>mitigação</a:t>
            </a:r>
            <a:r>
              <a:rPr lang="en-US" sz="5200" dirty="0">
                <a:solidFill>
                  <a:srgbClr val="FFFFFF"/>
                </a:solidFill>
              </a:rPr>
              <a:t> dos </a:t>
            </a:r>
            <a:r>
              <a:rPr lang="en-US" sz="5200" dirty="0" err="1">
                <a:solidFill>
                  <a:srgbClr val="FFFFFF"/>
                </a:solidFill>
              </a:rPr>
              <a:t>problemas</a:t>
            </a: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1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birinto">
            <a:extLst>
              <a:ext uri="{FF2B5EF4-FFF2-40B4-BE49-F238E27FC236}">
                <a16:creationId xmlns:a16="http://schemas.microsoft.com/office/drawing/2014/main" id="{03D67085-F897-9889-3BD9-40826058E7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67BCA6-BD13-3196-0C5B-28D9BC65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Desafios para a elaboração de soluções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âmpadas brancas, uma amarela em destaque">
            <a:extLst>
              <a:ext uri="{FF2B5EF4-FFF2-40B4-BE49-F238E27FC236}">
                <a16:creationId xmlns:a16="http://schemas.microsoft.com/office/drawing/2014/main" id="{8A87746D-EC10-192B-F739-646956DC0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22FBE3F-68D7-A4BC-9535-74F57F73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  <a:effectLst/>
              </a:rPr>
              <a:t>posicionamento crítico da equipe sobre o tema.</a:t>
            </a:r>
            <a:br>
              <a:rPr lang="en-US" sz="6600">
                <a:solidFill>
                  <a:schemeClr val="bg1"/>
                </a:solidFill>
                <a:effectLst/>
              </a:rPr>
            </a:b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7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4" descr="Gráfico">
            <a:extLst>
              <a:ext uri="{FF2B5EF4-FFF2-40B4-BE49-F238E27FC236}">
                <a16:creationId xmlns:a16="http://schemas.microsoft.com/office/drawing/2014/main" id="{DA8B4540-1D9C-B7D2-DE85-0242B0A774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674" b="6326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68C551-3FAF-5074-DAF7-77B9C93B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pt-BR" sz="6000">
                <a:solidFill>
                  <a:srgbClr val="FFFFFF"/>
                </a:solidFill>
              </a:rPr>
              <a:t>Introdução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339731-7190-E91D-29AD-8FFC9959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FFFFFF"/>
                </a:solidFill>
              </a:rPr>
              <a:t>Fornecer uma visão geral da relação entre big data, redes sociais e contabilidade;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FFFFFF"/>
                </a:solidFill>
              </a:rPr>
              <a:t>Identificar as principais questões éticas que surgem dessa relação;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FFFFFF"/>
                </a:solidFill>
              </a:rPr>
              <a:t>Propor uma agenda de pesquisa para futuros estudos.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FFFFFF"/>
                </a:solidFill>
              </a:rPr>
              <a:t>Redes Sociais e Contabilidade em </a:t>
            </a:r>
            <a:r>
              <a:rPr lang="pt-BR" sz="2000" dirty="0" err="1">
                <a:solidFill>
                  <a:srgbClr val="FFFFFF"/>
                </a:solidFill>
              </a:rPr>
              <a:t>BigData</a:t>
            </a:r>
            <a:r>
              <a:rPr lang="pt-BR" sz="2000" dirty="0">
                <a:solidFill>
                  <a:srgbClr val="FFFFFF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FFFFFF"/>
                </a:solidFill>
              </a:rPr>
              <a:t>Novos indicadores de desempenho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FFFFFF"/>
                </a:solidFill>
              </a:rPr>
              <a:t>Governança de dados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FFFFFF"/>
                </a:solidFill>
              </a:rPr>
              <a:t>Alteração dos processos de informação e decisão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FFFFFF"/>
                </a:solidFill>
              </a:rPr>
              <a:t>Regras Referente a esse Uso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FFFFFF"/>
                </a:solidFill>
              </a:rPr>
              <a:t>Privacidade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FFFFFF"/>
                </a:solidFill>
              </a:rPr>
              <a:t>Discriminação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FFFFFF"/>
                </a:solidFill>
              </a:rPr>
              <a:t>Manipulação</a:t>
            </a:r>
          </a:p>
        </p:txBody>
      </p:sp>
    </p:spTree>
    <p:extLst>
      <p:ext uri="{BB962C8B-B14F-4D97-AF65-F5344CB8AC3E}">
        <p14:creationId xmlns:p14="http://schemas.microsoft.com/office/powerpoint/2010/main" val="418575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D56DC50-6036-4F6E-86D8-E01DDA1D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digital fictícia de personagem de jogo de vídeo game&#10;&#10;Descrição gerada automaticamente com confiança baixa">
            <a:extLst>
              <a:ext uri="{FF2B5EF4-FFF2-40B4-BE49-F238E27FC236}">
                <a16:creationId xmlns:a16="http://schemas.microsoft.com/office/drawing/2014/main" id="{0A9CECBE-0210-F818-2374-1973D628C1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0" r="491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9" name="Espaço Reservado para Conteúdo 8" descr="Homem em frente a palco com luzes&#10;&#10;Descrição gerada automaticamente com confiança baixa">
            <a:extLst>
              <a:ext uri="{FF2B5EF4-FFF2-40B4-BE49-F238E27FC236}">
                <a16:creationId xmlns:a16="http://schemas.microsoft.com/office/drawing/2014/main" id="{7200D326-34B5-5627-8383-8196411A4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1" r="24971" b="1"/>
          <a:stretch/>
        </p:blipFill>
        <p:spPr>
          <a:xfrm>
            <a:off x="20" y="10"/>
            <a:ext cx="6105116" cy="6240777"/>
          </a:xfrm>
          <a:custGeom>
            <a:avLst/>
            <a:gdLst/>
            <a:ahLst/>
            <a:cxnLst/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DBBC56-3560-CBE7-DEA4-9230F557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595" y="4224938"/>
            <a:ext cx="6288199" cy="14593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endParaRPr lang="en-US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 descr="Uma imagem contendo eletrônico, cd&#10;&#10;Descrição gerada automaticamente">
            <a:extLst>
              <a:ext uri="{FF2B5EF4-FFF2-40B4-BE49-F238E27FC236}">
                <a16:creationId xmlns:a16="http://schemas.microsoft.com/office/drawing/2014/main" id="{973CFC74-B7AD-9B58-4B6B-3DA8576715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0" r="-2" b="-2"/>
          <a:stretch/>
        </p:blipFill>
        <p:spPr>
          <a:xfrm>
            <a:off x="6155158" y="232015"/>
            <a:ext cx="4941485" cy="3877363"/>
          </a:xfrm>
          <a:custGeom>
            <a:avLst/>
            <a:gdLst/>
            <a:ahLst/>
            <a:cxnLst/>
            <a:rect l="l" t="t" r="r" b="b"/>
            <a:pathLst>
              <a:path w="4569568" h="3877363">
                <a:moveTo>
                  <a:pt x="3843224" y="17"/>
                </a:moveTo>
                <a:cubicBezTo>
                  <a:pt x="3853657" y="-269"/>
                  <a:pt x="3863732" y="3160"/>
                  <a:pt x="3872078" y="16745"/>
                </a:cubicBezTo>
                <a:cubicBezTo>
                  <a:pt x="3827725" y="52547"/>
                  <a:pt x="3771210" y="39089"/>
                  <a:pt x="3711358" y="79463"/>
                </a:cubicBezTo>
                <a:cubicBezTo>
                  <a:pt x="3808648" y="66766"/>
                  <a:pt x="3885671" y="56609"/>
                  <a:pt x="3962692" y="46454"/>
                </a:cubicBezTo>
                <a:cubicBezTo>
                  <a:pt x="3964124" y="53563"/>
                  <a:pt x="3965554" y="60673"/>
                  <a:pt x="3966984" y="67782"/>
                </a:cubicBezTo>
                <a:cubicBezTo>
                  <a:pt x="3868502" y="82763"/>
                  <a:pt x="3777410" y="121359"/>
                  <a:pt x="3681550" y="148529"/>
                </a:cubicBezTo>
                <a:cubicBezTo>
                  <a:pt x="3690374" y="165289"/>
                  <a:pt x="3699196" y="161987"/>
                  <a:pt x="3707066" y="160972"/>
                </a:cubicBezTo>
                <a:cubicBezTo>
                  <a:pt x="3758334" y="154369"/>
                  <a:pt x="3809602" y="147768"/>
                  <a:pt x="3858724" y="129739"/>
                </a:cubicBezTo>
                <a:cubicBezTo>
                  <a:pt x="3869693" y="125675"/>
                  <a:pt x="3883047" y="125675"/>
                  <a:pt x="3889247" y="137864"/>
                </a:cubicBezTo>
                <a:cubicBezTo>
                  <a:pt x="3898070" y="155131"/>
                  <a:pt x="3885433" y="166304"/>
                  <a:pt x="3874225" y="175697"/>
                </a:cubicBezTo>
                <a:cubicBezTo>
                  <a:pt x="3854670" y="191949"/>
                  <a:pt x="3831064" y="187379"/>
                  <a:pt x="3808410" y="190425"/>
                </a:cubicBezTo>
                <a:cubicBezTo>
                  <a:pt x="3748081" y="198297"/>
                  <a:pt x="3719226" y="222927"/>
                  <a:pt x="3705872" y="279299"/>
                </a:cubicBezTo>
                <a:cubicBezTo>
                  <a:pt x="3758811" y="256445"/>
                  <a:pt x="3809842" y="284631"/>
                  <a:pt x="3861109" y="268633"/>
                </a:cubicBezTo>
                <a:cubicBezTo>
                  <a:pt x="3874463" y="264571"/>
                  <a:pt x="3895685" y="270664"/>
                  <a:pt x="3888532" y="290216"/>
                </a:cubicBezTo>
                <a:cubicBezTo>
                  <a:pt x="3881854" y="308499"/>
                  <a:pt x="3859678" y="321702"/>
                  <a:pt x="3899025" y="318148"/>
                </a:cubicBezTo>
                <a:cubicBezTo>
                  <a:pt x="3927162" y="315608"/>
                  <a:pt x="3982246" y="336176"/>
                  <a:pt x="3959116" y="341254"/>
                </a:cubicBezTo>
                <a:cubicBezTo>
                  <a:pt x="3930024" y="347603"/>
                  <a:pt x="3901646" y="356744"/>
                  <a:pt x="3864685" y="367154"/>
                </a:cubicBezTo>
                <a:cubicBezTo>
                  <a:pt x="3905463" y="384166"/>
                  <a:pt x="3934793" y="380611"/>
                  <a:pt x="3965554" y="367154"/>
                </a:cubicBezTo>
                <a:cubicBezTo>
                  <a:pt x="4002753" y="350903"/>
                  <a:pt x="4051161" y="331098"/>
                  <a:pt x="4081445" y="349381"/>
                </a:cubicBezTo>
                <a:cubicBezTo>
                  <a:pt x="4126752" y="376803"/>
                  <a:pt x="4164428" y="359536"/>
                  <a:pt x="4204966" y="354966"/>
                </a:cubicBezTo>
                <a:cubicBezTo>
                  <a:pt x="4287472" y="345570"/>
                  <a:pt x="4369264" y="329827"/>
                  <a:pt x="4452008" y="322211"/>
                </a:cubicBezTo>
                <a:cubicBezTo>
                  <a:pt x="4485154" y="319164"/>
                  <a:pt x="4520922" y="304691"/>
                  <a:pt x="4569568" y="324495"/>
                </a:cubicBezTo>
                <a:cubicBezTo>
                  <a:pt x="4349232" y="425810"/>
                  <a:pt x="4112683" y="419463"/>
                  <a:pt x="3915955" y="544899"/>
                </a:cubicBezTo>
                <a:cubicBezTo>
                  <a:pt x="3924301" y="556833"/>
                  <a:pt x="3966745" y="590858"/>
                  <a:pt x="3949339" y="593397"/>
                </a:cubicBezTo>
                <a:cubicBezTo>
                  <a:pt x="3900455" y="600761"/>
                  <a:pt x="3857056" y="625645"/>
                  <a:pt x="3812464" y="646212"/>
                </a:cubicBezTo>
                <a:cubicBezTo>
                  <a:pt x="3793148" y="655100"/>
                  <a:pt x="3769780" y="666781"/>
                  <a:pt x="3778841" y="698520"/>
                </a:cubicBezTo>
                <a:cubicBezTo>
                  <a:pt x="3795295" y="707407"/>
                  <a:pt x="3807456" y="694965"/>
                  <a:pt x="3821047" y="693950"/>
                </a:cubicBezTo>
                <a:cubicBezTo>
                  <a:pt x="3834878" y="692935"/>
                  <a:pt x="3865879" y="699535"/>
                  <a:pt x="3857293" y="703852"/>
                </a:cubicBezTo>
                <a:cubicBezTo>
                  <a:pt x="3818186" y="723405"/>
                  <a:pt x="3888532" y="770380"/>
                  <a:pt x="3842271" y="770380"/>
                </a:cubicBezTo>
                <a:cubicBezTo>
                  <a:pt x="3764772" y="770633"/>
                  <a:pt x="3723519" y="853919"/>
                  <a:pt x="3648882" y="856205"/>
                </a:cubicBezTo>
                <a:cubicBezTo>
                  <a:pt x="3636960" y="856458"/>
                  <a:pt x="3631236" y="871185"/>
                  <a:pt x="3631474" y="884136"/>
                </a:cubicBezTo>
                <a:cubicBezTo>
                  <a:pt x="3631474" y="899626"/>
                  <a:pt x="3642444" y="902418"/>
                  <a:pt x="3654605" y="903942"/>
                </a:cubicBezTo>
                <a:cubicBezTo>
                  <a:pt x="3673205" y="906226"/>
                  <a:pt x="3692520" y="884136"/>
                  <a:pt x="3717081" y="914098"/>
                </a:cubicBezTo>
                <a:cubicBezTo>
                  <a:pt x="3672966" y="931618"/>
                  <a:pt x="3628852" y="949140"/>
                  <a:pt x="3629568" y="1009319"/>
                </a:cubicBezTo>
                <a:cubicBezTo>
                  <a:pt x="3629805" y="1025569"/>
                  <a:pt x="3611444" y="1031663"/>
                  <a:pt x="3597613" y="1035726"/>
                </a:cubicBezTo>
                <a:cubicBezTo>
                  <a:pt x="3574721" y="1042329"/>
                  <a:pt x="3555408" y="1054009"/>
                  <a:pt x="3543006" y="1076608"/>
                </a:cubicBezTo>
                <a:cubicBezTo>
                  <a:pt x="3543246" y="1080925"/>
                  <a:pt x="3543484" y="1085495"/>
                  <a:pt x="3542052" y="1089050"/>
                </a:cubicBezTo>
                <a:cubicBezTo>
                  <a:pt x="3546106" y="1143642"/>
                  <a:pt x="3579490" y="1142118"/>
                  <a:pt x="3616451" y="1132978"/>
                </a:cubicBezTo>
                <a:cubicBezTo>
                  <a:pt x="3660566" y="1121805"/>
                  <a:pt x="3704204" y="1101491"/>
                  <a:pt x="3750703" y="1121043"/>
                </a:cubicBezTo>
                <a:cubicBezTo>
                  <a:pt x="3685126" y="1147197"/>
                  <a:pt x="3613828" y="1149228"/>
                  <a:pt x="3552307" y="1186555"/>
                </a:cubicBezTo>
                <a:cubicBezTo>
                  <a:pt x="3777410" y="1193411"/>
                  <a:pt x="3976284" y="1075591"/>
                  <a:pt x="4194473" y="1030395"/>
                </a:cubicBezTo>
                <a:cubicBezTo>
                  <a:pt x="4187082" y="1060610"/>
                  <a:pt x="4169436" y="1066704"/>
                  <a:pt x="4153459" y="1071275"/>
                </a:cubicBezTo>
                <a:cubicBezTo>
                  <a:pt x="4072860" y="1094129"/>
                  <a:pt x="4002278" y="1139581"/>
                  <a:pt x="3928831" y="1178936"/>
                </a:cubicBezTo>
                <a:cubicBezTo>
                  <a:pt x="3898548" y="1195188"/>
                  <a:pt x="3876608" y="1211440"/>
                  <a:pt x="3865164" y="1246481"/>
                </a:cubicBezTo>
                <a:cubicBezTo>
                  <a:pt x="3854908" y="1278221"/>
                  <a:pt x="3835117" y="1292948"/>
                  <a:pt x="3798395" y="1283806"/>
                </a:cubicBezTo>
                <a:cubicBezTo>
                  <a:pt x="3768588" y="1276188"/>
                  <a:pt x="3735920" y="1280251"/>
                  <a:pt x="3704681" y="1283045"/>
                </a:cubicBezTo>
                <a:cubicBezTo>
                  <a:pt x="3668674" y="1286092"/>
                  <a:pt x="3628374" y="1321895"/>
                  <a:pt x="3638151" y="1340431"/>
                </a:cubicBezTo>
                <a:cubicBezTo>
                  <a:pt x="3654843" y="1371917"/>
                  <a:pt x="3682743" y="1356174"/>
                  <a:pt x="3707542" y="1352619"/>
                </a:cubicBezTo>
                <a:cubicBezTo>
                  <a:pt x="3735681" y="1348303"/>
                  <a:pt x="3787902" y="1339415"/>
                  <a:pt x="3788856" y="1343224"/>
                </a:cubicBezTo>
                <a:cubicBezTo>
                  <a:pt x="3807219" y="1422193"/>
                  <a:pt x="3936463" y="1353382"/>
                  <a:pt x="3964363" y="1346270"/>
                </a:cubicBezTo>
                <a:cubicBezTo>
                  <a:pt x="3999176" y="1337384"/>
                  <a:pt x="4031845" y="1353635"/>
                  <a:pt x="4064991" y="1357443"/>
                </a:cubicBezTo>
                <a:cubicBezTo>
                  <a:pt x="4094560" y="1360998"/>
                  <a:pt x="4261720" y="1371917"/>
                  <a:pt x="4296295" y="1338398"/>
                </a:cubicBezTo>
                <a:cubicBezTo>
                  <a:pt x="4301064" y="1364552"/>
                  <a:pt x="4291050" y="1375217"/>
                  <a:pt x="4282702" y="1387152"/>
                </a:cubicBezTo>
                <a:cubicBezTo>
                  <a:pt x="4271019" y="1404164"/>
                  <a:pt x="4269110" y="1416099"/>
                  <a:pt x="4291288" y="1429556"/>
                </a:cubicBezTo>
                <a:cubicBezTo>
                  <a:pt x="4354480" y="1468154"/>
                  <a:pt x="4353524" y="1469422"/>
                  <a:pt x="4294626" y="1521730"/>
                </a:cubicBezTo>
                <a:cubicBezTo>
                  <a:pt x="4291763" y="1524015"/>
                  <a:pt x="4292957" y="1531633"/>
                  <a:pt x="4292480" y="1536712"/>
                </a:cubicBezTo>
                <a:cubicBezTo>
                  <a:pt x="4307980" y="1544836"/>
                  <a:pt x="4326102" y="1524523"/>
                  <a:pt x="4344224" y="1546361"/>
                </a:cubicBezTo>
                <a:cubicBezTo>
                  <a:pt x="4265296" y="1642341"/>
                  <a:pt x="4144874" y="1665955"/>
                  <a:pt x="4035898" y="1738070"/>
                </a:cubicBezTo>
                <a:cubicBezTo>
                  <a:pt x="4124128" y="1761938"/>
                  <a:pt x="4177066" y="1678652"/>
                  <a:pt x="4241926" y="1689317"/>
                </a:cubicBezTo>
                <a:cubicBezTo>
                  <a:pt x="4274357" y="1715471"/>
                  <a:pt x="4178020" y="1757368"/>
                  <a:pt x="4269826" y="1769810"/>
                </a:cubicBezTo>
                <a:cubicBezTo>
                  <a:pt x="4230002" y="1792663"/>
                  <a:pt x="4200434" y="1815006"/>
                  <a:pt x="4173012" y="1841415"/>
                </a:cubicBezTo>
                <a:cubicBezTo>
                  <a:pt x="4124128" y="1888644"/>
                  <a:pt x="4114590" y="1919623"/>
                  <a:pt x="4137244" y="1983103"/>
                </a:cubicBezTo>
                <a:cubicBezTo>
                  <a:pt x="4152029" y="2024746"/>
                  <a:pt x="4173728" y="2063089"/>
                  <a:pt x="4154652" y="2112602"/>
                </a:cubicBezTo>
                <a:cubicBezTo>
                  <a:pt x="4141298" y="2146628"/>
                  <a:pt x="4146544" y="2168972"/>
                  <a:pt x="4196142" y="2153737"/>
                </a:cubicBezTo>
                <a:cubicBezTo>
                  <a:pt x="4249557" y="2137485"/>
                  <a:pt x="4269587" y="2167956"/>
                  <a:pt x="4256234" y="2227627"/>
                </a:cubicBezTo>
                <a:cubicBezTo>
                  <a:pt x="4247650" y="2265970"/>
                  <a:pt x="4256712" y="2277649"/>
                  <a:pt x="4293433" y="2273333"/>
                </a:cubicBezTo>
                <a:cubicBezTo>
                  <a:pt x="4333972" y="2268509"/>
                  <a:pt x="4372602" y="2243370"/>
                  <a:pt x="4422678" y="2255559"/>
                </a:cubicBezTo>
                <a:cubicBezTo>
                  <a:pt x="4382618" y="2325134"/>
                  <a:pt x="4297010" y="2305328"/>
                  <a:pt x="4250272" y="2371602"/>
                </a:cubicBezTo>
                <a:cubicBezTo>
                  <a:pt x="4306072" y="2371854"/>
                  <a:pt x="4348756" y="2371602"/>
                  <a:pt x="4390009" y="2357127"/>
                </a:cubicBezTo>
                <a:cubicBezTo>
                  <a:pt x="4407179" y="2351286"/>
                  <a:pt x="4426018" y="2345194"/>
                  <a:pt x="4435554" y="2365252"/>
                </a:cubicBezTo>
                <a:cubicBezTo>
                  <a:pt x="4446762" y="2389375"/>
                  <a:pt x="4423632" y="2398516"/>
                  <a:pt x="4409562" y="2402832"/>
                </a:cubicBezTo>
                <a:cubicBezTo>
                  <a:pt x="4369978" y="2415021"/>
                  <a:pt x="4339695" y="2443968"/>
                  <a:pt x="4307026" y="2466566"/>
                </a:cubicBezTo>
                <a:cubicBezTo>
                  <a:pt x="4235250" y="2516082"/>
                  <a:pt x="4156558" y="2557470"/>
                  <a:pt x="4095751" y="2639233"/>
                </a:cubicBezTo>
                <a:cubicBezTo>
                  <a:pt x="4172297" y="2618411"/>
                  <a:pt x="4229288" y="2569913"/>
                  <a:pt x="4300350" y="2560010"/>
                </a:cubicBezTo>
                <a:cubicBezTo>
                  <a:pt x="4238826" y="2634409"/>
                  <a:pt x="4159659" y="2683415"/>
                  <a:pt x="4084784" y="2737500"/>
                </a:cubicBezTo>
                <a:cubicBezTo>
                  <a:pt x="4063322" y="2752735"/>
                  <a:pt x="4041622" y="2763146"/>
                  <a:pt x="4036853" y="2796409"/>
                </a:cubicBezTo>
                <a:cubicBezTo>
                  <a:pt x="4027552" y="2860905"/>
                  <a:pt x="3999653" y="2914228"/>
                  <a:pt x="3940039" y="2942666"/>
                </a:cubicBezTo>
                <a:cubicBezTo>
                  <a:pt x="3939562" y="2942922"/>
                  <a:pt x="3942900" y="2952571"/>
                  <a:pt x="3944808" y="2959171"/>
                </a:cubicBezTo>
                <a:cubicBezTo>
                  <a:pt x="3981292" y="2961204"/>
                  <a:pt x="4010145" y="2923115"/>
                  <a:pt x="4056645" y="2935557"/>
                </a:cubicBezTo>
                <a:cubicBezTo>
                  <a:pt x="4012052" y="2987356"/>
                  <a:pt x="3974853" y="3033825"/>
                  <a:pt x="3911662" y="3058455"/>
                </a:cubicBezTo>
                <a:cubicBezTo>
                  <a:pt x="3861109" y="3078006"/>
                  <a:pt x="3798633" y="3089433"/>
                  <a:pt x="3761910" y="3152912"/>
                </a:cubicBezTo>
                <a:cubicBezTo>
                  <a:pt x="3804594" y="3165356"/>
                  <a:pt x="3836310" y="3149613"/>
                  <a:pt x="3868264" y="3138440"/>
                </a:cubicBezTo>
                <a:cubicBezTo>
                  <a:pt x="3917147" y="3121173"/>
                  <a:pt x="3965554" y="3101622"/>
                  <a:pt x="4014438" y="3084354"/>
                </a:cubicBezTo>
                <a:cubicBezTo>
                  <a:pt x="4033038" y="3077753"/>
                  <a:pt x="4053307" y="3073181"/>
                  <a:pt x="4065229" y="3104668"/>
                </a:cubicBezTo>
                <a:cubicBezTo>
                  <a:pt x="4002991" y="3111271"/>
                  <a:pt x="3965792" y="3153929"/>
                  <a:pt x="3926686" y="3194048"/>
                </a:cubicBezTo>
                <a:cubicBezTo>
                  <a:pt x="3904746" y="3216647"/>
                  <a:pt x="3886862" y="3246864"/>
                  <a:pt x="3847279" y="3235438"/>
                </a:cubicBezTo>
                <a:cubicBezTo>
                  <a:pt x="3826532" y="3229344"/>
                  <a:pt x="3813418" y="3246355"/>
                  <a:pt x="3815565" y="3267177"/>
                </a:cubicBezTo>
                <a:cubicBezTo>
                  <a:pt x="3823433" y="3340561"/>
                  <a:pt x="3775026" y="3366206"/>
                  <a:pt x="3724950" y="3380425"/>
                </a:cubicBezTo>
                <a:cubicBezTo>
                  <a:pt x="3630043" y="3407087"/>
                  <a:pt x="3551113" y="3469805"/>
                  <a:pt x="3458831" y="3504084"/>
                </a:cubicBezTo>
                <a:cubicBezTo>
                  <a:pt x="3369170" y="3537348"/>
                  <a:pt x="3299779" y="3616317"/>
                  <a:pt x="3209882" y="3657707"/>
                </a:cubicBezTo>
                <a:cubicBezTo>
                  <a:pt x="3144781" y="3687670"/>
                  <a:pt x="3082544" y="3726265"/>
                  <a:pt x="3015536" y="3753434"/>
                </a:cubicBezTo>
                <a:cubicBezTo>
                  <a:pt x="2856963" y="3817676"/>
                  <a:pt x="2695288" y="3869222"/>
                  <a:pt x="2524314" y="3876585"/>
                </a:cubicBezTo>
                <a:cubicBezTo>
                  <a:pt x="2383147" y="3882426"/>
                  <a:pt x="1158667" y="3876841"/>
                  <a:pt x="661243" y="3041189"/>
                </a:cubicBezTo>
                <a:cubicBezTo>
                  <a:pt x="651705" y="3037125"/>
                  <a:pt x="640975" y="3026461"/>
                  <a:pt x="637637" y="3016303"/>
                </a:cubicBezTo>
                <a:cubicBezTo>
                  <a:pt x="621659" y="2968820"/>
                  <a:pt x="582552" y="2948253"/>
                  <a:pt x="547261" y="2922608"/>
                </a:cubicBezTo>
                <a:cubicBezTo>
                  <a:pt x="516261" y="2900009"/>
                  <a:pt x="483353" y="2876394"/>
                  <a:pt x="470476" y="2838305"/>
                </a:cubicBezTo>
                <a:cubicBezTo>
                  <a:pt x="453546" y="2787522"/>
                  <a:pt x="501714" y="2829165"/>
                  <a:pt x="510538" y="2809867"/>
                </a:cubicBezTo>
                <a:cubicBezTo>
                  <a:pt x="492177" y="2783460"/>
                  <a:pt x="463799" y="2759336"/>
                  <a:pt x="456407" y="2729374"/>
                </a:cubicBezTo>
                <a:cubicBezTo>
                  <a:pt x="429463" y="2621204"/>
                  <a:pt x="371278" y="2542489"/>
                  <a:pt x="284241" y="2481294"/>
                </a:cubicBezTo>
                <a:cubicBezTo>
                  <a:pt x="259203" y="2463774"/>
                  <a:pt x="242750" y="2431779"/>
                  <a:pt x="208651" y="2426702"/>
                </a:cubicBezTo>
                <a:cubicBezTo>
                  <a:pt x="132821" y="2415529"/>
                  <a:pt x="156667" y="2328180"/>
                  <a:pt x="116605" y="2289331"/>
                </a:cubicBezTo>
                <a:cubicBezTo>
                  <a:pt x="108974" y="2281966"/>
                  <a:pt x="102060" y="2267494"/>
                  <a:pt x="103490" y="2257592"/>
                </a:cubicBezTo>
                <a:cubicBezTo>
                  <a:pt x="105635" y="2243370"/>
                  <a:pt x="114698" y="2229913"/>
                  <a:pt x="122328" y="2217216"/>
                </a:cubicBezTo>
                <a:cubicBezTo>
                  <a:pt x="130198" y="2204521"/>
                  <a:pt x="142119" y="2193348"/>
                  <a:pt x="136397" y="2176590"/>
                </a:cubicBezTo>
                <a:cubicBezTo>
                  <a:pt x="134014" y="2169734"/>
                  <a:pt x="135681" y="2145866"/>
                  <a:pt x="118036" y="2164655"/>
                </a:cubicBezTo>
                <a:cubicBezTo>
                  <a:pt x="69629" y="2216201"/>
                  <a:pt x="41491" y="2167450"/>
                  <a:pt x="0" y="2144088"/>
                </a:cubicBezTo>
                <a:cubicBezTo>
                  <a:pt x="33383" y="2119965"/>
                  <a:pt x="63429" y="2102953"/>
                  <a:pt x="68437" y="2066897"/>
                </a:cubicBezTo>
                <a:cubicBezTo>
                  <a:pt x="78690" y="1992498"/>
                  <a:pt x="122565" y="1958473"/>
                  <a:pt x="189096" y="1951871"/>
                </a:cubicBezTo>
                <a:cubicBezTo>
                  <a:pt x="164535" y="1880012"/>
                  <a:pt x="164535" y="1880012"/>
                  <a:pt x="243942" y="1870107"/>
                </a:cubicBezTo>
                <a:cubicBezTo>
                  <a:pt x="213419" y="1824403"/>
                  <a:pt x="213419" y="1812722"/>
                  <a:pt x="250381" y="1796979"/>
                </a:cubicBezTo>
                <a:cubicBezTo>
                  <a:pt x="285911" y="1781998"/>
                  <a:pt x="325255" y="1776919"/>
                  <a:pt x="358164" y="1753813"/>
                </a:cubicBezTo>
                <a:cubicBezTo>
                  <a:pt x="327879" y="1695412"/>
                  <a:pt x="319295" y="1627615"/>
                  <a:pt x="256819" y="1599175"/>
                </a:cubicBezTo>
                <a:cubicBezTo>
                  <a:pt x="247042" y="1594859"/>
                  <a:pt x="240366" y="1577338"/>
                  <a:pt x="246564" y="1567182"/>
                </a:cubicBezTo>
                <a:cubicBezTo>
                  <a:pt x="269218" y="1530364"/>
                  <a:pt x="236788" y="1460535"/>
                  <a:pt x="307371" y="1452664"/>
                </a:cubicBezTo>
                <a:cubicBezTo>
                  <a:pt x="316195" y="1451902"/>
                  <a:pt x="324303" y="1444284"/>
                  <a:pt x="317387" y="1434381"/>
                </a:cubicBezTo>
                <a:cubicBezTo>
                  <a:pt x="293540" y="1399848"/>
                  <a:pt x="322394" y="1402133"/>
                  <a:pt x="339801" y="1397816"/>
                </a:cubicBezTo>
                <a:cubicBezTo>
                  <a:pt x="360787" y="1392485"/>
                  <a:pt x="384632" y="1407720"/>
                  <a:pt x="404186" y="1388929"/>
                </a:cubicBezTo>
                <a:cubicBezTo>
                  <a:pt x="399654" y="1369123"/>
                  <a:pt x="382725" y="1369377"/>
                  <a:pt x="370802" y="1363030"/>
                </a:cubicBezTo>
                <a:cubicBezTo>
                  <a:pt x="335987" y="1344747"/>
                  <a:pt x="307609" y="1322911"/>
                  <a:pt x="305940" y="1275427"/>
                </a:cubicBezTo>
                <a:cubicBezTo>
                  <a:pt x="304749" y="1237085"/>
                  <a:pt x="300933" y="1203314"/>
                  <a:pt x="349102" y="1191633"/>
                </a:cubicBezTo>
                <a:cubicBezTo>
                  <a:pt x="369132" y="1186808"/>
                  <a:pt x="363408" y="1159132"/>
                  <a:pt x="351962" y="1145419"/>
                </a:cubicBezTo>
                <a:cubicBezTo>
                  <a:pt x="331455" y="1121043"/>
                  <a:pt x="314526" y="1088542"/>
                  <a:pt x="279233" y="1086257"/>
                </a:cubicBezTo>
                <a:cubicBezTo>
                  <a:pt x="257772" y="1084734"/>
                  <a:pt x="241318" y="1074575"/>
                  <a:pt x="224388" y="1062896"/>
                </a:cubicBezTo>
                <a:cubicBezTo>
                  <a:pt x="212228" y="1054515"/>
                  <a:pt x="197681" y="1047406"/>
                  <a:pt x="199111" y="1029379"/>
                </a:cubicBezTo>
                <a:cubicBezTo>
                  <a:pt x="200542" y="1012112"/>
                  <a:pt x="214610" y="1005002"/>
                  <a:pt x="228919" y="1001447"/>
                </a:cubicBezTo>
                <a:cubicBezTo>
                  <a:pt x="276611" y="990021"/>
                  <a:pt x="321440" y="973262"/>
                  <a:pt x="361264" y="934920"/>
                </a:cubicBezTo>
                <a:cubicBezTo>
                  <a:pt x="334794" y="914607"/>
                  <a:pt x="309518" y="899879"/>
                  <a:pt x="289964" y="879311"/>
                </a:cubicBezTo>
                <a:cubicBezTo>
                  <a:pt x="242750" y="829544"/>
                  <a:pt x="642644" y="672875"/>
                  <a:pt x="662674" y="617012"/>
                </a:cubicBezTo>
                <a:cubicBezTo>
                  <a:pt x="668873" y="599745"/>
                  <a:pt x="690096" y="581971"/>
                  <a:pt x="707744" y="576892"/>
                </a:cubicBezTo>
                <a:cubicBezTo>
                  <a:pt x="790487" y="553024"/>
                  <a:pt x="862262" y="499446"/>
                  <a:pt x="946915" y="479640"/>
                </a:cubicBezTo>
                <a:cubicBezTo>
                  <a:pt x="1026799" y="460851"/>
                  <a:pt x="1105490" y="435712"/>
                  <a:pt x="1193003" y="410829"/>
                </a:cubicBezTo>
                <a:cubicBezTo>
                  <a:pt x="1139351" y="348364"/>
                  <a:pt x="1044206" y="355728"/>
                  <a:pt x="1022030" y="265586"/>
                </a:cubicBezTo>
                <a:cubicBezTo>
                  <a:pt x="1108590" y="242225"/>
                  <a:pt x="1199679" y="268888"/>
                  <a:pt x="1283141" y="231814"/>
                </a:cubicBezTo>
                <a:cubicBezTo>
                  <a:pt x="1290295" y="228514"/>
                  <a:pt x="1300072" y="231814"/>
                  <a:pt x="1308655" y="232831"/>
                </a:cubicBezTo>
                <a:cubicBezTo>
                  <a:pt x="1480584" y="252636"/>
                  <a:pt x="1651797" y="235371"/>
                  <a:pt x="1821341" y="210485"/>
                </a:cubicBezTo>
                <a:cubicBezTo>
                  <a:pt x="2065522" y="174938"/>
                  <a:pt x="2310657" y="152338"/>
                  <a:pt x="2556268" y="136340"/>
                </a:cubicBezTo>
                <a:cubicBezTo>
                  <a:pt x="2759196" y="123136"/>
                  <a:pt x="2962599" y="117297"/>
                  <a:pt x="3164574" y="91905"/>
                </a:cubicBezTo>
                <a:cubicBezTo>
                  <a:pt x="3380616" y="64736"/>
                  <a:pt x="3596420" y="34011"/>
                  <a:pt x="3812226" y="5572"/>
                </a:cubicBezTo>
                <a:cubicBezTo>
                  <a:pt x="3822002" y="4301"/>
                  <a:pt x="3832792" y="302"/>
                  <a:pt x="3843224" y="1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1659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áfico em documento com caneta">
            <a:extLst>
              <a:ext uri="{FF2B5EF4-FFF2-40B4-BE49-F238E27FC236}">
                <a16:creationId xmlns:a16="http://schemas.microsoft.com/office/drawing/2014/main" id="{35968860-DED1-09D3-89F3-2351E1F30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11" b="1422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174B39-FFC5-DDEE-EBC8-97927864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Contabilidade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6560C-C5DF-17B1-64E1-77A32A27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0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Gerar novos indicadores de desempenho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20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mpresas podem usar dados de redes sociais para rastrear a satisfação do cliente ou o sentimento do mercado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0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Governança de dados</a:t>
            </a:r>
            <a:endParaRPr lang="pt-BR" sz="20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t-BR" sz="20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olíticas e procedimentos para proteger a privacidade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0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Alteração dos processos de informação e decisão</a:t>
            </a:r>
            <a:endParaRPr lang="pt-BR" sz="20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 sz="20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esenvolver novas ferramentas e técnicas para lidar com o volume e a complexidade dos dados</a:t>
            </a:r>
            <a:endParaRPr lang="pt-BR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7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deado em placa-mãe de computador">
            <a:extLst>
              <a:ext uri="{FF2B5EF4-FFF2-40B4-BE49-F238E27FC236}">
                <a16:creationId xmlns:a16="http://schemas.microsoft.com/office/drawing/2014/main" id="{F9EF2226-E209-7EF6-F833-33A8117E7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C1531A-C0E8-9E01-224C-E8FDA70D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Questões Éticas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5198E-E9C7-1E6B-4348-6F586B8E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Privacidade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informações pessoais sensíveis</a:t>
            </a:r>
            <a:endParaRPr lang="pt-BR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Discriminação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ados usados de forma justa e equitativa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Manipulação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ados  usados de forma transparente e responsável</a:t>
            </a:r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182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ma fórmula de cálculo">
            <a:extLst>
              <a:ext uri="{FF2B5EF4-FFF2-40B4-BE49-F238E27FC236}">
                <a16:creationId xmlns:a16="http://schemas.microsoft.com/office/drawing/2014/main" id="{3DAB6F05-6CEA-E7B3-614A-6B1844801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3" b="13466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392" y="0"/>
            <a:ext cx="7397030" cy="6879744"/>
          </a:xfrm>
          <a:prstGeom prst="rect">
            <a:avLst/>
          </a:prstGeom>
          <a:gradFill flip="none" rotWithShape="1">
            <a:gsLst>
              <a:gs pos="9000">
                <a:srgbClr val="000000">
                  <a:alpha val="65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4D2C79-D9BD-2FC8-748A-F06DF58C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9" y="1457244"/>
            <a:ext cx="4160232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Síntese Logica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AB702C-9893-C42C-D0C4-EE625AAD0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92B833-3CEB-7C3D-9CB1-ED7075067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182B4F-B2AC-7C92-B0AF-8EFFB6A07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13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Uma imagem contendo pessoa, bolo, mesa, homem&#10;&#10;Descrição gerada automaticamente">
            <a:extLst>
              <a:ext uri="{FF2B5EF4-FFF2-40B4-BE49-F238E27FC236}">
                <a16:creationId xmlns:a16="http://schemas.microsoft.com/office/drawing/2014/main" id="{00E0389E-B285-228B-A613-562E5D80A5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58514F-6350-0A66-D5C4-AAE6A91E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Relevância do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FBC97E-7A28-D133-8FAD-165B1C85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pt-BR" sz="20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Revolução tecnológica atual e seu impacto na sociedade</a:t>
            </a:r>
          </a:p>
          <a:p>
            <a:pPr>
              <a:spcAft>
                <a:spcPts val="800"/>
              </a:spcAft>
            </a:pPr>
            <a:r>
              <a:rPr lang="pt-BR" sz="20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Acesso sem precedentes a dados e informações em tempo real</a:t>
            </a:r>
          </a:p>
          <a:p>
            <a:pPr>
              <a:spcAft>
                <a:spcPts val="800"/>
              </a:spcAft>
            </a:pPr>
            <a:r>
              <a:rPr lang="pt-BR" sz="20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Relevância para a contabilidade</a:t>
            </a:r>
          </a:p>
          <a:p>
            <a:pPr>
              <a:spcAft>
                <a:spcPts val="800"/>
              </a:spcAft>
            </a:pPr>
            <a:r>
              <a:rPr lang="pt-BR" sz="20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Necessidade de pesquisa na área</a:t>
            </a:r>
          </a:p>
          <a:p>
            <a:pPr>
              <a:spcAft>
                <a:spcPts val="800"/>
              </a:spcAft>
            </a:pPr>
            <a:r>
              <a:rPr lang="pt-BR" sz="20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Impacto além das áreas acadêmicas e profissionais</a:t>
            </a:r>
          </a:p>
          <a:p>
            <a:pPr>
              <a:spcAft>
                <a:spcPts val="800"/>
              </a:spcAft>
            </a:pPr>
            <a:r>
              <a:rPr lang="pt-BR" sz="20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Influência na transparência e responsabilidade das organizações</a:t>
            </a:r>
          </a:p>
          <a:p>
            <a:endParaRPr lang="pt-BR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7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7C0F0006-3F16-E0CB-8A4E-B325BD353C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8691" b="-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524749-578A-4A15-C1D7-45902C5D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Questões Éticas Identificadas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03401-922A-5DFC-9918-566512C4D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pt-BR" sz="17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ético dos dados</a:t>
            </a:r>
          </a:p>
          <a:p>
            <a:pPr>
              <a:spcAft>
                <a:spcPts val="800"/>
              </a:spcAft>
            </a:pPr>
            <a:r>
              <a:rPr lang="pt-BR" sz="17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Preocupações com a privacidade e consentimento</a:t>
            </a:r>
          </a:p>
          <a:p>
            <a:pPr>
              <a:spcAft>
                <a:spcPts val="800"/>
              </a:spcAft>
            </a:pPr>
            <a:r>
              <a:rPr lang="pt-BR" sz="17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Justiça e igualdade</a:t>
            </a:r>
          </a:p>
          <a:p>
            <a:pPr>
              <a:spcAft>
                <a:spcPts val="800"/>
              </a:spcAft>
            </a:pPr>
            <a:r>
              <a:rPr lang="pt-BR" sz="17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Segurança</a:t>
            </a:r>
          </a:p>
          <a:p>
            <a:endParaRPr lang="pt-BR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68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pontos de interrogação pretos 3D com um ponto de interrogação amarelo">
            <a:extLst>
              <a:ext uri="{FF2B5EF4-FFF2-40B4-BE49-F238E27FC236}">
                <a16:creationId xmlns:a16="http://schemas.microsoft.com/office/drawing/2014/main" id="{9C77A8EE-B084-2E7E-37DB-BFB115AEE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8732" r="6379" b="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C21622C-FBEE-B2DF-3842-4A759BF51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332" y="2774184"/>
            <a:ext cx="3438906" cy="3207258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pt-BR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Externalidade</a:t>
            </a:r>
          </a:p>
          <a:p>
            <a:pPr>
              <a:spcAft>
                <a:spcPts val="800"/>
              </a:spcAft>
            </a:pPr>
            <a:r>
              <a:rPr lang="pt-BR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bdutividade</a:t>
            </a:r>
            <a:endParaRPr lang="pt-BR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Inesgotabilidade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A68B559E-5838-F6EF-075C-442DED89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1014054"/>
            <a:ext cx="10515600" cy="1325563"/>
          </a:xfrm>
        </p:spPr>
        <p:txBody>
          <a:bodyPr/>
          <a:lstStyle/>
          <a:p>
            <a:r>
              <a:rPr lang="en-US" sz="4400" dirty="0" err="1">
                <a:solidFill>
                  <a:srgbClr val="FFFFFF"/>
                </a:solidFill>
              </a:rPr>
              <a:t>Impacto</a:t>
            </a:r>
            <a:r>
              <a:rPr lang="en-US" sz="4400" dirty="0">
                <a:solidFill>
                  <a:srgbClr val="FFFFFF"/>
                </a:solidFill>
              </a:rPr>
              <a:t> das </a:t>
            </a:r>
            <a:r>
              <a:rPr lang="en-US" sz="4400" dirty="0" err="1">
                <a:solidFill>
                  <a:srgbClr val="FFFFFF"/>
                </a:solidFill>
              </a:rPr>
              <a:t>questões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éticas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715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264</Words>
  <Application>Microsoft Office PowerPoint</Application>
  <PresentationFormat>Widescreen</PresentationFormat>
  <Paragraphs>52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do Office</vt:lpstr>
      <vt:lpstr>Ética em BigData</vt:lpstr>
      <vt:lpstr>Introdução</vt:lpstr>
      <vt:lpstr>Contexto</vt:lpstr>
      <vt:lpstr>Contabilidade</vt:lpstr>
      <vt:lpstr>Questões Éticas</vt:lpstr>
      <vt:lpstr>Síntese Logica</vt:lpstr>
      <vt:lpstr>Relevância do Tema</vt:lpstr>
      <vt:lpstr>Questões Éticas Identificadas</vt:lpstr>
      <vt:lpstr>Impacto das questões éticas</vt:lpstr>
      <vt:lpstr>Abordagens para mitigação dos problemas</vt:lpstr>
      <vt:lpstr>Desafios para a elaboração de soluções</vt:lpstr>
      <vt:lpstr>posicionamento crítico da equipe sobre o tema.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Ética em BigData</dc:title>
  <dc:creator>Joel Sepulveda</dc:creator>
  <cp:lastModifiedBy>Lucas Dias</cp:lastModifiedBy>
  <cp:revision>1</cp:revision>
  <dcterms:created xsi:type="dcterms:W3CDTF">2023-09-20T16:19:29Z</dcterms:created>
  <dcterms:modified xsi:type="dcterms:W3CDTF">2023-09-20T18:58:40Z</dcterms:modified>
</cp:coreProperties>
</file>