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  <p:sldMasterId id="2147483664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3" roundtripDataSignature="AMtx7mjG45TcX4+UFjRWaTRckojUtxy8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674CD-D779-47ED-A191-9A7DB75373E6}" v="29" dt="2024-06-11T12:57:01.385"/>
    <p1510:client id="{782AD658-00AB-4A78-8782-ED299365480E}" v="432" dt="2024-06-11T03:58:50.212"/>
    <p1510:client id="{90529631-8060-4F2B-94D4-BFBFB187874A}" v="162" dt="2024-06-11T19:44:5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f93d2c3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para apresentação de ideias principais</a:t>
            </a:r>
            <a:endParaRPr/>
          </a:p>
        </p:txBody>
      </p:sp>
      <p:sp>
        <p:nvSpPr>
          <p:cNvPr id="98" name="Google Shape;98;g2df93d2c3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f93d2c3a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Lista de tópicos.</a:t>
            </a:r>
            <a:endParaRPr/>
          </a:p>
        </p:txBody>
      </p:sp>
      <p:sp>
        <p:nvSpPr>
          <p:cNvPr id="104" name="Google Shape;104;g2df93d2c3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f93d2c3ae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Lista de tópicos.</a:t>
            </a:r>
            <a:endParaRPr/>
          </a:p>
        </p:txBody>
      </p:sp>
      <p:sp>
        <p:nvSpPr>
          <p:cNvPr id="110" name="Google Shape;110;g2df93d2c3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f93d2c3ae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Lista de tópicos.</a:t>
            </a:r>
            <a:endParaRPr/>
          </a:p>
        </p:txBody>
      </p:sp>
      <p:sp>
        <p:nvSpPr>
          <p:cNvPr id="116" name="Google Shape;116;g2df93d2c3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93d2c3a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para apresentação de ideias principais</a:t>
            </a:r>
            <a:endParaRPr/>
          </a:p>
        </p:txBody>
      </p:sp>
      <p:sp>
        <p:nvSpPr>
          <p:cNvPr id="122" name="Google Shape;122;g2df93d2c3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f93d2c3a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para apresentação de ideias principais</a:t>
            </a:r>
            <a:endParaRPr/>
          </a:p>
        </p:txBody>
      </p:sp>
      <p:sp>
        <p:nvSpPr>
          <p:cNvPr id="128" name="Google Shape;128;g2df93d2c3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f93d2c3ae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Slide para apresentação de ideias principais</a:t>
            </a:r>
            <a:endParaRPr/>
          </a:p>
        </p:txBody>
      </p:sp>
      <p:sp>
        <p:nvSpPr>
          <p:cNvPr id="134" name="Google Shape;134;g2df93d2c3a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>
            <a:spLocks noGrp="1"/>
          </p:cNvSpPr>
          <p:nvPr>
            <p:ph type="title"/>
          </p:nvPr>
        </p:nvSpPr>
        <p:spPr>
          <a:xfrm>
            <a:off x="870497" y="5518650"/>
            <a:ext cx="4781810" cy="52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Calibri"/>
              <a:buNone/>
              <a:defRPr sz="1800" b="0" i="1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body" idx="1"/>
          </p:nvPr>
        </p:nvSpPr>
        <p:spPr>
          <a:xfrm>
            <a:off x="879596" y="2430317"/>
            <a:ext cx="4772711" cy="209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5080" lvl="0" indent="-228600" algn="l" rtl="0">
              <a:lnSpc>
                <a:spcPct val="80000"/>
              </a:lnSpc>
              <a:spcBef>
                <a:spcPts val="805"/>
              </a:spcBef>
              <a:spcAft>
                <a:spcPts val="0"/>
              </a:spcAft>
              <a:buClr>
                <a:srgbClr val="515151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2"/>
          </p:nvPr>
        </p:nvSpPr>
        <p:spPr>
          <a:xfrm>
            <a:off x="1821127" y="1013918"/>
            <a:ext cx="4383458" cy="29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3"/>
              </a:spcBef>
              <a:spcAft>
                <a:spcPts val="0"/>
              </a:spcAft>
              <a:buClr>
                <a:srgbClr val="515151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/>
          <p:nvPr/>
        </p:nvSpPr>
        <p:spPr>
          <a:xfrm>
            <a:off x="1840078" y="1390799"/>
            <a:ext cx="521251" cy="45719"/>
          </a:xfrm>
          <a:custGeom>
            <a:avLst/>
            <a:gdLst/>
            <a:ahLst/>
            <a:cxnLst/>
            <a:rect l="l" t="t" r="r" b="b"/>
            <a:pathLst>
              <a:path w="714375" h="120000" extrusionOk="0">
                <a:moveTo>
                  <a:pt x="0" y="0"/>
                </a:moveTo>
                <a:lnTo>
                  <a:pt x="714375" y="0"/>
                </a:lnTo>
              </a:path>
            </a:pathLst>
          </a:custGeom>
          <a:noFill/>
          <a:ln w="38100" cap="flat" cmpd="sng">
            <a:solidFill>
              <a:srgbClr val="FF0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9"/>
              <a:buFont typeface="Arial"/>
              <a:buNone/>
            </a:pPr>
            <a:endParaRPr sz="88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949" y="738506"/>
            <a:ext cx="863215" cy="8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a59d0c53b_0_443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3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g1ea59d0c53b_0_443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3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g1ea59d0c53b_0_4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1ea59d0c53b_0_4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g1ea59d0c53b_0_4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ícones">
  <p:cSld name="Conteúdo com ícone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a59d0c53b_0_454"/>
          <p:cNvSpPr txBox="1">
            <a:spLocks noGrp="1"/>
          </p:cNvSpPr>
          <p:nvPr>
            <p:ph type="body" idx="1"/>
          </p:nvPr>
        </p:nvSpPr>
        <p:spPr>
          <a:xfrm>
            <a:off x="2342541" y="2142288"/>
            <a:ext cx="30858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g1ea59d0c53b_0_454"/>
          <p:cNvSpPr/>
          <p:nvPr/>
        </p:nvSpPr>
        <p:spPr>
          <a:xfrm>
            <a:off x="1008851" y="2142288"/>
            <a:ext cx="1017900" cy="10179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7B7B7">
                <a:alpha val="29019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ea59d0c53b_0_454"/>
          <p:cNvSpPr txBox="1">
            <a:spLocks noGrp="1"/>
          </p:cNvSpPr>
          <p:nvPr>
            <p:ph type="body" idx="2"/>
          </p:nvPr>
        </p:nvSpPr>
        <p:spPr>
          <a:xfrm>
            <a:off x="2342541" y="4171146"/>
            <a:ext cx="30858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1ea59d0c53b_0_454"/>
          <p:cNvSpPr/>
          <p:nvPr/>
        </p:nvSpPr>
        <p:spPr>
          <a:xfrm>
            <a:off x="1008851" y="4171146"/>
            <a:ext cx="1017900" cy="10179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7B7B7">
                <a:alpha val="29019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ea59d0c53b_0_454"/>
          <p:cNvSpPr txBox="1">
            <a:spLocks noGrp="1"/>
          </p:cNvSpPr>
          <p:nvPr>
            <p:ph type="body" idx="3"/>
          </p:nvPr>
        </p:nvSpPr>
        <p:spPr>
          <a:xfrm>
            <a:off x="7272564" y="2142288"/>
            <a:ext cx="30858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1ea59d0c53b_0_454"/>
          <p:cNvSpPr/>
          <p:nvPr/>
        </p:nvSpPr>
        <p:spPr>
          <a:xfrm>
            <a:off x="5938874" y="2142288"/>
            <a:ext cx="1017900" cy="10179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7B7B7">
                <a:alpha val="29019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ea59d0c53b_0_454"/>
          <p:cNvSpPr txBox="1">
            <a:spLocks noGrp="1"/>
          </p:cNvSpPr>
          <p:nvPr>
            <p:ph type="body" idx="4"/>
          </p:nvPr>
        </p:nvSpPr>
        <p:spPr>
          <a:xfrm>
            <a:off x="7272564" y="4171146"/>
            <a:ext cx="30858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g1ea59d0c53b_0_454"/>
          <p:cNvSpPr/>
          <p:nvPr/>
        </p:nvSpPr>
        <p:spPr>
          <a:xfrm>
            <a:off x="5938874" y="4171146"/>
            <a:ext cx="1017900" cy="10179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B7B7B7">
                <a:alpha val="29019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ea59d0c53b_0_454"/>
          <p:cNvSpPr txBox="1">
            <a:spLocks noGrp="1"/>
          </p:cNvSpPr>
          <p:nvPr>
            <p:ph type="body" idx="5"/>
          </p:nvPr>
        </p:nvSpPr>
        <p:spPr>
          <a:xfrm>
            <a:off x="912260" y="558800"/>
            <a:ext cx="103674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0638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8A06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vre 1">
  <p:cSld name="Livre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vre 2">
  <p:cSld name="Livre 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a59d0c53b_0_465"/>
          <p:cNvSpPr txBox="1">
            <a:spLocks noGrp="1"/>
          </p:cNvSpPr>
          <p:nvPr>
            <p:ph type="body" idx="1"/>
          </p:nvPr>
        </p:nvSpPr>
        <p:spPr>
          <a:xfrm>
            <a:off x="913824" y="1398178"/>
            <a:ext cx="103644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D24452"/>
              </a:buClr>
              <a:buSzPts val="2109"/>
              <a:buFont typeface="Noto Sans Symbols"/>
              <a:buNone/>
              <a:defRPr sz="2109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D2445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D2445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D2445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D2445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a59d0c53b_0_4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1ea59d0c53b_0_47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g1ea59d0c53b_0_47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g1ea59d0c53b_0_473"/>
          <p:cNvSpPr txBox="1">
            <a:spLocks noGrp="1"/>
          </p:cNvSpPr>
          <p:nvPr>
            <p:ph type="dt" idx="10"/>
          </p:nvPr>
        </p:nvSpPr>
        <p:spPr>
          <a:xfrm>
            <a:off x="-43" y="6643710"/>
            <a:ext cx="9525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chamento 02">
  <p:cSld name="Fechamento 0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 txBox="1">
            <a:spLocks noGrp="1"/>
          </p:cNvSpPr>
          <p:nvPr>
            <p:ph type="body" idx="1"/>
          </p:nvPr>
        </p:nvSpPr>
        <p:spPr>
          <a:xfrm>
            <a:off x="920479" y="3788002"/>
            <a:ext cx="5988321" cy="101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52"/>
          <p:cNvSpPr/>
          <p:nvPr/>
        </p:nvSpPr>
        <p:spPr>
          <a:xfrm>
            <a:off x="939529" y="5000007"/>
            <a:ext cx="446095" cy="0"/>
          </a:xfrm>
          <a:custGeom>
            <a:avLst/>
            <a:gdLst/>
            <a:ahLst/>
            <a:cxnLst/>
            <a:rect l="l" t="t" r="r" b="b"/>
            <a:pathLst>
              <a:path w="714375" h="120000" extrusionOk="0">
                <a:moveTo>
                  <a:pt x="0" y="0"/>
                </a:moveTo>
                <a:lnTo>
                  <a:pt x="714375" y="0"/>
                </a:lnTo>
              </a:path>
            </a:pathLst>
          </a:custGeom>
          <a:noFill/>
          <a:ln w="38100" cap="flat" cmpd="sng">
            <a:solidFill>
              <a:srgbClr val="FF0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2"/>
          <p:cNvSpPr txBox="1">
            <a:spLocks noGrp="1"/>
          </p:cNvSpPr>
          <p:nvPr>
            <p:ph type="body" idx="2"/>
          </p:nvPr>
        </p:nvSpPr>
        <p:spPr>
          <a:xfrm>
            <a:off x="940384" y="5380635"/>
            <a:ext cx="4104130" cy="29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3"/>
              </a:spcBef>
              <a:spcAft>
                <a:spcPts val="0"/>
              </a:spcAft>
              <a:buClr>
                <a:srgbClr val="F1F1F1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F1F1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title"/>
          </p:nvPr>
        </p:nvSpPr>
        <p:spPr>
          <a:xfrm>
            <a:off x="939529" y="5731080"/>
            <a:ext cx="4104130" cy="34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F1F1F1"/>
              </a:buClr>
              <a:buSzPts val="1600"/>
              <a:buFont typeface="Calibri"/>
              <a:buNone/>
              <a:defRPr sz="1600" b="0" i="1" u="none" strike="noStrike" cap="none">
                <a:solidFill>
                  <a:srgbClr val="F1F1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Google Shape;86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44716" y="4172628"/>
            <a:ext cx="1337987" cy="1934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chamento 01">
  <p:cSld name="Fechamento 0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4716" y="4172628"/>
            <a:ext cx="1337987" cy="1934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e5a65e5b02_0_132"/>
          <p:cNvSpPr txBox="1">
            <a:spLocks noGrp="1"/>
          </p:cNvSpPr>
          <p:nvPr>
            <p:ph type="title"/>
          </p:nvPr>
        </p:nvSpPr>
        <p:spPr>
          <a:xfrm>
            <a:off x="1060879" y="205273"/>
            <a:ext cx="99060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1e5a65e5b02_0_132"/>
          <p:cNvSpPr txBox="1">
            <a:spLocks noGrp="1"/>
          </p:cNvSpPr>
          <p:nvPr>
            <p:ph type="body" idx="1"/>
          </p:nvPr>
        </p:nvSpPr>
        <p:spPr>
          <a:xfrm>
            <a:off x="992123" y="1510003"/>
            <a:ext cx="9906000" cy="4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1e5a65e5b02_0_132"/>
          <p:cNvSpPr/>
          <p:nvPr/>
        </p:nvSpPr>
        <p:spPr>
          <a:xfrm>
            <a:off x="83976" y="1399591"/>
            <a:ext cx="122037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e5a65e5b02_0_136"/>
          <p:cNvSpPr txBox="1">
            <a:spLocks noGrp="1"/>
          </p:cNvSpPr>
          <p:nvPr>
            <p:ph type="title"/>
          </p:nvPr>
        </p:nvSpPr>
        <p:spPr>
          <a:xfrm>
            <a:off x="1015159" y="411013"/>
            <a:ext cx="99060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Char char="●"/>
              <a:defRPr sz="3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1e5a65e5b02_0_136"/>
          <p:cNvSpPr txBox="1">
            <a:spLocks noGrp="1"/>
          </p:cNvSpPr>
          <p:nvPr>
            <p:ph type="body" idx="1"/>
          </p:nvPr>
        </p:nvSpPr>
        <p:spPr>
          <a:xfrm>
            <a:off x="2010092" y="2155031"/>
            <a:ext cx="4876800" cy="2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e5a65e5b02_0_139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g1e5a65e5b02_0_139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600" cy="69036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g1e5a65e5b02_0_139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e5a65e5b02_0_198"/>
          <p:cNvSpPr txBox="1">
            <a:spLocks noGrp="1"/>
          </p:cNvSpPr>
          <p:nvPr>
            <p:ph type="title"/>
          </p:nvPr>
        </p:nvSpPr>
        <p:spPr>
          <a:xfrm>
            <a:off x="1142965" y="0"/>
            <a:ext cx="110490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g1e5a65e5b02_0_198"/>
          <p:cNvSpPr txBox="1">
            <a:spLocks noGrp="1"/>
          </p:cNvSpPr>
          <p:nvPr>
            <p:ph type="body" idx="1"/>
          </p:nvPr>
        </p:nvSpPr>
        <p:spPr>
          <a:xfrm>
            <a:off x="1142965" y="857232"/>
            <a:ext cx="108585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1e5a65e5b02_0_19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1e5a65e5b02_0_19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g1e5a65e5b02_0_19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 Imagem">
  <p:cSld name="Conteúdo e Image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e5adda17ad_0_40"/>
          <p:cNvSpPr>
            <a:spLocks noGrp="1"/>
          </p:cNvSpPr>
          <p:nvPr>
            <p:ph type="pic" idx="2"/>
          </p:nvPr>
        </p:nvSpPr>
        <p:spPr>
          <a:xfrm>
            <a:off x="5036820" y="969061"/>
            <a:ext cx="6124200" cy="4727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g1e5adda17ad_0_40"/>
          <p:cNvSpPr txBox="1">
            <a:spLocks noGrp="1"/>
          </p:cNvSpPr>
          <p:nvPr>
            <p:ph type="body" idx="1"/>
          </p:nvPr>
        </p:nvSpPr>
        <p:spPr>
          <a:xfrm>
            <a:off x="912260" y="1897449"/>
            <a:ext cx="31242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0638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8A06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g1e5adda17ad_0_40"/>
          <p:cNvSpPr txBox="1">
            <a:spLocks noGrp="1"/>
          </p:cNvSpPr>
          <p:nvPr>
            <p:ph type="body" idx="3"/>
          </p:nvPr>
        </p:nvSpPr>
        <p:spPr>
          <a:xfrm>
            <a:off x="913824" y="3639822"/>
            <a:ext cx="31227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8A0638"/>
              </a:buClr>
              <a:buSzPts val="2109"/>
              <a:buFont typeface="Noto Sans Symbols"/>
              <a:buNone/>
              <a:defRPr sz="2109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A063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A063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A063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A063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g1e5adda17ad_0_40"/>
          <p:cNvSpPr txBox="1">
            <a:spLocks noGrp="1"/>
          </p:cNvSpPr>
          <p:nvPr>
            <p:ph type="body" idx="4"/>
          </p:nvPr>
        </p:nvSpPr>
        <p:spPr>
          <a:xfrm>
            <a:off x="5036820" y="5771121"/>
            <a:ext cx="6124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8F6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E98F69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95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E98F69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95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E98F69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95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E98F69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a59d0c53b_0_467"/>
          <p:cNvSpPr txBox="1">
            <a:spLocks noGrp="1"/>
          </p:cNvSpPr>
          <p:nvPr>
            <p:ph type="title"/>
          </p:nvPr>
        </p:nvSpPr>
        <p:spPr>
          <a:xfrm>
            <a:off x="1142965" y="0"/>
            <a:ext cx="110490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g1ea59d0c53b_0_467"/>
          <p:cNvSpPr txBox="1">
            <a:spLocks noGrp="1"/>
          </p:cNvSpPr>
          <p:nvPr>
            <p:ph type="body" idx="1"/>
          </p:nvPr>
        </p:nvSpPr>
        <p:spPr>
          <a:xfrm>
            <a:off x="1142965" y="857232"/>
            <a:ext cx="108585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g1ea59d0c53b_0_46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g1ea59d0c53b_0_46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1ea59d0c53b_0_46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 Imagem">
  <p:cSld name="Conteúdo e Image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a59d0c53b_0_449"/>
          <p:cNvSpPr>
            <a:spLocks noGrp="1"/>
          </p:cNvSpPr>
          <p:nvPr>
            <p:ph type="pic" idx="2"/>
          </p:nvPr>
        </p:nvSpPr>
        <p:spPr>
          <a:xfrm>
            <a:off x="5036820" y="969061"/>
            <a:ext cx="6124200" cy="4727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g1ea59d0c53b_0_449"/>
          <p:cNvSpPr txBox="1">
            <a:spLocks noGrp="1"/>
          </p:cNvSpPr>
          <p:nvPr>
            <p:ph type="body" idx="1"/>
          </p:nvPr>
        </p:nvSpPr>
        <p:spPr>
          <a:xfrm>
            <a:off x="912260" y="1897449"/>
            <a:ext cx="31242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0638"/>
              </a:buClr>
              <a:buSzPts val="3400"/>
              <a:buFont typeface="Arial"/>
              <a:buNone/>
              <a:defRPr sz="3400" b="1" i="0" u="none" strike="noStrike" cap="none">
                <a:solidFill>
                  <a:srgbClr val="8A06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g1ea59d0c53b_0_449"/>
          <p:cNvSpPr txBox="1">
            <a:spLocks noGrp="1"/>
          </p:cNvSpPr>
          <p:nvPr>
            <p:ph type="body" idx="3"/>
          </p:nvPr>
        </p:nvSpPr>
        <p:spPr>
          <a:xfrm>
            <a:off x="913824" y="3639822"/>
            <a:ext cx="31227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8A0638"/>
              </a:buClr>
              <a:buSzPts val="2109"/>
              <a:buFont typeface="Noto Sans Symbols"/>
              <a:buNone/>
              <a:defRPr sz="2109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A063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A063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A063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A063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g1ea59d0c53b_0_449"/>
          <p:cNvSpPr txBox="1">
            <a:spLocks noGrp="1"/>
          </p:cNvSpPr>
          <p:nvPr>
            <p:ph type="body" idx="4"/>
          </p:nvPr>
        </p:nvSpPr>
        <p:spPr>
          <a:xfrm>
            <a:off x="5036820" y="5771121"/>
            <a:ext cx="61242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8F6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E98F69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95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E98F69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95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E98F69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95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E98F69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a59d0c53b_0_478"/>
          <p:cNvSpPr txBox="1">
            <a:spLocks noGrp="1"/>
          </p:cNvSpPr>
          <p:nvPr>
            <p:ph type="title"/>
          </p:nvPr>
        </p:nvSpPr>
        <p:spPr>
          <a:xfrm>
            <a:off x="1060879" y="205273"/>
            <a:ext cx="99060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g1ea59d0c53b_0_478"/>
          <p:cNvSpPr txBox="1">
            <a:spLocks noGrp="1"/>
          </p:cNvSpPr>
          <p:nvPr>
            <p:ph type="body" idx="1"/>
          </p:nvPr>
        </p:nvSpPr>
        <p:spPr>
          <a:xfrm>
            <a:off x="992123" y="1510003"/>
            <a:ext cx="9906000" cy="4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ea59d0c53b_0_478"/>
          <p:cNvSpPr/>
          <p:nvPr/>
        </p:nvSpPr>
        <p:spPr>
          <a:xfrm>
            <a:off x="83976" y="1399591"/>
            <a:ext cx="122037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ea59d0c53b_0_440"/>
          <p:cNvSpPr/>
          <p:nvPr/>
        </p:nvSpPr>
        <p:spPr>
          <a:xfrm>
            <a:off x="322970" y="6549988"/>
            <a:ext cx="10729666" cy="68700"/>
          </a:xfrm>
          <a:custGeom>
            <a:avLst/>
            <a:gdLst/>
            <a:ahLst/>
            <a:cxnLst/>
            <a:rect l="l" t="t" r="r" b="b"/>
            <a:pathLst>
              <a:path w="12089765" h="120000" extrusionOk="0">
                <a:moveTo>
                  <a:pt x="0" y="0"/>
                </a:moveTo>
                <a:lnTo>
                  <a:pt x="12089422" y="0"/>
                </a:lnTo>
              </a:path>
            </a:pathLst>
          </a:custGeom>
          <a:noFill/>
          <a:ln w="38100" cap="flat" cmpd="sng">
            <a:solidFill>
              <a:srgbClr val="8A05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"/>
              <a:buFont typeface="Calibri"/>
              <a:buNone/>
            </a:pPr>
            <a:endParaRPr sz="889" b="0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g1ea59d0c53b_0_4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240420" y="6042423"/>
            <a:ext cx="666713" cy="5990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hink.org/journal/index.php/ber/article/view/1337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9454998%3E" TargetMode="External"/><Relationship Id="rId5" Type="http://schemas.openxmlformats.org/officeDocument/2006/relationships/hyperlink" Target="http://www.brapci.inf.br/_repositorio/2010/11/pdf_3eae59ce17_0012845.pdf" TargetMode="External"/><Relationship Id="rId4" Type="http://schemas.openxmlformats.org/officeDocument/2006/relationships/hyperlink" Target="https://www.sciencedirect.com/science/article/pii/S1877042812037664%3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body" idx="1"/>
          </p:nvPr>
        </p:nvSpPr>
        <p:spPr>
          <a:xfrm>
            <a:off x="3287" y="2240786"/>
            <a:ext cx="7722788" cy="209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sz="2800" b="0">
                <a:solidFill>
                  <a:srgbClr val="000000"/>
                </a:solidFill>
                <a:latin typeface="Arial"/>
                <a:cs typeface="Arial"/>
              </a:rPr>
              <a:t>IMPACTO QUE A ESCOLHA DE LINGUAGENS DE PROGRAMAÇÃO GERA NA EMPREGABILIDADE DE ESTUDANTES DA ÁREA DE TI DA PUCPR</a:t>
            </a:r>
          </a:p>
          <a:p>
            <a:pPr marL="12700" indent="0" algn="ctr">
              <a:spcBef>
                <a:spcPts val="0"/>
              </a:spcBef>
            </a:pPr>
            <a:endParaRPr lang="pt-BR" sz="3600" b="0"/>
          </a:p>
        </p:txBody>
      </p:sp>
      <p:sp>
        <p:nvSpPr>
          <p:cNvPr id="95" name="Google Shape;95;p1"/>
          <p:cNvSpPr txBox="1">
            <a:spLocks noGrp="1"/>
          </p:cNvSpPr>
          <p:nvPr>
            <p:ph type="body" idx="1"/>
          </p:nvPr>
        </p:nvSpPr>
        <p:spPr>
          <a:xfrm>
            <a:off x="340591" y="4481385"/>
            <a:ext cx="6423600" cy="171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sz="2400" b="0"/>
              <a:t>Diego </a:t>
            </a:r>
            <a:r>
              <a:rPr lang="pt-BR" sz="2400" b="0" err="1"/>
              <a:t>Henrick</a:t>
            </a:r>
            <a:r>
              <a:rPr lang="pt-BR" sz="2400" b="0"/>
              <a:t> Cândido</a:t>
            </a:r>
          </a:p>
          <a:p>
            <a:pPr marL="0" indent="0">
              <a:spcBef>
                <a:spcPts val="0"/>
              </a:spcBef>
            </a:pPr>
            <a:r>
              <a:rPr lang="pt-BR" sz="2400" b="0" err="1"/>
              <a:t>Izabelly</a:t>
            </a:r>
            <a:r>
              <a:rPr lang="pt-BR" sz="2400" b="0"/>
              <a:t> </a:t>
            </a:r>
            <a:r>
              <a:rPr lang="pt-BR" sz="2400" b="0" err="1"/>
              <a:t>Mucholowski</a:t>
            </a:r>
            <a:r>
              <a:rPr lang="pt-BR" sz="2400" b="0"/>
              <a:t> Ribeiro</a:t>
            </a:r>
          </a:p>
          <a:p>
            <a:pPr marL="0" indent="0">
              <a:spcBef>
                <a:spcPts val="0"/>
              </a:spcBef>
            </a:pPr>
            <a:r>
              <a:rPr lang="pt-BR" sz="2400" b="0"/>
              <a:t>Leandro Cardoso Vieira</a:t>
            </a:r>
          </a:p>
          <a:p>
            <a:pPr marL="0" indent="0">
              <a:spcBef>
                <a:spcPts val="0"/>
              </a:spcBef>
            </a:pPr>
            <a:r>
              <a:rPr lang="pt-BR" sz="2400" b="0"/>
              <a:t>Luana Tiemann Halicki Cordeiro</a:t>
            </a:r>
          </a:p>
          <a:p>
            <a:pPr marL="0" indent="0">
              <a:spcBef>
                <a:spcPts val="0"/>
              </a:spcBef>
            </a:pPr>
            <a:r>
              <a:rPr lang="pt-BR" sz="2400" b="0"/>
              <a:t>Lucas Azevedo Dias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93d2c3ae_0_0"/>
          <p:cNvSpPr txBox="1"/>
          <p:nvPr/>
        </p:nvSpPr>
        <p:spPr>
          <a:xfrm>
            <a:off x="507813" y="295031"/>
            <a:ext cx="103674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t-BR" sz="4600" b="1">
                <a:solidFill>
                  <a:srgbClr val="6F052D"/>
                </a:solidFill>
                <a:latin typeface="Calibri"/>
                <a:ea typeface="Calibri"/>
                <a:cs typeface="Calibri"/>
                <a:sym typeface="Calibri"/>
              </a:rPr>
              <a:t>Problematização</a:t>
            </a:r>
            <a:endParaRPr sz="4000" b="1" i="0" u="none" strike="noStrike" cap="none">
              <a:solidFill>
                <a:srgbClr val="8A0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df93d2c3ae_0_0"/>
          <p:cNvSpPr txBox="1"/>
          <p:nvPr/>
        </p:nvSpPr>
        <p:spPr>
          <a:xfrm>
            <a:off x="1147400" y="1902706"/>
            <a:ext cx="972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SzPts val="3300"/>
              <a:buChar char="•"/>
            </a:pPr>
            <a:r>
              <a:rPr lang="pt-BR" sz="3300">
                <a:solidFill>
                  <a:schemeClr val="dk1"/>
                </a:solidFill>
              </a:rPr>
              <a:t>Skill gap entre o que aprendemos na faculdade e o que o mercado realmente procura</a:t>
            </a:r>
          </a:p>
          <a:p>
            <a:pPr>
              <a:buSzPts val="3300"/>
            </a:pPr>
            <a:endParaRPr lang="pt-BR" sz="3300">
              <a:solidFill>
                <a:schemeClr val="dk1"/>
              </a:solidFill>
            </a:endParaRPr>
          </a:p>
          <a:p>
            <a:pPr marL="457200" indent="-457200">
              <a:buSzPts val="3300"/>
              <a:buChar char="•"/>
            </a:pPr>
            <a:r>
              <a:rPr lang="pt-BR" sz="3300">
                <a:solidFill>
                  <a:schemeClr val="dk1"/>
                </a:solidFill>
              </a:rPr>
              <a:t>Qual a experiência dos alunos da PUCPR?</a:t>
            </a:r>
          </a:p>
          <a:p>
            <a:pPr>
              <a:buSzPts val="3300"/>
            </a:pPr>
            <a:endParaRPr lang="pt-BR" sz="3300">
              <a:solidFill>
                <a:schemeClr val="dk1"/>
              </a:solidFill>
            </a:endParaRPr>
          </a:p>
          <a:p>
            <a:pPr marL="457200" indent="-457200">
              <a:buSzPts val="3300"/>
              <a:buChar char="•"/>
            </a:pPr>
            <a:r>
              <a:rPr lang="pt-BR" sz="3300">
                <a:solidFill>
                  <a:schemeClr val="dk1"/>
                </a:solidFill>
              </a:rPr>
              <a:t>Melhoria na formação dos profissionais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f93d2c3ae_0_10"/>
          <p:cNvSpPr txBox="1"/>
          <p:nvPr/>
        </p:nvSpPr>
        <p:spPr>
          <a:xfrm>
            <a:off x="507813" y="295031"/>
            <a:ext cx="103674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t-BR" sz="4600" b="1">
                <a:solidFill>
                  <a:srgbClr val="6F052D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4000" b="1" i="0" u="none" strike="noStrike" cap="none">
              <a:solidFill>
                <a:srgbClr val="8A0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df93d2c3ae_0_10"/>
          <p:cNvSpPr txBox="1"/>
          <p:nvPr/>
        </p:nvSpPr>
        <p:spPr>
          <a:xfrm>
            <a:off x="1147400" y="1340575"/>
            <a:ext cx="972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t-BR" sz="2600" b="1">
                <a:solidFill>
                  <a:schemeClr val="dk1"/>
                </a:solidFill>
              </a:rPr>
              <a:t>Geral: </a:t>
            </a:r>
            <a:r>
              <a:rPr lang="pt-BR" sz="2600">
                <a:solidFill>
                  <a:schemeClr val="dk1"/>
                </a:solidFill>
              </a:rPr>
              <a:t>Objetiva-se com esta pesquisa analisar o impacto das linguagens de programação na empregabilidade dos estudantes de TI da PUCPR, com o intuito de alinhar o currículo acadêmico às demandas atuais do mercado de trabalho.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2600" b="1">
                <a:solidFill>
                  <a:schemeClr val="dk1"/>
                </a:solidFill>
              </a:rPr>
              <a:t>Específicos:</a:t>
            </a:r>
            <a:endParaRPr sz="2600" b="1">
              <a:solidFill>
                <a:schemeClr val="dk1"/>
              </a:solidFill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pt-BR" sz="2600">
                <a:solidFill>
                  <a:schemeClr val="dk1"/>
                </a:solidFill>
              </a:rPr>
              <a:t>Identificar as linguagens de programação mais demandadas pelo mercado de trabalho atual, com foco especial no mercado brasileiro.</a:t>
            </a: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pt-BR" sz="2600">
                <a:solidFill>
                  <a:schemeClr val="dk1"/>
                </a:solidFill>
              </a:rPr>
              <a:t>Avaliar a correspondência entre as linguagens de programação ensinadas nos cursos de TI da PUCPR e as habilidades exigidas pelos empregadores.</a:t>
            </a:r>
          </a:p>
          <a:p>
            <a:pPr marL="4953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endParaRPr lang="pt-BR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93d2c3ae_0_15"/>
          <p:cNvSpPr txBox="1"/>
          <p:nvPr/>
        </p:nvSpPr>
        <p:spPr>
          <a:xfrm>
            <a:off x="507813" y="295031"/>
            <a:ext cx="103674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t-BR" sz="4600" b="1">
                <a:solidFill>
                  <a:srgbClr val="6F052D"/>
                </a:solidFill>
                <a:latin typeface="Calibri"/>
                <a:ea typeface="Calibri"/>
                <a:cs typeface="Calibri"/>
                <a:sym typeface="Calibri"/>
              </a:rPr>
              <a:t>Revisão de Literatura</a:t>
            </a:r>
            <a:endParaRPr sz="4000" b="1" i="0" u="none" strike="noStrike" cap="none">
              <a:solidFill>
                <a:srgbClr val="8A0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df93d2c3ae_0_15"/>
          <p:cNvSpPr txBox="1"/>
          <p:nvPr/>
        </p:nvSpPr>
        <p:spPr>
          <a:xfrm>
            <a:off x="820829" y="1601833"/>
            <a:ext cx="9727800" cy="5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chemeClr val="dk1"/>
              </a:buClr>
              <a:buSzPts val="3000"/>
              <a:buFont typeface="Arial"/>
              <a:buChar char="●"/>
            </a:pPr>
            <a:r>
              <a:rPr lang="pt-BR" sz="2400" b="1" dirty="0">
                <a:solidFill>
                  <a:schemeClr val="dk1"/>
                </a:solidFill>
              </a:rPr>
              <a:t>Mercado de Trabalho de Tecnologia da Informação</a:t>
            </a:r>
            <a:endParaRPr lang="pt-BR" sz="2400" b="1">
              <a:solidFill>
                <a:schemeClr val="dk1"/>
              </a:solidFill>
            </a:endParaRPr>
          </a:p>
          <a:p>
            <a:pPr marL="495300" lvl="1"/>
            <a:r>
              <a:rPr lang="pt-BR" sz="1800" dirty="0">
                <a:solidFill>
                  <a:schemeClr val="dk1"/>
                </a:solidFill>
              </a:rPr>
              <a:t>Segue um grande dinamismo e competividade (Rubi; Euclides; Santos, 2006).</a:t>
            </a:r>
          </a:p>
          <a:p>
            <a:pPr marL="495300" lvl="1">
              <a:buSzPts val="3000"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419100">
              <a:buClr>
                <a:schemeClr val="dk1"/>
              </a:buClr>
              <a:buSzPts val="3000"/>
              <a:buChar char="●"/>
            </a:pPr>
            <a:r>
              <a:rPr lang="pt-BR" sz="2400" b="1" dirty="0">
                <a:solidFill>
                  <a:schemeClr val="dk1"/>
                </a:solidFill>
              </a:rPr>
              <a:t>Qualificações no Mercado de Trabalho de Tecnologia da Informação</a:t>
            </a:r>
            <a:r>
              <a:rPr lang="pt-BR" sz="2400" dirty="0">
                <a:solidFill>
                  <a:schemeClr val="dk1"/>
                </a:solidFill>
              </a:rPr>
              <a:t> </a:t>
            </a:r>
            <a:endParaRPr sz="2400" b="1">
              <a:solidFill>
                <a:schemeClr val="dk1"/>
              </a:solidFill>
            </a:endParaRPr>
          </a:p>
          <a:p>
            <a:pPr marL="495300" lvl="1"/>
            <a:r>
              <a:rPr lang="pt-BR" sz="1800" dirty="0">
                <a:solidFill>
                  <a:schemeClr val="dk1"/>
                </a:solidFill>
              </a:rPr>
              <a:t>Demanda crescente por profissionais qualificados, não se traduz necessariamente na oferta de trabalhadores (</a:t>
            </a:r>
            <a:r>
              <a:rPr lang="pt-BR" sz="1800" dirty="0" err="1">
                <a:solidFill>
                  <a:schemeClr val="dk1"/>
                </a:solidFill>
              </a:rPr>
              <a:t>Hodgman</a:t>
            </a:r>
            <a:r>
              <a:rPr lang="pt-BR" sz="1800" dirty="0">
                <a:solidFill>
                  <a:schemeClr val="dk1"/>
                </a:solidFill>
              </a:rPr>
              <a:t> ,2018).</a:t>
            </a:r>
          </a:p>
          <a:p>
            <a:pPr marL="495300" lvl="1"/>
            <a:endParaRPr lang="pt-BR" sz="2400" dirty="0">
              <a:solidFill>
                <a:schemeClr val="dk1"/>
              </a:solidFill>
            </a:endParaRPr>
          </a:p>
          <a:p>
            <a:pPr marL="457200" indent="-419100">
              <a:buFont typeface="Arial,Sans-Serif"/>
              <a:buChar char="●"/>
            </a:pPr>
            <a:r>
              <a:rPr lang="pt-BR" sz="2400" b="1" dirty="0">
                <a:solidFill>
                  <a:schemeClr val="dk1"/>
                </a:solidFill>
              </a:rPr>
              <a:t>Estado da Arte: Linguagens de Programação Correlacionadas com Empregabilidade</a:t>
            </a:r>
            <a:endParaRPr lang="en-US" sz="2400" dirty="0">
              <a:solidFill>
                <a:schemeClr val="dk1"/>
              </a:solidFill>
            </a:endParaRPr>
          </a:p>
          <a:p>
            <a:pPr marL="495300" lvl="1"/>
            <a:r>
              <a:rPr lang="pt-BR" sz="1800" dirty="0" err="1">
                <a:solidFill>
                  <a:schemeClr val="dk1"/>
                </a:solidFill>
              </a:rPr>
              <a:t>Rahmat</a:t>
            </a:r>
            <a:r>
              <a:rPr lang="pt-BR" sz="1800" dirty="0">
                <a:solidFill>
                  <a:schemeClr val="dk1"/>
                </a:solidFill>
              </a:rPr>
              <a:t> et al. (2012) concluiu que existe uma relação entre mais de uma linguagem de programação aprendidas e a empregabilidade do profissional.</a:t>
            </a:r>
          </a:p>
          <a:p>
            <a:pPr marL="495300" lvl="1"/>
            <a:r>
              <a:rPr lang="pt-BR" sz="1800" dirty="0" err="1">
                <a:solidFill>
                  <a:schemeClr val="dk1"/>
                </a:solidFill>
              </a:rPr>
              <a:t>Sozykin</a:t>
            </a:r>
            <a:r>
              <a:rPr lang="pt-BR" sz="1800" dirty="0">
                <a:solidFill>
                  <a:schemeClr val="dk1"/>
                </a:solidFill>
              </a:rPr>
              <a:t> et al. (2021) traçou quais as linguagens teriam as maiores relações com empregabilidade na Rússia.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93d2c3ae_0_20"/>
          <p:cNvSpPr txBox="1"/>
          <p:nvPr/>
        </p:nvSpPr>
        <p:spPr>
          <a:xfrm>
            <a:off x="507813" y="295031"/>
            <a:ext cx="103674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t-BR" sz="4600" b="1">
                <a:solidFill>
                  <a:srgbClr val="6F052D"/>
                </a:solidFill>
                <a:latin typeface="Calibri"/>
                <a:ea typeface="Calibri"/>
                <a:cs typeface="Calibri"/>
                <a:sym typeface="Calibri"/>
              </a:rPr>
              <a:t>Metodologia Proposta</a:t>
            </a:r>
            <a:endParaRPr sz="4000" b="1" i="0" u="none" strike="noStrike" cap="none">
              <a:solidFill>
                <a:srgbClr val="8A0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df93d2c3ae_0_20"/>
          <p:cNvSpPr txBox="1"/>
          <p:nvPr/>
        </p:nvSpPr>
        <p:spPr>
          <a:xfrm>
            <a:off x="1136514" y="1351460"/>
            <a:ext cx="972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pt-BR" sz="3000" dirty="0">
                <a:solidFill>
                  <a:schemeClr val="dk1"/>
                </a:solidFill>
              </a:rPr>
              <a:t>Levantamento</a:t>
            </a:r>
          </a:p>
          <a:p>
            <a:pPr marL="457200"/>
            <a:endParaRPr lang="pt-BR" sz="3000">
              <a:solidFill>
                <a:schemeClr val="dk1"/>
              </a:solidFill>
            </a:endParaRPr>
          </a:p>
          <a:p>
            <a:pPr marL="914400" indent="-457200">
              <a:buChar char="•"/>
            </a:pPr>
            <a:r>
              <a:rPr lang="pt-BR" sz="3000" dirty="0">
                <a:solidFill>
                  <a:schemeClr val="dk1"/>
                </a:solidFill>
              </a:rPr>
              <a:t>Tipo descritivo</a:t>
            </a:r>
          </a:p>
          <a:p>
            <a:pPr marL="457200"/>
            <a:endParaRPr lang="pt-BR" sz="3000">
              <a:solidFill>
                <a:schemeClr val="dk1"/>
              </a:solidFill>
            </a:endParaRPr>
          </a:p>
          <a:p>
            <a:pPr marL="914400" indent="-457200">
              <a:buChar char="•"/>
            </a:pPr>
            <a:r>
              <a:rPr lang="pt-BR" sz="3000" dirty="0">
                <a:solidFill>
                  <a:schemeClr val="dk1"/>
                </a:solidFill>
              </a:rPr>
              <a:t>Questionário aos estudantes dos cursos de TI</a:t>
            </a:r>
          </a:p>
          <a:p>
            <a:pPr marL="914400" indent="-457200">
              <a:buChar char="•"/>
            </a:pPr>
            <a:endParaRPr lang="pt-BR" sz="3000">
              <a:solidFill>
                <a:schemeClr val="dk1"/>
              </a:solidFill>
            </a:endParaRPr>
          </a:p>
          <a:p>
            <a:pPr marL="914400" indent="-457200">
              <a:buChar char="•"/>
            </a:pPr>
            <a:r>
              <a:rPr lang="pt-BR" sz="3000" dirty="0">
                <a:solidFill>
                  <a:schemeClr val="dk1"/>
                </a:solidFill>
              </a:rPr>
              <a:t>3420 alunos e uma amostragem de 67 pessoas</a:t>
            </a:r>
          </a:p>
          <a:p>
            <a:pPr marL="914400" indent="-457200">
              <a:buChar char="•"/>
            </a:pPr>
            <a:endParaRPr lang="pt-BR" sz="3000">
              <a:solidFill>
                <a:schemeClr val="dk1"/>
              </a:solidFill>
            </a:endParaRPr>
          </a:p>
          <a:p>
            <a:pPr marL="914400" indent="-457200">
              <a:buChar char="•"/>
            </a:pPr>
            <a:endParaRPr lang="pt-BR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DF7AB26-BF9A-12FA-3D84-715DFC27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43" y="2388732"/>
            <a:ext cx="7985486" cy="24747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C14FDB-96F7-6FBC-5F02-7E693A82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77" y="240413"/>
            <a:ext cx="9432780" cy="6277037"/>
          </a:xfrm>
          <a:prstGeom prst="rect">
            <a:avLst/>
          </a:prstGeom>
        </p:spPr>
      </p:pic>
      <p:sp>
        <p:nvSpPr>
          <p:cNvPr id="124" name="Google Shape;124;g2df93d2c3ae_0_5"/>
          <p:cNvSpPr txBox="1"/>
          <p:nvPr/>
        </p:nvSpPr>
        <p:spPr>
          <a:xfrm>
            <a:off x="507813" y="295031"/>
            <a:ext cx="103674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t-BR" sz="4600" b="1">
                <a:solidFill>
                  <a:srgbClr val="6F052D"/>
                </a:solidFill>
                <a:latin typeface="Calibri"/>
                <a:ea typeface="Calibri"/>
                <a:cs typeface="Calibri"/>
                <a:sym typeface="Calibri"/>
              </a:rPr>
              <a:t>Cronograma</a:t>
            </a:r>
            <a:endParaRPr sz="4000" b="1" i="0" u="none" strike="noStrike" cap="none">
              <a:solidFill>
                <a:srgbClr val="8A0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93d2c3ae_0_25"/>
          <p:cNvSpPr txBox="1"/>
          <p:nvPr/>
        </p:nvSpPr>
        <p:spPr>
          <a:xfrm>
            <a:off x="507813" y="295031"/>
            <a:ext cx="103674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t-BR" sz="4600" b="1">
                <a:solidFill>
                  <a:srgbClr val="6F052D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4000" b="1" i="0" u="none" strike="noStrike" cap="none">
              <a:solidFill>
                <a:srgbClr val="8A0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86977C-0EAE-DD72-C6D2-BB46C786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491" y="336590"/>
            <a:ext cx="7317017" cy="6093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f93d2c3ae_0_30"/>
          <p:cNvSpPr txBox="1"/>
          <p:nvPr/>
        </p:nvSpPr>
        <p:spPr>
          <a:xfrm>
            <a:off x="507813" y="295031"/>
            <a:ext cx="103674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pt-BR" sz="4600" b="1">
                <a:solidFill>
                  <a:srgbClr val="6F052D"/>
                </a:solidFill>
                <a:latin typeface="Calibri"/>
                <a:ea typeface="Calibri"/>
                <a:cs typeface="Calibri"/>
                <a:sym typeface="Calibri"/>
              </a:rPr>
              <a:t>Referências Consultadas</a:t>
            </a:r>
            <a:endParaRPr sz="4000" b="1" i="0" u="none" strike="noStrike" cap="none">
              <a:solidFill>
                <a:srgbClr val="8A0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df93d2c3ae_0_30"/>
          <p:cNvSpPr txBox="1"/>
          <p:nvPr/>
        </p:nvSpPr>
        <p:spPr>
          <a:xfrm>
            <a:off x="1147400" y="1340575"/>
            <a:ext cx="97278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dk1"/>
                </a:solidFill>
              </a:rPr>
              <a:t>HODGMAN, M. R. Employers’ Perspectives on the Performance of Higher Education Institutions in Preparing Graduates for the Workplace: A Review of the Literature. </a:t>
            </a:r>
            <a:r>
              <a:rPr lang="en-US" sz="1600" b="1" dirty="0">
                <a:solidFill>
                  <a:schemeClr val="dk1"/>
                </a:solidFill>
              </a:rPr>
              <a:t>Business and Economic Research</a:t>
            </a:r>
            <a:r>
              <a:rPr lang="en-US" sz="1600" dirty="0">
                <a:solidFill>
                  <a:schemeClr val="dk1"/>
                </a:solidFill>
              </a:rPr>
              <a:t>, v. 8, n. 3, p. 92, 26 </a:t>
            </a:r>
            <a:r>
              <a:rPr lang="en-US" sz="1600" err="1">
                <a:solidFill>
                  <a:schemeClr val="dk1"/>
                </a:solidFill>
              </a:rPr>
              <a:t>jul.</a:t>
            </a:r>
            <a:r>
              <a:rPr lang="en-US" sz="1600" dirty="0">
                <a:solidFill>
                  <a:schemeClr val="dk1"/>
                </a:solidFill>
              </a:rPr>
              <a:t> 2018. </a:t>
            </a:r>
            <a:r>
              <a:rPr lang="en-US" sz="1600" err="1">
                <a:solidFill>
                  <a:schemeClr val="dk1"/>
                </a:solidFill>
              </a:rPr>
              <a:t>Disponível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: &lt;</a:t>
            </a:r>
            <a:r>
              <a:rPr lang="en-US" sz="16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https://www.macrothink.org/journal/index.php/ber/article/view/13370</a:t>
            </a:r>
            <a:r>
              <a:rPr lang="en-US" sz="1600" dirty="0">
                <a:solidFill>
                  <a:schemeClr val="dk1"/>
                </a:solidFill>
              </a:rPr>
              <a:t>&gt;. </a:t>
            </a:r>
            <a:r>
              <a:rPr lang="en-US" sz="1600" err="1">
                <a:solidFill>
                  <a:schemeClr val="dk1"/>
                </a:solidFill>
              </a:rPr>
              <a:t>Acesso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err="1">
                <a:solidFill>
                  <a:schemeClr val="dk1"/>
                </a:solidFill>
              </a:rPr>
              <a:t>em</a:t>
            </a:r>
            <a:r>
              <a:rPr lang="en-US" sz="1600" dirty="0">
                <a:solidFill>
                  <a:schemeClr val="dk1"/>
                </a:solidFill>
              </a:rPr>
              <a:t>: 18 </a:t>
            </a:r>
            <a:r>
              <a:rPr lang="en-US" sz="1600" err="1">
                <a:solidFill>
                  <a:schemeClr val="dk1"/>
                </a:solidFill>
              </a:rPr>
              <a:t>mai</a:t>
            </a:r>
            <a:r>
              <a:rPr lang="en-US" sz="1600" dirty="0">
                <a:solidFill>
                  <a:schemeClr val="dk1"/>
                </a:solidFill>
              </a:rPr>
              <a:t>. 2024.</a:t>
            </a:r>
          </a:p>
          <a:p>
            <a:pPr algn="just"/>
            <a:endParaRPr lang="en-US" sz="1600" dirty="0">
              <a:solidFill>
                <a:schemeClr val="dk1"/>
              </a:solidFill>
            </a:endParaRPr>
          </a:p>
          <a:p>
            <a:pPr algn="just"/>
            <a:r>
              <a:rPr lang="en-US" sz="1600" dirty="0">
                <a:solidFill>
                  <a:schemeClr val="dk1"/>
                </a:solidFill>
              </a:rPr>
              <a:t>RAHMAT, M. et al. Relationship between Employability and Graduates’ Skill. </a:t>
            </a:r>
            <a:r>
              <a:rPr lang="pt-BR" sz="1600" b="1" dirty="0">
                <a:solidFill>
                  <a:schemeClr val="dk1"/>
                </a:solidFill>
              </a:rPr>
              <a:t>Procedia - Social </a:t>
            </a:r>
            <a:r>
              <a:rPr lang="pt-BR" sz="1600" b="1" err="1">
                <a:solidFill>
                  <a:schemeClr val="dk1"/>
                </a:solidFill>
              </a:rPr>
              <a:t>and</a:t>
            </a:r>
            <a:r>
              <a:rPr lang="pt-BR" sz="1600" b="1" dirty="0">
                <a:solidFill>
                  <a:schemeClr val="dk1"/>
                </a:solidFill>
              </a:rPr>
              <a:t> </a:t>
            </a:r>
            <a:r>
              <a:rPr lang="pt-BR" sz="1600" b="1" err="1">
                <a:solidFill>
                  <a:schemeClr val="dk1"/>
                </a:solidFill>
              </a:rPr>
              <a:t>Behavioral</a:t>
            </a:r>
            <a:r>
              <a:rPr lang="pt-BR" sz="1600" b="1" dirty="0">
                <a:solidFill>
                  <a:schemeClr val="dk1"/>
                </a:solidFill>
              </a:rPr>
              <a:t> </a:t>
            </a:r>
            <a:r>
              <a:rPr lang="pt-BR" sz="1600" b="1" err="1">
                <a:solidFill>
                  <a:schemeClr val="dk1"/>
                </a:solidFill>
              </a:rPr>
              <a:t>Sciences</a:t>
            </a:r>
            <a:r>
              <a:rPr lang="pt-BR" sz="1600" dirty="0">
                <a:solidFill>
                  <a:schemeClr val="dk1"/>
                </a:solidFill>
              </a:rPr>
              <a:t>, v. 59, p. 591–597, out. 2012. Disponível em: &lt;</a:t>
            </a:r>
            <a:r>
              <a:rPr lang="pt-BR" sz="16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https://www.sciencedirect.com/science/article/pii/S1877042812037664</a:t>
            </a:r>
            <a:r>
              <a:rPr lang="pt-BR" sz="1600" dirty="0">
                <a:solidFill>
                  <a:schemeClr val="dk1"/>
                </a:solidFill>
              </a:rPr>
              <a:t>&gt;. Acesso em: 16 abr. 2024.</a:t>
            </a:r>
            <a:endParaRPr lang="en-US" sz="1600" dirty="0">
              <a:solidFill>
                <a:schemeClr val="dk1"/>
              </a:solidFill>
            </a:endParaRPr>
          </a:p>
          <a:p>
            <a:pPr algn="just"/>
            <a:endParaRPr lang="pt-BR" sz="1600" dirty="0">
              <a:solidFill>
                <a:schemeClr val="dk1"/>
              </a:solidFill>
            </a:endParaRPr>
          </a:p>
          <a:p>
            <a:pPr algn="just"/>
            <a:r>
              <a:rPr lang="pt-BR" sz="1600" dirty="0">
                <a:solidFill>
                  <a:schemeClr val="dk1"/>
                </a:solidFill>
              </a:rPr>
              <a:t>RUBI, M. P.; EUCLIDES, M. L.; SANTOS, J. C. Profissional da informação: aspectos de formação, atuação profissional e marketing para o mercado de trabalho. </a:t>
            </a:r>
            <a:r>
              <a:rPr lang="pt-BR" sz="1600" b="1" dirty="0">
                <a:solidFill>
                  <a:schemeClr val="dk1"/>
                </a:solidFill>
              </a:rPr>
              <a:t>Informação &amp; Sociedade: Estudos</a:t>
            </a:r>
            <a:r>
              <a:rPr lang="pt-BR" sz="1600" dirty="0">
                <a:solidFill>
                  <a:schemeClr val="dk1"/>
                </a:solidFill>
              </a:rPr>
              <a:t>, v. 16, n. 1, p. 79-89, 2006. Disponível em: &lt;</a:t>
            </a:r>
            <a:r>
              <a:rPr lang="pt-BR" sz="1600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http://www.brapci.inf.br/_repositorio/2010/11/pdf_3eae59ce17_0012845.pdf</a:t>
            </a:r>
            <a:r>
              <a:rPr lang="pt-BR" sz="1600" dirty="0">
                <a:solidFill>
                  <a:schemeClr val="dk1"/>
                </a:solidFill>
              </a:rPr>
              <a:t>&gt; Acesso em: 18 mai. 2024.</a:t>
            </a:r>
          </a:p>
          <a:p>
            <a:pPr algn="just"/>
            <a:endParaRPr lang="pt-BR" sz="1600" dirty="0">
              <a:solidFill>
                <a:schemeClr val="dk1"/>
              </a:solidFill>
            </a:endParaRPr>
          </a:p>
          <a:p>
            <a:pPr algn="just"/>
            <a:r>
              <a:rPr lang="en-US" sz="1600" dirty="0">
                <a:solidFill>
                  <a:schemeClr val="dk1"/>
                </a:solidFill>
              </a:rPr>
              <a:t>SOZYKIN, A. et al. Developing Educational Programs Using Russian IT Job Market Analysis. </a:t>
            </a:r>
            <a:r>
              <a:rPr lang="en-US" sz="1600" b="1" dirty="0">
                <a:solidFill>
                  <a:schemeClr val="dk1"/>
                </a:solidFill>
              </a:rPr>
              <a:t>2021 Ural Symposium on Biomedical Engineering, </a:t>
            </a:r>
            <a:r>
              <a:rPr lang="en-US" sz="1600" b="1" err="1">
                <a:solidFill>
                  <a:schemeClr val="dk1"/>
                </a:solidFill>
              </a:rPr>
              <a:t>Radioelectronics</a:t>
            </a:r>
            <a:r>
              <a:rPr lang="en-US" sz="1600" b="1" dirty="0">
                <a:solidFill>
                  <a:schemeClr val="dk1"/>
                </a:solidFill>
              </a:rPr>
              <a:t> and Information Technology (USBEREIT)</a:t>
            </a:r>
            <a:r>
              <a:rPr lang="en-US" sz="1600" dirty="0">
                <a:solidFill>
                  <a:schemeClr val="dk1"/>
                </a:solidFill>
              </a:rPr>
              <a:t>, p. 391–394, 13 </a:t>
            </a:r>
            <a:r>
              <a:rPr lang="en-US" sz="1600" err="1">
                <a:solidFill>
                  <a:schemeClr val="dk1"/>
                </a:solidFill>
              </a:rPr>
              <a:t>mai</a:t>
            </a:r>
            <a:r>
              <a:rPr lang="en-US" sz="1600" dirty="0">
                <a:solidFill>
                  <a:schemeClr val="dk1"/>
                </a:solidFill>
              </a:rPr>
              <a:t>. 2021. </a:t>
            </a:r>
            <a:r>
              <a:rPr lang="pt-BR" sz="1600" dirty="0">
                <a:solidFill>
                  <a:schemeClr val="dk1"/>
                </a:solidFill>
              </a:rPr>
              <a:t>Disponível em: &lt;</a:t>
            </a:r>
            <a:r>
              <a:rPr lang="pt-BR" sz="1600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https://ieeexplore.ieee.org/document/9454998</a:t>
            </a:r>
            <a:r>
              <a:rPr lang="pt-BR" sz="1600" dirty="0">
                <a:solidFill>
                  <a:schemeClr val="dk1"/>
                </a:solidFill>
              </a:rPr>
              <a:t>&gt;. Acesso em: 16 abr. 2024.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>
            <a:spLocks noGrp="1"/>
          </p:cNvSpPr>
          <p:nvPr>
            <p:ph type="body" idx="2"/>
          </p:nvPr>
        </p:nvSpPr>
        <p:spPr>
          <a:xfrm>
            <a:off x="940384" y="5380635"/>
            <a:ext cx="4104130" cy="29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2200"/>
              <a:buNone/>
            </a:pPr>
            <a:r>
              <a:rPr lang="pt-BR"/>
              <a:t>Grupo 3</a:t>
            </a:r>
          </a:p>
        </p:txBody>
      </p:sp>
      <p:sp>
        <p:nvSpPr>
          <p:cNvPr id="143" name="Google Shape;143;p45"/>
          <p:cNvSpPr txBox="1">
            <a:spLocks noGrp="1"/>
          </p:cNvSpPr>
          <p:nvPr>
            <p:ph type="title"/>
          </p:nvPr>
        </p:nvSpPr>
        <p:spPr>
          <a:xfrm>
            <a:off x="939529" y="5796395"/>
            <a:ext cx="4866000" cy="8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400" i="0">
                <a:solidFill>
                  <a:schemeClr val="bg1"/>
                </a:solidFill>
                <a:latin typeface="Arial"/>
                <a:cs typeface="Arial"/>
              </a:rPr>
              <a:t>IMPACTO QUE A ESCOLHA DE LINGUAGENS DE PROGRAMAÇÃO GERA NA EMPREGABILIDADE DE ESTUDANTES DA ÁREA DE TI DA PUCPR</a:t>
            </a:r>
            <a:endParaRPr lang="pt-BR"/>
          </a:p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</a:pP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UCPR_ONLINE_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UCPR_ONLINE_CONTEÚDO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UCPR_ONLINE_FECH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1_PUCPR_ONLINE_CAPA</vt:lpstr>
      <vt:lpstr>3_PUCPR_ONLINE_CONTEÚDO</vt:lpstr>
      <vt:lpstr>6_PUCPR_ONLINE_FECHAMENTO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IMPACTO QUE A ESCOLHA DE LINGUAGENS DE PROGRAMAÇÃO GERA NA EMPREGABILIDADE DE ESTUDANTES DA ÁREA DE TI DA PUCPR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61</cp:revision>
  <dcterms:created xsi:type="dcterms:W3CDTF">2020-06-09T17:04:09Z</dcterms:created>
  <dcterms:modified xsi:type="dcterms:W3CDTF">2024-06-11T19:45:05Z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0x0101006C4ABEF94D7C30489572EC90F4E0FD25</vt:lpwstr>
  </property>
</Properties>
</file>