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791" r:id="rId5"/>
    <p:sldId id="2844" r:id="rId6"/>
    <p:sldId id="2845" r:id="rId7"/>
    <p:sldId id="2803" r:id="rId8"/>
    <p:sldId id="2804" r:id="rId9"/>
    <p:sldId id="2820" r:id="rId10"/>
    <p:sldId id="2811" r:id="rId11"/>
    <p:sldId id="2812" r:id="rId12"/>
    <p:sldId id="2813" r:id="rId13"/>
    <p:sldId id="2814" r:id="rId14"/>
    <p:sldId id="2980" r:id="rId15"/>
    <p:sldId id="2977" r:id="rId16"/>
    <p:sldId id="2978" r:id="rId17"/>
    <p:sldId id="2979" r:id="rId18"/>
    <p:sldId id="2815" r:id="rId19"/>
    <p:sldId id="2997" r:id="rId20"/>
    <p:sldId id="3022" r:id="rId21"/>
    <p:sldId id="2819" r:id="rId22"/>
    <p:sldId id="2817" r:id="rId23"/>
    <p:sldId id="2809" r:id="rId24"/>
    <p:sldId id="3024" r:id="rId25"/>
    <p:sldId id="2825" r:id="rId26"/>
    <p:sldId id="2983" r:id="rId27"/>
    <p:sldId id="2981" r:id="rId28"/>
    <p:sldId id="2826" r:id="rId29"/>
    <p:sldId id="3023" r:id="rId30"/>
    <p:sldId id="2841" r:id="rId31"/>
    <p:sldId id="2842" r:id="rId32"/>
    <p:sldId id="2843" r:id="rId33"/>
    <p:sldId id="2834" r:id="rId34"/>
    <p:sldId id="2835" r:id="rId35"/>
    <p:sldId id="2836" r:id="rId36"/>
    <p:sldId id="2837" r:id="rId37"/>
    <p:sldId id="2838" r:id="rId3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53F52"/>
    <a:srgbClr val="2F334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584" autoAdjust="0"/>
  </p:normalViewPr>
  <p:slideViewPr>
    <p:cSldViewPr snapToGrid="0">
      <p:cViewPr varScale="1">
        <p:scale>
          <a:sx n="86" d="100"/>
          <a:sy n="86" d="100"/>
        </p:scale>
        <p:origin x="56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A3E7F6-76F5-4539-A29F-38983873613A}" type="datetime1">
              <a:rPr lang="pt-BR" smtClean="0"/>
              <a:t>16/05/2022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35F91-C300-4ADE-B3FC-7FF7066C5C2C}" type="datetime1">
              <a:rPr lang="pt-BR" smtClean="0"/>
              <a:pPr/>
              <a:t>16/05/2022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A00C78F-CDE8-4710-9924-438CA98AF9A1}"/>
              </a:ext>
            </a:extLst>
          </p:cNvPr>
          <p:cNvSpPr/>
          <p:nvPr userDrawn="1"/>
        </p:nvSpPr>
        <p:spPr>
          <a:xfrm>
            <a:off x="9788434" y="6302873"/>
            <a:ext cx="1760835" cy="5445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spc="3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rtlCol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rtlCol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Forma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pt-BR" sz="2400" b="1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pt-BR" sz="2400" b="1" i="0" spc="0" noProof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spc="3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Forma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pt-BR" sz="2400" b="1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pt-BR" sz="2400" b="1" i="0" spc="0" noProof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 rtlCol="0"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Forma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pt-BR" sz="2400" b="1" kern="1200" noProof="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pt-BR" sz="2400" b="1" kern="1200" noProof="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pt-BR" sz="2400" b="1" i="0" spc="0" noProof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41B4B3-3893-417C-B32B-DD63CFB042FB}"/>
              </a:ext>
            </a:extLst>
          </p:cNvPr>
          <p:cNvSpPr/>
          <p:nvPr userDrawn="1"/>
        </p:nvSpPr>
        <p:spPr>
          <a:xfrm>
            <a:off x="10206446" y="6468303"/>
            <a:ext cx="1342823" cy="2531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043A795-D943-4B12-B5DB-EBE91F6EA8C6}"/>
              </a:ext>
            </a:extLst>
          </p:cNvPr>
          <p:cNvSpPr/>
          <p:nvPr userDrawn="1"/>
        </p:nvSpPr>
        <p:spPr>
          <a:xfrm>
            <a:off x="10206446" y="6468302"/>
            <a:ext cx="1342823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 rtlCol="0"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Forma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pt-BR" sz="2400" b="1" kern="1200" noProof="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pt-BR" sz="2400" b="1" kern="1200" noProof="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pt-BR" sz="2400" b="1" i="0" spc="0" noProof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Imagem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CD0F84C-DA4C-4E37-96A3-FF07C92D2968}"/>
              </a:ext>
            </a:extLst>
          </p:cNvPr>
          <p:cNvSpPr/>
          <p:nvPr userDrawn="1"/>
        </p:nvSpPr>
        <p:spPr>
          <a:xfrm>
            <a:off x="10206446" y="6468303"/>
            <a:ext cx="1342823" cy="2531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3B86061-8507-47F2-98A5-FD751A359AFA}"/>
              </a:ext>
            </a:extLst>
          </p:cNvPr>
          <p:cNvSpPr/>
          <p:nvPr userDrawn="1"/>
        </p:nvSpPr>
        <p:spPr>
          <a:xfrm>
            <a:off x="10206446" y="6468302"/>
            <a:ext cx="1342823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de Página Inte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rtlCol="0"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9ABE921-8683-4D67-A668-3CCEE09E8A25}"/>
              </a:ext>
            </a:extLst>
          </p:cNvPr>
          <p:cNvSpPr/>
          <p:nvPr userDrawn="1"/>
        </p:nvSpPr>
        <p:spPr>
          <a:xfrm>
            <a:off x="9789760" y="6258650"/>
            <a:ext cx="1699875" cy="5993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1C64A60-1751-4EAD-B817-29865DD85C38}"/>
              </a:ext>
            </a:extLst>
          </p:cNvPr>
          <p:cNvSpPr/>
          <p:nvPr userDrawn="1"/>
        </p:nvSpPr>
        <p:spPr>
          <a:xfrm>
            <a:off x="9945189" y="6294744"/>
            <a:ext cx="1604080" cy="5632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AA59AA-CAE3-4185-B12A-1AFB4C3F7DF5}"/>
              </a:ext>
            </a:extLst>
          </p:cNvPr>
          <p:cNvSpPr/>
          <p:nvPr userDrawn="1"/>
        </p:nvSpPr>
        <p:spPr>
          <a:xfrm>
            <a:off x="10206446" y="6468303"/>
            <a:ext cx="1342823" cy="2531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DFA4A4-41F8-4F47-9D4B-EED211EA931A}"/>
              </a:ext>
            </a:extLst>
          </p:cNvPr>
          <p:cNvSpPr/>
          <p:nvPr userDrawn="1"/>
        </p:nvSpPr>
        <p:spPr>
          <a:xfrm>
            <a:off x="10206446" y="6468302"/>
            <a:ext cx="1342823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t-BR" noProof="0" dirty="0"/>
              <a:t>TÍTULO DO SLIDE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3" name="Espaço Reservado para Imagem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59" name="Espaço reservado para o número do slid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7C3C11A-C43E-4051-BDF5-72B8659ED975}"/>
              </a:ext>
            </a:extLst>
          </p:cNvPr>
          <p:cNvSpPr/>
          <p:nvPr userDrawn="1"/>
        </p:nvSpPr>
        <p:spPr>
          <a:xfrm>
            <a:off x="10206446" y="6468302"/>
            <a:ext cx="1342823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TÍTULO DO SLIDE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7" name="Forma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pt-BR" sz="2400" b="1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pt-BR" sz="2400" b="1" i="0" spc="0" noProof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rtlCol="0" anchor="ctr">
            <a:noAutofit/>
          </a:bodyPr>
          <a:lstStyle>
            <a:lvl1pPr algn="l">
              <a:defRPr sz="3600" spc="300"/>
            </a:lvl1pPr>
          </a:lstStyle>
          <a:p>
            <a:pPr rtl="0"/>
            <a:r>
              <a:rPr lang="pt-BR" noProof="0" dirty="0"/>
              <a:t>CLIQUE PARA EDITAR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CE649E-0D1B-489F-A146-192F677E5055}"/>
              </a:ext>
            </a:extLst>
          </p:cNvPr>
          <p:cNvSpPr/>
          <p:nvPr userDrawn="1"/>
        </p:nvSpPr>
        <p:spPr>
          <a:xfrm>
            <a:off x="10206446" y="6468302"/>
            <a:ext cx="1342823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rtlCol="0"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DCC2B-ED59-4779-A42C-AC78B214A273}"/>
              </a:ext>
            </a:extLst>
          </p:cNvPr>
          <p:cNvSpPr/>
          <p:nvPr userDrawn="1"/>
        </p:nvSpPr>
        <p:spPr>
          <a:xfrm>
            <a:off x="10206446" y="6468302"/>
            <a:ext cx="1342823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3AC176-D0C9-4255-94C8-75323A643B2C}"/>
              </a:ext>
            </a:extLst>
          </p:cNvPr>
          <p:cNvSpPr/>
          <p:nvPr userDrawn="1"/>
        </p:nvSpPr>
        <p:spPr>
          <a:xfrm>
            <a:off x="10206446" y="6468302"/>
            <a:ext cx="1342823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Forma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pt-BR" sz="2400" b="1" kern="1200" noProof="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pt-BR" sz="2400" b="1" kern="1200" noProof="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pt-BR" sz="2400" b="1" i="0" spc="0" noProof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C39E69-EC7A-4F43-9C2F-624E3E7D8AEA}"/>
              </a:ext>
            </a:extLst>
          </p:cNvPr>
          <p:cNvSpPr/>
          <p:nvPr userDrawn="1"/>
        </p:nvSpPr>
        <p:spPr>
          <a:xfrm>
            <a:off x="9868851" y="6271883"/>
            <a:ext cx="1715588" cy="586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A48A1F-7AFA-0C46-AF2C-7A631579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2279897"/>
            <a:ext cx="10787270" cy="830649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77"/>
              </a:rPr>
              <a:t>Mercado de Capitais –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77"/>
              </a:rPr>
              <a:t>Valuation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77"/>
              </a:rPr>
              <a:t> de Ações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A663-2F65-D745-A616-0FE27907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0274" y="3890624"/>
            <a:ext cx="5788025" cy="8871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Professor: Leonardo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Matsuno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5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00D419-0272-4AB5-9370-25FD73BE8D6A}"/>
              </a:ext>
            </a:extLst>
          </p:cNvPr>
          <p:cNvSpPr txBox="1"/>
          <p:nvPr/>
        </p:nvSpPr>
        <p:spPr>
          <a:xfrm>
            <a:off x="694592" y="440262"/>
            <a:ext cx="47829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acionistas exigem compensação pelo risco que enfrentam; quanto maior o risco, maior será a compensação (retorno). </a:t>
            </a:r>
          </a:p>
          <a:p>
            <a:endParaRPr lang="pt-BR" dirty="0"/>
          </a:p>
          <a:p>
            <a:r>
              <a:rPr lang="pt-BR" dirty="0"/>
              <a:t>O retorno de um investimento é um elemento fundamental na </a:t>
            </a:r>
            <a:r>
              <a:rPr lang="pt-BR" dirty="0" err="1"/>
              <a:t>valuation</a:t>
            </a:r>
            <a:r>
              <a:rPr lang="pt-BR" dirty="0"/>
              <a:t> de um investimento</a:t>
            </a:r>
          </a:p>
          <a:p>
            <a:endParaRPr lang="pt-BR" dirty="0"/>
          </a:p>
          <a:p>
            <a:r>
              <a:rPr lang="pt-BR" dirty="0"/>
              <a:t>Os investidores avaliam um investimento em termos do </a:t>
            </a:r>
            <a:r>
              <a:rPr lang="pt-BR" b="1" dirty="0"/>
              <a:t>retorno </a:t>
            </a:r>
            <a:r>
              <a:rPr lang="pt-BR" dirty="0"/>
              <a:t>que esperam obter sobre ele, em comparação com um nível de retorno considerado justo, dado tudo o que sabem sobre o investimento, incluindo</a:t>
            </a:r>
          </a:p>
          <a:p>
            <a:r>
              <a:rPr lang="pt-BR" dirty="0"/>
              <a:t>o seu risco.</a:t>
            </a:r>
          </a:p>
          <a:p>
            <a:endParaRPr lang="pt-BR" dirty="0"/>
          </a:p>
          <a:p>
            <a:r>
              <a:rPr lang="pt-BR" dirty="0"/>
              <a:t>Os analistas precisam especificar a taxa ou taxas apropriadas com as quais descontar os fluxos de caixa futuros esperados ao usar modelos de valor presente do valor das ações.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170" name="Picture 2" descr="Balancing the Risks and Rewards of Adopting an Innovation | Risk reward,  Risk, Rewards">
            <a:extLst>
              <a:ext uri="{FF2B5EF4-FFF2-40B4-BE49-F238E27FC236}">
                <a16:creationId xmlns:a16="http://schemas.microsoft.com/office/drawing/2014/main" id="{B183EE0F-1B7C-4278-BF1F-F5FEACEE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15" y="569074"/>
            <a:ext cx="5561477" cy="50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8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200D419-0272-4AB5-9370-25FD73BE8D6A}"/>
                  </a:ext>
                </a:extLst>
              </p:cNvPr>
              <p:cNvSpPr txBox="1"/>
              <p:nvPr/>
            </p:nvSpPr>
            <p:spPr>
              <a:xfrm>
                <a:off x="614694" y="376663"/>
                <a:ext cx="10934576" cy="5366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Holding </a:t>
                </a:r>
                <a:r>
                  <a:rPr lang="pt-BR" b="1" dirty="0" err="1"/>
                  <a:t>Period</a:t>
                </a:r>
                <a:r>
                  <a:rPr lang="pt-BR" b="1" dirty="0"/>
                  <a:t> </a:t>
                </a:r>
                <a:r>
                  <a:rPr lang="pt-BR" b="1" dirty="0" err="1"/>
                  <a:t>Return</a:t>
                </a:r>
                <a:r>
                  <a:rPr lang="pt-BR" b="1" dirty="0"/>
                  <a:t>  </a:t>
                </a:r>
              </a:p>
              <a:p>
                <a:endParaRPr lang="pt-BR" dirty="0"/>
              </a:p>
              <a:p>
                <a:r>
                  <a:rPr lang="pt-BR" dirty="0"/>
                  <a:t>Para integrar o risco na avaliação das ações, voltaremos à pergunta simples que fizemos anteriormente: </a:t>
                </a:r>
                <a:r>
                  <a:rPr lang="pt-BR" i="1" dirty="0"/>
                  <a:t>como os investidores com um horizonte de investimento de um ano devem avaliar uma ação? </a:t>
                </a:r>
              </a:p>
              <a:p>
                <a:endParaRPr lang="pt-BR" dirty="0"/>
              </a:p>
              <a:p>
                <a:r>
                  <a:rPr lang="pt-BR" dirty="0"/>
                  <a:t>Um investidor comprará uma ação com a ideia de obter um certo retorno, que inclui compensação pelo risco da ação.</a:t>
                </a:r>
              </a:p>
              <a:p>
                <a:endParaRPr lang="pt-BR" dirty="0"/>
              </a:p>
              <a:p>
                <a:r>
                  <a:rPr lang="pt-BR" dirty="0"/>
                  <a:t>A taxa de </a:t>
                </a:r>
                <a:r>
                  <a:rPr lang="pt-BR" b="1" dirty="0"/>
                  <a:t>retorno do período de retenção </a:t>
                </a:r>
                <a:r>
                  <a:rPr lang="pt-BR" dirty="0"/>
                  <a:t>é: o retorno obtido com o investimento em um ativo durante um período de tempo especificado. </a:t>
                </a:r>
              </a:p>
              <a:p>
                <a:endParaRPr lang="en-US" dirty="0"/>
              </a:p>
              <a:p>
                <a:r>
                  <a:rPr lang="en-US" dirty="0"/>
                  <a:t>Se o </a:t>
                </a:r>
                <a:r>
                  <a:rPr lang="en-US" dirty="0" err="1"/>
                  <a:t>ativo</a:t>
                </a:r>
                <a:r>
                  <a:rPr lang="en-US" dirty="0"/>
                  <a:t> é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ação</a:t>
                </a:r>
                <a:r>
                  <a:rPr lang="en-US" dirty="0"/>
                  <a:t> </a:t>
                </a:r>
                <a:r>
                  <a:rPr lang="en-US" dirty="0" err="1"/>
                  <a:t>comprada</a:t>
                </a:r>
                <a:r>
                  <a:rPr lang="en-US" dirty="0"/>
                  <a:t> agora (no tempo t=0) e </a:t>
                </a:r>
                <a:r>
                  <a:rPr lang="en-US" dirty="0" err="1"/>
                  <a:t>vendida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t = H, o </a:t>
                </a:r>
                <a:r>
                  <a:rPr lang="en-US" dirty="0" err="1"/>
                  <a:t>periodo</a:t>
                </a:r>
                <a:r>
                  <a:rPr lang="en-US" dirty="0"/>
                  <a:t>  de </a:t>
                </a:r>
                <a:r>
                  <a:rPr lang="en-US" dirty="0" err="1"/>
                  <a:t>retenção</a:t>
                </a:r>
                <a:r>
                  <a:rPr lang="en-US" dirty="0"/>
                  <a:t> é de t=o </a:t>
                </a:r>
                <a:r>
                  <a:rPr lang="en-US" dirty="0" err="1"/>
                  <a:t>até</a:t>
                </a:r>
                <a:r>
                  <a:rPr lang="en-US" dirty="0"/>
                  <a:t> t=H e o </a:t>
                </a:r>
                <a:r>
                  <a:rPr lang="en-US" dirty="0" err="1"/>
                  <a:t>retorno</a:t>
                </a:r>
                <a:r>
                  <a:rPr lang="en-US" dirty="0"/>
                  <a:t> </a:t>
                </a:r>
                <a:r>
                  <a:rPr lang="en-US" dirty="0" err="1"/>
                  <a:t>correspondente</a:t>
                </a:r>
                <a:r>
                  <a:rPr lang="en-US" dirty="0"/>
                  <a:t> é: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−1=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𝐷𝑖𝑣𝑖𝑑𝑒𝑛𝑑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𝑌𝑖𝑒𝑙𝑑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𝐺𝑎𝑛h𝑜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𝐶𝑎𝑝𝑖𝑡𝑎𝑙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Onde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dividendos</a:t>
                </a:r>
                <a:r>
                  <a:rPr lang="en-US" dirty="0"/>
                  <a:t> por </a:t>
                </a:r>
                <a:r>
                  <a:rPr lang="en-US" dirty="0" err="1"/>
                  <a:t>ação</a:t>
                </a:r>
                <a:r>
                  <a:rPr lang="en-US" dirty="0"/>
                  <a:t> e </a:t>
                </a:r>
                <a:r>
                  <a:rPr lang="en-US" dirty="0" err="1"/>
                  <a:t>preço</a:t>
                </a:r>
                <a:r>
                  <a:rPr lang="en-US" dirty="0"/>
                  <a:t> por </a:t>
                </a:r>
                <a:r>
                  <a:rPr lang="en-US" dirty="0" err="1"/>
                  <a:t>ação</a:t>
                </a:r>
                <a:r>
                  <a:rPr lang="en-US" dirty="0"/>
                  <a:t> no tempo t. 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200D419-0272-4AB5-9370-25FD73BE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4" y="376663"/>
                <a:ext cx="10934576" cy="5366918"/>
              </a:xfrm>
              <a:prstGeom prst="rect">
                <a:avLst/>
              </a:prstGeom>
              <a:blipFill>
                <a:blip r:embed="rId2"/>
                <a:stretch>
                  <a:fillRect l="-502" t="-682" r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14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205605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9639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4B9F18-2F04-435D-9BEB-0CF4EF278C5A}"/>
              </a:ext>
            </a:extLst>
          </p:cNvPr>
          <p:cNvSpPr txBox="1"/>
          <p:nvPr/>
        </p:nvSpPr>
        <p:spPr>
          <a:xfrm>
            <a:off x="694592" y="588508"/>
            <a:ext cx="10553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A66BE6-64F3-430E-9633-14687974F72A}"/>
              </a:ext>
            </a:extLst>
          </p:cNvPr>
          <p:cNvSpPr txBox="1"/>
          <p:nvPr/>
        </p:nvSpPr>
        <p:spPr>
          <a:xfrm>
            <a:off x="943992" y="205605"/>
            <a:ext cx="4019451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b="1" dirty="0"/>
              <a:t>Retorno Exigido</a:t>
            </a:r>
          </a:p>
          <a:p>
            <a:endParaRPr lang="pt-BR" b="1" dirty="0"/>
          </a:p>
          <a:p>
            <a:r>
              <a:rPr lang="pt-BR" b="1" u="sng" dirty="0"/>
              <a:t>Taxa de retorno exigida</a:t>
            </a:r>
            <a:r>
              <a:rPr lang="pt-BR" dirty="0"/>
              <a:t>: é o nível mínimo de retorno esperado que um investidor requer para investir no ativo durante um período de tempo especificado, dado o risco do ativo.</a:t>
            </a:r>
          </a:p>
          <a:p>
            <a:endParaRPr lang="pt-BR" dirty="0"/>
          </a:p>
          <a:p>
            <a:r>
              <a:rPr lang="pt-BR" i="1" dirty="0"/>
              <a:t>Representa o custo de oportunidade para investir no ativo </a:t>
            </a:r>
            <a:r>
              <a:rPr lang="pt-BR" dirty="0"/>
              <a:t>– o nível mais alto de retorno esperado disponível em outros lugares de investimentos de risco semelhante. </a:t>
            </a:r>
          </a:p>
          <a:p>
            <a:endParaRPr lang="pt-BR" dirty="0"/>
          </a:p>
          <a:p>
            <a:r>
              <a:rPr lang="pt-BR" dirty="0"/>
              <a:t>Como custo de oportunidade para investir no ativo, o retorno exigido representa um valor de fronteira para ser compensado de forma justa pelo risco do ativo.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 descr="What Is Rate of Return and What Is a Good Rate of Return? - TheStreet">
            <a:extLst>
              <a:ext uri="{FF2B5EF4-FFF2-40B4-BE49-F238E27FC236}">
                <a16:creationId xmlns:a16="http://schemas.microsoft.com/office/drawing/2014/main" id="{C91A4CB1-022F-408F-AC7B-E1915CC4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53" y="1388063"/>
            <a:ext cx="6181154" cy="347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9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205605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9639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4B9F18-2F04-435D-9BEB-0CF4EF278C5A}"/>
              </a:ext>
            </a:extLst>
          </p:cNvPr>
          <p:cNvSpPr txBox="1"/>
          <p:nvPr/>
        </p:nvSpPr>
        <p:spPr>
          <a:xfrm>
            <a:off x="694592" y="588508"/>
            <a:ext cx="10553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A66BE6-64F3-430E-9633-14687974F72A}"/>
              </a:ext>
            </a:extLst>
          </p:cNvPr>
          <p:cNvSpPr txBox="1"/>
          <p:nvPr/>
        </p:nvSpPr>
        <p:spPr>
          <a:xfrm>
            <a:off x="797752" y="205605"/>
            <a:ext cx="517354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b="1" dirty="0"/>
              <a:t>Retorno Exigido</a:t>
            </a:r>
          </a:p>
          <a:p>
            <a:endParaRPr lang="pt-BR" dirty="0"/>
          </a:p>
          <a:p>
            <a:r>
              <a:rPr lang="pt-BR" dirty="0"/>
              <a:t>Em geral, os exemplos de </a:t>
            </a:r>
            <a:r>
              <a:rPr lang="pt-BR" dirty="0" err="1"/>
              <a:t>valuation</a:t>
            </a:r>
            <a:r>
              <a:rPr lang="pt-BR" dirty="0"/>
              <a:t> ilustrarão o uso de estimativas de retorno exigidas </a:t>
            </a:r>
            <a:r>
              <a:rPr lang="pt-BR" i="1" dirty="0"/>
              <a:t>baseadas em dados de mercado</a:t>
            </a:r>
            <a:r>
              <a:rPr lang="pt-BR" dirty="0"/>
              <a:t> (como retornos de ativos observados) e </a:t>
            </a:r>
            <a:r>
              <a:rPr lang="pt-BR" i="1" dirty="0"/>
              <a:t>modelos estatísticos explícitos para retornos exigidos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Por exemplo, usando o modelo de precificação de ativos de capital (CAPM), o retorno necessário para um ativo é igual à taxa de retorno sem risco mais um prêmio (ou desconto) relacionado à sensibilidade do ativo aos retornos do mercado. Essa sensibilidade pode ser estimada com base nos retornos de uma carteira de mercado observada e do ativo.</a:t>
            </a:r>
          </a:p>
          <a:p>
            <a:endParaRPr lang="pt-BR" dirty="0"/>
          </a:p>
          <a:p>
            <a:r>
              <a:rPr lang="pt-BR" dirty="0"/>
              <a:t>As variáveis de mercado devem conter informações sobre as percepções de risco dos ativos dos investidores e seu nível de aversão ao risco, ambos importantes para determinar uma compensação justa pelo risco.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CAPM (Capital Asset Pricing Model): O Que é e Como Calcular">
            <a:extLst>
              <a:ext uri="{FF2B5EF4-FFF2-40B4-BE49-F238E27FC236}">
                <a16:creationId xmlns:a16="http://schemas.microsoft.com/office/drawing/2014/main" id="{E15626E4-B373-4443-BB55-0583435E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529" y="1775927"/>
            <a:ext cx="5711714" cy="321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2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205605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9639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4B9F18-2F04-435D-9BEB-0CF4EF278C5A}"/>
              </a:ext>
            </a:extLst>
          </p:cNvPr>
          <p:cNvSpPr txBox="1"/>
          <p:nvPr/>
        </p:nvSpPr>
        <p:spPr>
          <a:xfrm>
            <a:off x="694592" y="588508"/>
            <a:ext cx="10553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A66BE6-64F3-430E-9633-14687974F72A}"/>
              </a:ext>
            </a:extLst>
          </p:cNvPr>
          <p:cNvSpPr txBox="1"/>
          <p:nvPr/>
        </p:nvSpPr>
        <p:spPr>
          <a:xfrm>
            <a:off x="694593" y="387175"/>
            <a:ext cx="480068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b="1" dirty="0"/>
              <a:t>Retorno Exigido</a:t>
            </a:r>
          </a:p>
          <a:p>
            <a:endParaRPr lang="pt-BR" dirty="0"/>
          </a:p>
          <a:p>
            <a:r>
              <a:rPr lang="pt-BR" dirty="0"/>
              <a:t>Usaremos a notação </a:t>
            </a:r>
            <a:r>
              <a:rPr lang="pt-BR" b="1" dirty="0"/>
              <a:t>r</a:t>
            </a:r>
            <a:r>
              <a:rPr lang="pt-BR" dirty="0"/>
              <a:t> para a taxa de retorno exigida sobre o ativo que está sendo discutido.</a:t>
            </a:r>
          </a:p>
          <a:p>
            <a:endParaRPr lang="pt-BR" dirty="0"/>
          </a:p>
          <a:p>
            <a:r>
              <a:rPr lang="pt-BR" dirty="0"/>
              <a:t>A taxa de retorno exigida sobre as ações ordinárias e a dívida também são conhecidas como </a:t>
            </a:r>
            <a:r>
              <a:rPr lang="pt-BR" i="1" dirty="0"/>
              <a:t>custo de oportunidade do capital (custo do patrimônio líquido </a:t>
            </a:r>
            <a:r>
              <a:rPr lang="pt-BR" dirty="0"/>
              <a:t>e</a:t>
            </a:r>
            <a:r>
              <a:rPr lang="pt-BR" i="1" dirty="0"/>
              <a:t> custo da dívida)</a:t>
            </a:r>
            <a:r>
              <a:rPr lang="pt-BR" dirty="0"/>
              <a:t>, respectivamente, sob a perspectiva do emissor.</a:t>
            </a:r>
          </a:p>
          <a:p>
            <a:endParaRPr lang="pt-BR" dirty="0"/>
          </a:p>
          <a:p>
            <a:r>
              <a:rPr lang="pt-BR" dirty="0"/>
              <a:t>Para levantar novo capital, o emissor teria que precificar o título para oferecer um nível de retorno esperado que seja competitivo com os retornos esperados oferecidos por títulos de risco semelhante.</a:t>
            </a:r>
          </a:p>
          <a:p>
            <a:endParaRPr lang="pt-BR" dirty="0"/>
          </a:p>
          <a:p>
            <a:r>
              <a:rPr lang="pt-BR" dirty="0"/>
              <a:t>O retorno exigido sobre um título é, portanto, o custo marginal do emissor para levantar capital adicional do mesmo tipo.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098" name="Picture 2" descr="Custo de oportunidade: saiba tudo sobre o assunto">
            <a:extLst>
              <a:ext uri="{FF2B5EF4-FFF2-40B4-BE49-F238E27FC236}">
                <a16:creationId xmlns:a16="http://schemas.microsoft.com/office/drawing/2014/main" id="{70EF372B-7F90-41B5-A274-5714B0034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29" y="1624614"/>
            <a:ext cx="5510847" cy="37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200D419-0272-4AB5-9370-25FD73BE8D6A}"/>
                  </a:ext>
                </a:extLst>
              </p:cNvPr>
              <p:cNvSpPr txBox="1"/>
              <p:nvPr/>
            </p:nvSpPr>
            <p:spPr>
              <a:xfrm>
                <a:off x="694592" y="581346"/>
                <a:ext cx="11121587" cy="5409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Relembrando: O retorno de retenção  da ação é igual ao dividendo mais a diferença no preço, ambos divididos pelo preço inicial: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𝐻𝑃𝑅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 −1=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𝐷𝑖𝑣𝑖𝑑𝑒𝑛𝑑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𝑌𝑖𝑒𝑙𝑑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𝐺𝑎𝑛h𝑜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𝐶𝑎𝑝𝑖𝑡𝑎𝑙</m:t>
                      </m:r>
                    </m:oMath>
                  </m:oMathPara>
                </a14:m>
                <a:endParaRPr lang="en-US" dirty="0"/>
              </a:p>
              <a:p>
                <a:endParaRPr lang="pt-BR" dirty="0"/>
              </a:p>
              <a:p>
                <a:r>
                  <a:rPr lang="pt-BR" b="0" i="1" dirty="0"/>
                  <a:t>Como o preço de venda futuro final é desconhecido, a ação é arriscada e o investidor exigirá compensação na forma de prêmio de risco</a:t>
                </a:r>
                <a:r>
                  <a:rPr lang="pt-BR" b="0" dirty="0"/>
                  <a:t>. </a:t>
                </a:r>
              </a:p>
              <a:p>
                <a:endParaRPr lang="pt-BR" b="0" dirty="0"/>
              </a:p>
              <a:p>
                <a:r>
                  <a:rPr lang="pt-BR" dirty="0"/>
                  <a:t>Outro conceito é o </a:t>
                </a:r>
                <a:r>
                  <a:rPr lang="pt-BR" b="1" dirty="0"/>
                  <a:t>retorno exigido:</a:t>
                </a:r>
                <a:r>
                  <a:rPr lang="pt-BR" b="0" dirty="0"/>
                  <a:t> a soma da taxa de juros livre de risco e o prêmio de risco (às vezes chamado de prêmio de risco de ações (</a:t>
                </a:r>
                <a:r>
                  <a:rPr lang="pt-BR" b="0" dirty="0" err="1"/>
                  <a:t>equity</a:t>
                </a:r>
                <a:r>
                  <a:rPr lang="pt-BR" b="0" dirty="0"/>
                  <a:t> risk premium). </a:t>
                </a:r>
              </a:p>
              <a:p>
                <a:endParaRPr lang="pt-BR" b="0" dirty="0"/>
              </a:p>
              <a:p>
                <a:r>
                  <a:rPr lang="pt-BR" b="0" dirty="0"/>
                  <a:t>Dividindo o retorno exigido da ação  em seus dois componentes, podemos escrever</a:t>
                </a:r>
              </a:p>
              <a:p>
                <a:endParaRPr lang="pt-BR" dirty="0"/>
              </a:p>
              <a:p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𝑇𝑎𝑥𝑎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𝑅𝑒𝑡𝑜𝑟𝑛𝑜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𝐸𝑥𝑖𝑔𝑖𝑑𝑎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𝑒𝑥𝑖𝑔𝑖𝑑𝑎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𝑇𝑎𝑥𝑎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𝑙𝑖𝑣𝑟𝑒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𝑅𝑖𝑠𝑐𝑜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ê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𝑅𝑖𝑠𝑐𝑜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b="0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200D419-0272-4AB5-9370-25FD73BE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2" y="581346"/>
                <a:ext cx="11121587" cy="5409238"/>
              </a:xfrm>
              <a:prstGeom prst="rect">
                <a:avLst/>
              </a:prstGeom>
              <a:blipFill>
                <a:blip r:embed="rId2"/>
                <a:stretch>
                  <a:fillRect l="-493" t="-5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28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16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205605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1" y="588508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4B9F18-2F04-435D-9BEB-0CF4EF278C5A}"/>
              </a:ext>
            </a:extLst>
          </p:cNvPr>
          <p:cNvSpPr txBox="1"/>
          <p:nvPr/>
        </p:nvSpPr>
        <p:spPr>
          <a:xfrm>
            <a:off x="694592" y="588508"/>
            <a:ext cx="10553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A66BE6-64F3-430E-9633-14687974F72A}"/>
              </a:ext>
            </a:extLst>
          </p:cNvPr>
          <p:cNvSpPr txBox="1"/>
          <p:nvPr/>
        </p:nvSpPr>
        <p:spPr>
          <a:xfrm>
            <a:off x="694592" y="843190"/>
            <a:ext cx="4862829" cy="519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Uma estimativa de prêmio de risco de ações histórico é geralmente calculada como o valor médio das diferenças entre os retornos de índices de mercado de ações de base ampla e os retornos da dívida do governo em algum período de amostra selecionado.</a:t>
            </a:r>
          </a:p>
          <a:p>
            <a:endParaRPr lang="pt-BR" dirty="0"/>
          </a:p>
          <a:p>
            <a:r>
              <a:rPr lang="pt-BR" dirty="0"/>
              <a:t>Quando registros confiáveis de longo prazo de retornos patrimoniais estão disponíveis, estimativas históricas têm sido uma escolha familiar e popular de estimativa.</a:t>
            </a:r>
          </a:p>
          <a:p>
            <a:endParaRPr lang="pt-BR" dirty="0"/>
          </a:p>
          <a:p>
            <a:r>
              <a:rPr lang="pt-BR" dirty="0"/>
              <a:t>Se os investidores não cometerem erros sistemáticos na formação de expectativas, então, a longo prazo, os retornos médios devem ser uma estimativa imparcial do que os investidores esperavam.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DF6807-B676-4D73-86DA-633A21B25FA3}"/>
              </a:ext>
            </a:extLst>
          </p:cNvPr>
          <p:cNvSpPr txBox="1"/>
          <p:nvPr/>
        </p:nvSpPr>
        <p:spPr>
          <a:xfrm>
            <a:off x="694590" y="2249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Premio de Risco de Ações: Estimativas Históricas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683A648-07C9-4993-BCDB-029DE002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28" y="668799"/>
            <a:ext cx="5874457" cy="567945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C401F5-3073-4AFB-A9CF-3F9D35E438BC}"/>
              </a:ext>
            </a:extLst>
          </p:cNvPr>
          <p:cNvSpPr txBox="1"/>
          <p:nvPr/>
        </p:nvSpPr>
        <p:spPr>
          <a:xfrm>
            <a:off x="5898696" y="64484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Dimson</a:t>
            </a:r>
            <a:r>
              <a:rPr lang="pt-BR" dirty="0"/>
              <a:t>, Marsh e </a:t>
            </a:r>
            <a:r>
              <a:rPr lang="pt-BR" dirty="0" err="1"/>
              <a:t>Staunton</a:t>
            </a:r>
            <a:r>
              <a:rPr lang="pt-BR" dirty="0"/>
              <a:t> (2008) </a:t>
            </a:r>
          </a:p>
        </p:txBody>
      </p:sp>
    </p:spTree>
    <p:extLst>
      <p:ext uri="{BB962C8B-B14F-4D97-AF65-F5344CB8AC3E}">
        <p14:creationId xmlns:p14="http://schemas.microsoft.com/office/powerpoint/2010/main" val="125001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17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205605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556424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4B9F18-2F04-435D-9BEB-0CF4EF278C5A}"/>
              </a:ext>
            </a:extLst>
          </p:cNvPr>
          <p:cNvSpPr txBox="1"/>
          <p:nvPr/>
        </p:nvSpPr>
        <p:spPr>
          <a:xfrm>
            <a:off x="694592" y="588508"/>
            <a:ext cx="10553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8E1EA7F-4FC1-43EE-9028-25F99025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360" y="647398"/>
            <a:ext cx="11623280" cy="55632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089A16E-BA23-463F-9350-BAF64ACC5F58}"/>
              </a:ext>
            </a:extLst>
          </p:cNvPr>
          <p:cNvSpPr txBox="1"/>
          <p:nvPr/>
        </p:nvSpPr>
        <p:spPr>
          <a:xfrm>
            <a:off x="851741" y="62694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https://ceqef.fgv.br/node/594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4BDF2C-0005-436F-BAE7-629078973168}"/>
              </a:ext>
            </a:extLst>
          </p:cNvPr>
          <p:cNvSpPr txBox="1"/>
          <p:nvPr/>
        </p:nvSpPr>
        <p:spPr>
          <a:xfrm>
            <a:off x="694590" y="2249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Premio de Risco de Ações: Estimativas Econométricas</a:t>
            </a:r>
          </a:p>
        </p:txBody>
      </p:sp>
    </p:spTree>
    <p:extLst>
      <p:ext uri="{BB962C8B-B14F-4D97-AF65-F5344CB8AC3E}">
        <p14:creationId xmlns:p14="http://schemas.microsoft.com/office/powerpoint/2010/main" val="80492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18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00D419-0272-4AB5-9370-25FD73BE8D6A}"/>
              </a:ext>
            </a:extLst>
          </p:cNvPr>
          <p:cNvSpPr txBox="1"/>
          <p:nvPr/>
        </p:nvSpPr>
        <p:spPr>
          <a:xfrm>
            <a:off x="8995" y="173341"/>
            <a:ext cx="33305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FBD6DD4-FFCB-468C-A976-F32859080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50480"/>
              </p:ext>
            </p:extLst>
          </p:nvPr>
        </p:nvGraphicFramePr>
        <p:xfrm>
          <a:off x="569843" y="298218"/>
          <a:ext cx="10826450" cy="593900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70873">
                  <a:extLst>
                    <a:ext uri="{9D8B030D-6E8A-4147-A177-3AD203B41FA5}">
                      <a16:colId xmlns:a16="http://schemas.microsoft.com/office/drawing/2014/main" val="3277959746"/>
                    </a:ext>
                  </a:extLst>
                </a:gridCol>
                <a:gridCol w="1505814">
                  <a:extLst>
                    <a:ext uri="{9D8B030D-6E8A-4147-A177-3AD203B41FA5}">
                      <a16:colId xmlns:a16="http://schemas.microsoft.com/office/drawing/2014/main" val="2645898005"/>
                    </a:ext>
                  </a:extLst>
                </a:gridCol>
                <a:gridCol w="1505814">
                  <a:extLst>
                    <a:ext uri="{9D8B030D-6E8A-4147-A177-3AD203B41FA5}">
                      <a16:colId xmlns:a16="http://schemas.microsoft.com/office/drawing/2014/main" val="1596083827"/>
                    </a:ext>
                  </a:extLst>
                </a:gridCol>
                <a:gridCol w="1554389">
                  <a:extLst>
                    <a:ext uri="{9D8B030D-6E8A-4147-A177-3AD203B41FA5}">
                      <a16:colId xmlns:a16="http://schemas.microsoft.com/office/drawing/2014/main" val="3091294888"/>
                    </a:ext>
                  </a:extLst>
                </a:gridCol>
                <a:gridCol w="1505814">
                  <a:extLst>
                    <a:ext uri="{9D8B030D-6E8A-4147-A177-3AD203B41FA5}">
                      <a16:colId xmlns:a16="http://schemas.microsoft.com/office/drawing/2014/main" val="1373644723"/>
                    </a:ext>
                  </a:extLst>
                </a:gridCol>
                <a:gridCol w="1275083">
                  <a:extLst>
                    <a:ext uri="{9D8B030D-6E8A-4147-A177-3AD203B41FA5}">
                      <a16:colId xmlns:a16="http://schemas.microsoft.com/office/drawing/2014/main" val="2227452987"/>
                    </a:ext>
                  </a:extLst>
                </a:gridCol>
                <a:gridCol w="1408663">
                  <a:extLst>
                    <a:ext uri="{9D8B030D-6E8A-4147-A177-3AD203B41FA5}">
                      <a16:colId xmlns:a16="http://schemas.microsoft.com/office/drawing/2014/main" val="2005882587"/>
                    </a:ext>
                  </a:extLst>
                </a:gridCol>
              </a:tblGrid>
              <a:tr h="3959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Africa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Moody's rating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Rating-based Default Spread</a:t>
                      </a:r>
                      <a:endParaRPr lang="pt-BR" sz="1200" b="1" i="1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pt-BR" sz="1200" b="1" i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Equity</a:t>
                      </a:r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Risk Premium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Country Risk Premium</a:t>
                      </a:r>
                      <a:endParaRPr lang="pt-BR" sz="1200" b="1" i="1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Sovereign CDS, net of US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3591814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Abu Dhabi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East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Aa2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0,74%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6,92%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0,91%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1,20%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8047749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Albania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Eastern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Europe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&amp; </a:t>
                      </a:r>
                      <a:r>
                        <a:rPr lang="pt-BR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Russia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6,68%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14,25%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8,24%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0769844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Andorra (Principality of)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Western Europe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Baa2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2,82%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9,49%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3,48%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5538031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Angola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Africa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9,65%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17,91%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11,90%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20,88%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144239"/>
                  </a:ext>
                </a:extLst>
              </a:tr>
              <a:tr h="3959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Argentina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Central and South America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17,79%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27,97%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21,96%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2038639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Armenia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Europe &amp; Russia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5,34%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12,60%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6,59%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3149484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Aruba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Caribbean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Baa1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2,37%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8,93%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2,92%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4738900"/>
                  </a:ext>
                </a:extLst>
              </a:tr>
              <a:tr h="3959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Australia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Australia &amp; New Zealand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Aaa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0,00%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6,01%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0,00%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0,20%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644406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Austria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Western Europe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Aa1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0,59%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6,74%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0,73%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0,00%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0711250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Azerbaijan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Europe &amp; Russia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4,45%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11,51%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5,50%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233396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Bahamas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Caribbean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Baa3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3,26%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10,04%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4,03%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6805025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Bahrain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Middle East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8,16%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16,08%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10,07%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4,51%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656775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Bangladesh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Asia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5,34%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12,60%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6,59%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0769469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Barbados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Caribbean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Caa1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11,12%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19,73%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13,72%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9040784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Belarus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Europe &amp; Russia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9,65%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17,91%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11,90%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6367682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Belgium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Western Europe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Aa3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0,90%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7,12%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1,11%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0,21%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6915996"/>
                  </a:ext>
                </a:extLst>
              </a:tr>
              <a:tr h="3959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Belize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Central and South America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9,65%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17,91%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11,90%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83009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Benin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Africa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8,16%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16,08%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10,07%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0443933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Bermuda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Caribbean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1,26%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7,56%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1,55%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5292451"/>
                  </a:ext>
                </a:extLst>
              </a:tr>
              <a:tr h="3959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Bolivia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Central and South America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6,68%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14,25%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8,24%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255080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Bosnia and Herzegovina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Europe &amp; Russia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9,65%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17,91%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11,90%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500365"/>
                  </a:ext>
                </a:extLst>
              </a:tr>
              <a:tr h="1979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Botswana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Africa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1,26%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7,56%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1,55%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7375092"/>
                  </a:ext>
                </a:extLst>
              </a:tr>
              <a:tr h="3959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1" u="sng" strike="noStrike" dirty="0" err="1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pt-BR" sz="1200" b="0" i="1" u="sng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Central </a:t>
                      </a:r>
                      <a:r>
                        <a:rPr lang="pt-BR" sz="1200" b="0" i="1" u="sng" strike="noStrike" dirty="0" err="1">
                          <a:solidFill>
                            <a:srgbClr val="000000"/>
                          </a:solidFill>
                          <a:effectLst/>
                        </a:rPr>
                        <a:t>and</a:t>
                      </a:r>
                      <a:r>
                        <a:rPr lang="pt-BR" sz="1200" b="0" i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 South </a:t>
                      </a:r>
                      <a:r>
                        <a:rPr lang="pt-BR" sz="1200" b="0" i="1" u="sng" strike="noStrike" dirty="0" err="1">
                          <a:solidFill>
                            <a:srgbClr val="000000"/>
                          </a:solidFill>
                          <a:effectLst/>
                        </a:rPr>
                        <a:t>America</a:t>
                      </a:r>
                      <a:endParaRPr lang="pt-BR" sz="1200" b="0" i="1" u="sng" strike="noStrike" dirty="0">
                        <a:solidFill>
                          <a:srgbClr val="000000"/>
                        </a:solidFill>
                        <a:effectLst/>
                        <a:latin typeface="Geneva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Ba2</a:t>
                      </a:r>
                      <a:endParaRPr lang="pt-BR" sz="1200" b="0" i="1" u="sng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4,45%</a:t>
                      </a:r>
                      <a:endParaRPr lang="pt-BR" sz="1200" b="0" i="1" u="sng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11,51%</a:t>
                      </a:r>
                      <a:endParaRPr lang="pt-BR" sz="1200" b="1" i="1" u="sng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5,50%</a:t>
                      </a:r>
                      <a:endParaRPr lang="pt-BR" sz="1200" b="0" i="1" u="sng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3,07%</a:t>
                      </a:r>
                      <a:endParaRPr lang="pt-BR" sz="1200" b="0" i="1" u="sng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938680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0E5ED2D4-1593-44D1-9BB8-38EA8637A70E}"/>
              </a:ext>
            </a:extLst>
          </p:cNvPr>
          <p:cNvSpPr txBox="1"/>
          <p:nvPr/>
        </p:nvSpPr>
        <p:spPr>
          <a:xfrm>
            <a:off x="2254052" y="6329505"/>
            <a:ext cx="859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http://pages.stern.nyu.edu/~adamodar/New_Home_Page/datafile/ctryprem.html</a:t>
            </a:r>
          </a:p>
        </p:txBody>
      </p:sp>
    </p:spTree>
    <p:extLst>
      <p:ext uri="{BB962C8B-B14F-4D97-AF65-F5344CB8AC3E}">
        <p14:creationId xmlns:p14="http://schemas.microsoft.com/office/powerpoint/2010/main" val="224570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19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1" y="50778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DFD3675-8814-4B8C-9A17-52486C8BA64C}"/>
                  </a:ext>
                </a:extLst>
              </p:cNvPr>
              <p:cNvSpPr txBox="1"/>
              <p:nvPr/>
            </p:nvSpPr>
            <p:spPr>
              <a:xfrm>
                <a:off x="830641" y="1059896"/>
                <a:ext cx="3776869" cy="4554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Combinar a equação de retorno exigido com o modelo de dividendos de </a:t>
                </a:r>
                <a:r>
                  <a:rPr lang="pt-BR" dirty="0" err="1"/>
                  <a:t>gordon</a:t>
                </a:r>
                <a:r>
                  <a:rPr lang="pt-BR" dirty="0"/>
                  <a:t> é simples. </a:t>
                </a:r>
              </a:p>
              <a:p>
                <a:endParaRPr lang="pt-BR" dirty="0"/>
              </a:p>
              <a:p>
                <a:r>
                  <a:rPr lang="pt-BR" i="1" dirty="0"/>
                  <a:t>Tudo que precisamos fazer é reconhecer que a taxa de juros usada para o cálculo do valor presente no modelo de desconto de dividendo, é a soma do retorno livre de risco e um Prêmio de risco . </a:t>
                </a:r>
              </a:p>
              <a:p>
                <a:endParaRPr lang="pt-BR" dirty="0"/>
              </a:p>
              <a:p>
                <a:r>
                  <a:rPr lang="pt-BR" dirty="0"/>
                  <a:t>Usando esse insight, podemos reescrever a equação: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h𝑜𝑗𝑒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DFD3675-8814-4B8C-9A17-52486C8B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41" y="1059896"/>
                <a:ext cx="3776869" cy="4554452"/>
              </a:xfrm>
              <a:prstGeom prst="rect">
                <a:avLst/>
              </a:prstGeom>
              <a:blipFill>
                <a:blip r:embed="rId2"/>
                <a:stretch>
                  <a:fillRect l="-1290" t="-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BA211F1-99E9-4F46-A572-F55E54B1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19" y="1428936"/>
            <a:ext cx="4895850" cy="27813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ED6682-BE57-4FC0-B342-993E04071741}"/>
              </a:ext>
            </a:extLst>
          </p:cNvPr>
          <p:cNvSpPr txBox="1"/>
          <p:nvPr/>
        </p:nvSpPr>
        <p:spPr>
          <a:xfrm>
            <a:off x="694591" y="1384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Modelo de Gordon – com risco de ações</a:t>
            </a:r>
          </a:p>
        </p:txBody>
      </p:sp>
    </p:spTree>
    <p:extLst>
      <p:ext uri="{BB962C8B-B14F-4D97-AF65-F5344CB8AC3E}">
        <p14:creationId xmlns:p14="http://schemas.microsoft.com/office/powerpoint/2010/main" val="372593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638856-030F-44B6-A10F-00154C4C426C}"/>
              </a:ext>
            </a:extLst>
          </p:cNvPr>
          <p:cNvSpPr txBox="1"/>
          <p:nvPr/>
        </p:nvSpPr>
        <p:spPr>
          <a:xfrm>
            <a:off x="694592" y="705686"/>
            <a:ext cx="53865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uso de modelos de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valuation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nas decisões de investimento são baseados em: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¤ uma percepção de que os mercados são ineficientes e cometem erros em avaliar o valor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¤ uma suposição sobre como e quando essas ineficiências serão corrigidas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 um mercado eficiente, o preço de mercado é a melhor</a:t>
            </a:r>
            <a:r>
              <a:rPr lang="pt-BR" i="1" dirty="0"/>
              <a:t> 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estimativa de valor.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 diferenças entre as diferentes filosofias de  investimentos, todas alegando vencer o mercado, residem em que</a:t>
            </a:r>
            <a:r>
              <a:rPr lang="pt-BR" dirty="0"/>
              <a:t>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tipos de ineficiências eles veem nos mercados e como esses as ineficiências são corrigidas.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1026" name="Picture 2" descr="VALUATION: O QUE É E QUANDO FAZER - FIDEM Bank">
            <a:extLst>
              <a:ext uri="{FF2B5EF4-FFF2-40B4-BE49-F238E27FC236}">
                <a16:creationId xmlns:a16="http://schemas.microsoft.com/office/drawing/2014/main" id="{AC6275D7-4061-40C2-BAE0-1C261D54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12" y="1074001"/>
            <a:ext cx="5621131" cy="351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93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20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482993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3081452-A5C0-49BE-9C1F-3CBBE5EB429A}"/>
                  </a:ext>
                </a:extLst>
              </p:cNvPr>
              <p:cNvSpPr txBox="1"/>
              <p:nvPr/>
            </p:nvSpPr>
            <p:spPr>
              <a:xfrm>
                <a:off x="578528" y="482993"/>
                <a:ext cx="11034944" cy="3454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Partindo do retorno esperado para um horizonte de um ano de uma ação: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𝑅𝑒𝑡𝑜𝑟𝑛𝑜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𝐸𝑠𝑝𝑒𝑟𝑎𝑑𝑜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Suponha que as ações da empresa A estejam sendo vendidas por P0 = 100. 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Os investidores esperam um dividendo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𝐷𝐼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= 5. Eles também esperam que a ação seja vendida por P1 = 110</a:t>
                </a:r>
                <a:r>
                  <a:rPr lang="pt-BR" dirty="0"/>
                  <a:t>. Então, o retorno esperado para os acionistas é de 15%: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5+110−100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0.15=15%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3081452-A5C0-49BE-9C1F-3CBBE5EB4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8" y="482993"/>
                <a:ext cx="11034944" cy="3454344"/>
              </a:xfrm>
              <a:prstGeom prst="rect">
                <a:avLst/>
              </a:prstGeom>
              <a:blipFill>
                <a:blip r:embed="rId2"/>
                <a:stretch>
                  <a:fillRect l="-497" t="-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D0AB45EE-B90C-4744-BB3C-DF3086F18A60}"/>
              </a:ext>
            </a:extLst>
          </p:cNvPr>
          <p:cNvSpPr txBox="1"/>
          <p:nvPr/>
        </p:nvSpPr>
        <p:spPr>
          <a:xfrm>
            <a:off x="694592" y="1136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Conceito de </a:t>
            </a:r>
            <a:r>
              <a:rPr lang="pt-BR" b="1" dirty="0" err="1"/>
              <a:t>Equilibrio</a:t>
            </a:r>
            <a:r>
              <a:rPr lang="pt-BR" b="1" dirty="0"/>
              <a:t> no Mercado de Ativos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EF7203E-71F6-46F2-A302-D9AC8E7390B9}"/>
                  </a:ext>
                </a:extLst>
              </p:cNvPr>
              <p:cNvSpPr txBox="1"/>
              <p:nvPr/>
            </p:nvSpPr>
            <p:spPr>
              <a:xfrm>
                <a:off x="592911" y="3429000"/>
                <a:ext cx="11006177" cy="336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  <a:p>
                <a:r>
                  <a:rPr lang="pt-BR" dirty="0"/>
                  <a:t>Se você receber as previsões dos investidores  para outras ações igualmente arriscadas, você pode estimar o valor intrínseco  usando o modelo de </a:t>
                </a:r>
                <a:r>
                  <a:rPr lang="pt-BR" dirty="0" err="1"/>
                  <a:t>gordon</a:t>
                </a:r>
                <a:r>
                  <a:rPr lang="pt-BR" dirty="0"/>
                  <a:t> para um </a:t>
                </a:r>
                <a:r>
                  <a:rPr lang="pt-BR" dirty="0" err="1"/>
                  <a:t>periodo</a:t>
                </a:r>
                <a:r>
                  <a:rPr lang="pt-BR" dirty="0"/>
                  <a:t>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A , DIV1 = 5 e P1 = 110. Se r, o retorno esperado é 15%, então o </a:t>
                </a:r>
                <a:r>
                  <a:rPr lang="pt-B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preço-alvo</a:t>
                </a:r>
                <a:r>
                  <a:rPr lang="pt-BR" dirty="0"/>
                  <a:t> de hoje deve ser $ 100: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5+110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1.15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EF7203E-71F6-46F2-A302-D9AC8E73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1" y="3429000"/>
                <a:ext cx="11006177" cy="3363165"/>
              </a:xfrm>
              <a:prstGeom prst="rect">
                <a:avLst/>
              </a:prstGeom>
              <a:blipFill>
                <a:blip r:embed="rId3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9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21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482993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5C9D33-4CAE-416C-ABFB-DAB8F87AD042}"/>
              </a:ext>
            </a:extLst>
          </p:cNvPr>
          <p:cNvSpPr txBox="1"/>
          <p:nvPr/>
        </p:nvSpPr>
        <p:spPr>
          <a:xfrm>
            <a:off x="623571" y="852324"/>
            <a:ext cx="56263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/>
              <a:t>Qual é exatamente a taxa de desconto, r, neste cálculo? </a:t>
            </a:r>
          </a:p>
          <a:p>
            <a:endParaRPr lang="pt-BR" i="1" dirty="0"/>
          </a:p>
          <a:p>
            <a:r>
              <a:rPr lang="pt-BR" i="1" dirty="0"/>
              <a:t>É chamado de taxa de capitalização de mercado ou custo de capital próprio, que são apenas nomes alternativos para o custo de oportunidade do capital, definido como o retorno esperado sobre outros valores mobiliários com os mesmos riscos das ações da </a:t>
            </a:r>
            <a:r>
              <a:rPr lang="pt-BR" dirty="0"/>
              <a:t>A </a:t>
            </a:r>
            <a:r>
              <a:rPr lang="pt-BR" i="1" dirty="0"/>
              <a:t>.</a:t>
            </a:r>
          </a:p>
          <a:p>
            <a:endParaRPr lang="pt-BR" dirty="0"/>
          </a:p>
          <a:p>
            <a:r>
              <a:rPr lang="pt-BR" dirty="0"/>
              <a:t>Muitas ações serão mais seguras e muitas mais arriscadas. Mas entre os milhares de ações negociadas, haverá um grupo com essencialmente os mesmos riscos. Chame este grupo de classe de risco de A . </a:t>
            </a:r>
          </a:p>
          <a:p>
            <a:endParaRPr lang="pt-BR" dirty="0"/>
          </a:p>
          <a:p>
            <a:r>
              <a:rPr lang="pt-BR" i="1" dirty="0"/>
              <a:t>Então, todas as ações da mesma classe de risco devem ser precificadas para oferecer a mesma taxa esperada</a:t>
            </a:r>
          </a:p>
          <a:p>
            <a:r>
              <a:rPr lang="pt-BR" i="1" dirty="0"/>
              <a:t>de retorno. Essa é a condição de equilíbrio no mercado de ativos. </a:t>
            </a:r>
          </a:p>
          <a:p>
            <a:endParaRPr lang="pt-BR" i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E39010-31E7-4BA5-A218-771A95940408}"/>
              </a:ext>
            </a:extLst>
          </p:cNvPr>
          <p:cNvSpPr txBox="1"/>
          <p:nvPr/>
        </p:nvSpPr>
        <p:spPr>
          <a:xfrm>
            <a:off x="694592" y="1136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Conceito de </a:t>
            </a:r>
            <a:r>
              <a:rPr lang="pt-BR" b="1" dirty="0" err="1"/>
              <a:t>Equilibrio</a:t>
            </a:r>
            <a:r>
              <a:rPr lang="pt-BR" b="1" dirty="0"/>
              <a:t> no Mercado de Ativos</a:t>
            </a:r>
          </a:p>
        </p:txBody>
      </p:sp>
      <p:pic>
        <p:nvPicPr>
          <p:cNvPr id="6146" name="Picture 2" descr="The Risk and Return Relationship">
            <a:extLst>
              <a:ext uri="{FF2B5EF4-FFF2-40B4-BE49-F238E27FC236}">
                <a16:creationId xmlns:a16="http://schemas.microsoft.com/office/drawing/2014/main" id="{E8158D0F-7EAF-44AB-9CE3-B3D774C8A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12" y="1753766"/>
            <a:ext cx="4286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9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22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482993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5C9D33-4CAE-416C-ABFB-DAB8F87AD042}"/>
              </a:ext>
            </a:extLst>
          </p:cNvPr>
          <p:cNvSpPr txBox="1"/>
          <p:nvPr/>
        </p:nvSpPr>
        <p:spPr>
          <a:xfrm>
            <a:off x="694592" y="844186"/>
            <a:ext cx="9781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Vamos supor que todos os outros títulos da classe de risco da A ofereçam os mesmos 15% de retorno esperado. </a:t>
            </a:r>
          </a:p>
          <a:p>
            <a:endParaRPr lang="pt-BR" dirty="0"/>
          </a:p>
          <a:p>
            <a:r>
              <a:rPr lang="pt-BR" dirty="0"/>
              <a:t>Então, $ 100 por ação deve ser o preço de equilíbrio da ação. </a:t>
            </a:r>
          </a:p>
          <a:p>
            <a:endParaRPr lang="pt-BR" dirty="0"/>
          </a:p>
          <a:p>
            <a:r>
              <a:rPr lang="pt-BR" dirty="0"/>
              <a:t>E se o preço da A estivesse acima de P0 = $ 100? Nesse caso, o retorno esperado seria inferior a 15%. </a:t>
            </a:r>
          </a:p>
          <a:p>
            <a:endParaRPr lang="pt-BR" dirty="0"/>
          </a:p>
          <a:p>
            <a:r>
              <a:rPr lang="pt-BR" i="1" dirty="0"/>
              <a:t>Os investidores iriam transferir seu capital para outros ativos da mesma classe de risco e, no processo, forçariam para baixo o preço das ações  A.</a:t>
            </a:r>
          </a:p>
          <a:p>
            <a:endParaRPr lang="pt-BR" dirty="0"/>
          </a:p>
          <a:p>
            <a:r>
              <a:rPr lang="pt-BR" dirty="0"/>
              <a:t>Se P0 fosse menor de $ 100, o processo seria revertido. </a:t>
            </a:r>
          </a:p>
          <a:p>
            <a:endParaRPr lang="pt-BR" dirty="0"/>
          </a:p>
          <a:p>
            <a:r>
              <a:rPr lang="pt-BR" i="1" dirty="0"/>
              <a:t>Os investidores corriam para comprar, forçando o preço a subir para $ 100. </a:t>
            </a:r>
          </a:p>
          <a:p>
            <a:endParaRPr lang="pt-BR" i="1" dirty="0"/>
          </a:p>
          <a:p>
            <a:r>
              <a:rPr lang="pt-BR" i="1" dirty="0"/>
              <a:t>Portanto, em cada ponto no tempo, todos os títulos em uma classe de risco equivalente são precificados, através dos mecanismos de arbitragem do mercado, para oferecem o mesmo retorno esperado. </a:t>
            </a:r>
          </a:p>
          <a:p>
            <a:endParaRPr lang="pt-BR" i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28D152-B0F3-4342-9004-CACCEDE38839}"/>
              </a:ext>
            </a:extLst>
          </p:cNvPr>
          <p:cNvSpPr txBox="1"/>
          <p:nvPr/>
        </p:nvSpPr>
        <p:spPr>
          <a:xfrm>
            <a:off x="694592" y="1136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Conceito de </a:t>
            </a:r>
            <a:r>
              <a:rPr lang="pt-BR" b="1" dirty="0" err="1"/>
              <a:t>Equilibrio</a:t>
            </a:r>
            <a:r>
              <a:rPr lang="pt-BR" b="1" dirty="0"/>
              <a:t> no Mercado de Ativos</a:t>
            </a:r>
          </a:p>
        </p:txBody>
      </p:sp>
    </p:spTree>
    <p:extLst>
      <p:ext uri="{BB962C8B-B14F-4D97-AF65-F5344CB8AC3E}">
        <p14:creationId xmlns:p14="http://schemas.microsoft.com/office/powerpoint/2010/main" val="348570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23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561047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44D6B9-11E2-4926-8163-EFF22BF5A4ED}"/>
              </a:ext>
            </a:extLst>
          </p:cNvPr>
          <p:cNvSpPr txBox="1"/>
          <p:nvPr/>
        </p:nvSpPr>
        <p:spPr>
          <a:xfrm>
            <a:off x="694592" y="796134"/>
            <a:ext cx="102959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/>
              <a:t>Condição de Equilíbrio no mercado de ativos: Em cada ponto no tempo, todos os títulos em uma classe de risco equivalente são cotados para oferecem o mesmo retorno esperado.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/>
            <a:endParaRPr lang="pt-BR" dirty="0"/>
          </a:p>
          <a:p>
            <a:endParaRPr lang="pt-BR" dirty="0"/>
          </a:p>
          <a:p>
            <a:endParaRPr lang="pt-BR" dirty="0"/>
          </a:p>
          <a:p>
            <a:pPr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i="1" dirty="0"/>
          </a:p>
          <a:p>
            <a:r>
              <a:rPr lang="pt-BR" i="1" dirty="0"/>
              <a:t>Em mercados eficientes, preço de mercado é sempre igual o valor.</a:t>
            </a:r>
          </a:p>
          <a:p>
            <a:endParaRPr lang="pt-BR" i="1" dirty="0"/>
          </a:p>
          <a:p>
            <a:r>
              <a:rPr lang="pt-BR" i="1" dirty="0"/>
              <a:t>Por outro lado, o pressuposto chave para a </a:t>
            </a:r>
            <a:r>
              <a:rPr lang="pt-BR" i="1" dirty="0" err="1"/>
              <a:t>valuation</a:t>
            </a:r>
            <a:r>
              <a:rPr lang="pt-BR" i="1" dirty="0"/>
              <a:t> intrínseca é que o preço de mercado converge para o valor em um horizonte de tempo específico.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352D63-1B91-4870-9BF5-8B86446E7E72}"/>
              </a:ext>
            </a:extLst>
          </p:cNvPr>
          <p:cNvSpPr txBox="1"/>
          <p:nvPr/>
        </p:nvSpPr>
        <p:spPr>
          <a:xfrm>
            <a:off x="694592" y="1743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Equilibrio</a:t>
            </a:r>
            <a:r>
              <a:rPr lang="pt-BR" b="1" dirty="0"/>
              <a:t> no mercado de ativos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ABB4DAB6-2BDC-4ECA-81F5-66159DD30A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407191"/>
                  </p:ext>
                </p:extLst>
              </p:nvPr>
            </p:nvGraphicFramePr>
            <p:xfrm>
              <a:off x="694592" y="1927874"/>
              <a:ext cx="8127999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876509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0381497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70879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Equação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Relação Preço - Valor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Estado do Mercado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752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𝐷𝐼</m:t>
                                    </m:r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preço de mercado = valor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Equilíbrio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759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𝐷𝐼</m:t>
                                    </m:r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preço de mercado &gt; valor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Sobrevalorização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217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&lt; 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𝐷𝐼</m:t>
                                    </m:r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preço de mercado &lt; valor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Subvalorização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98350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ABB4DAB6-2BDC-4ECA-81F5-66159DD30A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407191"/>
                  </p:ext>
                </p:extLst>
              </p:nvPr>
            </p:nvGraphicFramePr>
            <p:xfrm>
              <a:off x="694592" y="1927874"/>
              <a:ext cx="8127999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876509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0381497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70879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Equação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Relação Preço - Valor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Estado do Mercado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7524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62857" r="-200899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preço de mercado = valor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Equilíbrio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7594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61321" r="-2008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preço de mercado &gt; valor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Sobrevalorização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2170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63810" r="-2008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preço de mercado &lt; valor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Subvalorização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9835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752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24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205605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1" y="51975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4B9F18-2F04-435D-9BEB-0CF4EF278C5A}"/>
              </a:ext>
            </a:extLst>
          </p:cNvPr>
          <p:cNvSpPr txBox="1"/>
          <p:nvPr/>
        </p:nvSpPr>
        <p:spPr>
          <a:xfrm>
            <a:off x="694592" y="588508"/>
            <a:ext cx="10553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CA66BE6-64F3-430E-9633-14687974F72A}"/>
                  </a:ext>
                </a:extLst>
              </p:cNvPr>
              <p:cNvSpPr txBox="1"/>
              <p:nvPr/>
            </p:nvSpPr>
            <p:spPr>
              <a:xfrm>
                <a:off x="694589" y="406318"/>
                <a:ext cx="11033582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dirty="0"/>
              </a:p>
              <a:p>
                <a:r>
                  <a:rPr lang="pt-BR" dirty="0"/>
                  <a:t>A diferença entre o retorno esperado e a taxa de retorno exigida de um ativo é o alfa esperado do ativo (ou alfa </a:t>
                </a:r>
                <a:r>
                  <a:rPr lang="pt-BR" dirty="0" err="1"/>
                  <a:t>ex-ante</a:t>
                </a:r>
                <a:r>
                  <a:rPr lang="pt-BR" dirty="0"/>
                  <a:t>) ou o retorno anormal esperado:</a:t>
                </a:r>
              </a:p>
              <a:p>
                <a:pPr/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𝐴𝑙𝑝h𝑎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𝑒𝑠𝑝𝑒𝑟𝑎𝑑𝑜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𝑅𝑒𝑡𝑜𝑟𝑛𝑜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𝑒𝑠𝑝𝑒𝑟𝑎𝑑𝑜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𝑅𝑒𝑡𝑜𝑟𝑛𝑜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𝐸𝑥𝑖𝑔𝑖𝑑𝑜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  <a:p>
                <a:r>
                  <a:rPr lang="pt-BR" i="1" dirty="0"/>
                  <a:t>Quando um ativo é precificado de forma eficiente (seu preço é igual a seu valor intrínseco), o retorno esperado deve ser igual ao retorno exigido e o alfa esperado é zero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  <a:p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Na tomada de decisão e avaliação de investimentos</a:t>
                </a:r>
                <a:r>
                  <a:rPr lang="pt-BR" dirty="0"/>
                  <a:t>, o foco está no alfa esperado. </a:t>
                </a:r>
                <a:r>
                  <a:rPr lang="pt-BR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No entanto, para avaliar os resultados reais de uma disciplina de investimento</a:t>
                </a:r>
                <a:r>
                  <a:rPr lang="pt-BR" dirty="0"/>
                  <a:t>, o analista examinaria o alfa realizado. </a:t>
                </a:r>
              </a:p>
              <a:p>
                <a:endParaRPr lang="pt-BR" dirty="0"/>
              </a:p>
              <a:p>
                <a:r>
                  <a:rPr lang="pt-BR" dirty="0"/>
                  <a:t>Alfa realizado (ou alfa </a:t>
                </a:r>
                <a:r>
                  <a:rPr lang="pt-BR" dirty="0" err="1"/>
                  <a:t>ex-post</a:t>
                </a:r>
                <a:r>
                  <a:rPr lang="pt-BR" dirty="0"/>
                  <a:t>) durante um determinado período é: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𝐴𝑙𝑝h𝑎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𝑅𝑒𝑎𝑙𝑖𝑧𝑎𝑑𝑜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𝑅𝑒𝑡𝑜𝑟𝑛𝑜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𝑅𝑒𝑡𝑒𝑛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𝐶𝑜𝑟𝑟𝑒𝑛𝑡𝑒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𝑅𝑒𝑡𝑜𝑟𝑛𝑜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𝐸𝑥𝑖𝑔𝑖𝑑𝑜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𝐶𝑜𝑛𝑡𝑒𝑚𝑝𝑜𝑟𝑎𝑛𝑒𝑜</m:t>
                      </m:r>
                    </m:oMath>
                  </m:oMathPara>
                </a14:m>
                <a:endParaRPr lang="pt-BR" dirty="0"/>
              </a:p>
              <a:p>
                <a:endParaRPr lang="pt-BR" i="1" dirty="0"/>
              </a:p>
              <a:p>
                <a:r>
                  <a:rPr lang="pt-BR" i="1" dirty="0"/>
                  <a:t>Se o analista tem êxito (ou sorte) na elaboração da </a:t>
                </a:r>
                <a:r>
                  <a:rPr lang="pt-BR" i="1" dirty="0" err="1"/>
                  <a:t>valuation</a:t>
                </a:r>
                <a:r>
                  <a:rPr lang="pt-BR" i="1" dirty="0"/>
                  <a:t> intrínseca, o alpha é positivo.</a:t>
                </a:r>
              </a:p>
              <a:p>
                <a:pPr/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CA66BE6-64F3-430E-9633-14687974F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9" y="406318"/>
                <a:ext cx="11033582" cy="5632311"/>
              </a:xfrm>
              <a:prstGeom prst="rect">
                <a:avLst/>
              </a:prstGeo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F189130A-3E1D-416F-9C1A-165C17E86B36}"/>
              </a:ext>
            </a:extLst>
          </p:cNvPr>
          <p:cNvSpPr txBox="1"/>
          <p:nvPr/>
        </p:nvSpPr>
        <p:spPr>
          <a:xfrm>
            <a:off x="694590" y="-9220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b="1" dirty="0"/>
              <a:t>Alpha – </a:t>
            </a:r>
            <a:r>
              <a:rPr lang="pt-BR" i="1" dirty="0"/>
              <a:t>Retorno Acima do Mercado</a:t>
            </a:r>
          </a:p>
        </p:txBody>
      </p:sp>
    </p:spTree>
    <p:extLst>
      <p:ext uri="{BB962C8B-B14F-4D97-AF65-F5344CB8AC3E}">
        <p14:creationId xmlns:p14="http://schemas.microsoft.com/office/powerpoint/2010/main" val="377004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25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47227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6DCCCA-CC52-4C39-9CD3-C628F16B0CC8}"/>
              </a:ext>
            </a:extLst>
          </p:cNvPr>
          <p:cNvSpPr txBox="1"/>
          <p:nvPr/>
        </p:nvSpPr>
        <p:spPr>
          <a:xfrm>
            <a:off x="694592" y="1028343"/>
            <a:ext cx="42502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modelos de desconto de dividendos derivados funcionam melhor para empresas maduras que pagam dividendos em dinheiro. </a:t>
            </a:r>
          </a:p>
          <a:p>
            <a:endParaRPr lang="pt-BR" dirty="0"/>
          </a:p>
          <a:p>
            <a:r>
              <a:rPr lang="pt-BR" dirty="0"/>
              <a:t>O modelo também funcionam quando as empresas pagam em dinheiro pela recompra de ações também</a:t>
            </a:r>
          </a:p>
          <a:p>
            <a:r>
              <a:rPr lang="pt-BR" dirty="0"/>
              <a:t>como dividendos.</a:t>
            </a:r>
          </a:p>
          <a:p>
            <a:endParaRPr lang="pt-BR" dirty="0"/>
          </a:p>
          <a:p>
            <a:r>
              <a:rPr lang="pt-BR" dirty="0"/>
              <a:t> Dito isso, também é verdade que o modelo de desconto de dividendos é difícil de usar se o a empresa não paga nenhum dividendo ou se a divisão do pagamento entre dividendos em dinheiro e recompras é imprevisível. </a:t>
            </a:r>
          </a:p>
          <a:p>
            <a:endParaRPr lang="pt-BR" dirty="0"/>
          </a:p>
        </p:txBody>
      </p:sp>
      <p:pic>
        <p:nvPicPr>
          <p:cNvPr id="3074" name="Picture 2" descr="Five Stages of Business Growth – Meeting of Minds">
            <a:extLst>
              <a:ext uri="{FF2B5EF4-FFF2-40B4-BE49-F238E27FC236}">
                <a16:creationId xmlns:a16="http://schemas.microsoft.com/office/drawing/2014/main" id="{149B997B-2A30-4753-AB77-0FEA836E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62" y="1324924"/>
            <a:ext cx="6826379" cy="38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E6631F5-D2EE-41B7-8FC6-56407CC9720B}"/>
              </a:ext>
            </a:extLst>
          </p:cNvPr>
          <p:cNvSpPr txBox="1"/>
          <p:nvPr/>
        </p:nvSpPr>
        <p:spPr>
          <a:xfrm>
            <a:off x="694591" y="1384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Modelo de Gordon: Aplicabilidade</a:t>
            </a:r>
          </a:p>
        </p:txBody>
      </p:sp>
    </p:spTree>
    <p:extLst>
      <p:ext uri="{BB962C8B-B14F-4D97-AF65-F5344CB8AC3E}">
        <p14:creationId xmlns:p14="http://schemas.microsoft.com/office/powerpoint/2010/main" val="59179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A48A1F-7AFA-0C46-AF2C-7A631579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2279897"/>
            <a:ext cx="10787270" cy="830649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77"/>
              </a:rPr>
              <a:t>Mercado de Capitais –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77"/>
              </a:rPr>
              <a:t>Valuation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77"/>
              </a:rPr>
              <a:t> de Ações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A663-2F65-D745-A616-0FE27907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0274" y="3890624"/>
            <a:ext cx="5788025" cy="8871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Professor: Leonardo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Matsuno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5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27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20D53D-7713-4AD0-BD19-09B8D8EBF389}"/>
              </a:ext>
            </a:extLst>
          </p:cNvPr>
          <p:cNvSpPr txBox="1"/>
          <p:nvPr/>
        </p:nvSpPr>
        <p:spPr>
          <a:xfrm>
            <a:off x="694592" y="298218"/>
            <a:ext cx="106688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Outras métricas de avaliação de ações</a:t>
            </a:r>
          </a:p>
          <a:p>
            <a:endParaRPr lang="pt-BR" dirty="0"/>
          </a:p>
          <a:p>
            <a:r>
              <a:rPr lang="pt-BR" dirty="0"/>
              <a:t>Encontrar o valor das ações da Boeing ou GE pode soar como um problema simples. As empresas públicas publicam balanços trimestrais e anuais, que listam o valor da ativos e passivos. </a:t>
            </a:r>
          </a:p>
          <a:p>
            <a:endParaRPr lang="pt-BR" dirty="0"/>
          </a:p>
          <a:p>
            <a:r>
              <a:rPr lang="pt-BR" dirty="0"/>
              <a:t>Por exemplo, no final de setembro de 2017, o valor contábil de todos os ativos - instalações e máquinas, estoques de materiais, dinheiro no banco, e assim por diante – era $ 378 bilhões.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Passivos da GE - dinheiro que deve aos bancos, impostos que devem ser pagos e semelhantes - totalizaram US $ 298,5 bilhões. </a:t>
            </a:r>
          </a:p>
          <a:p>
            <a:endParaRPr lang="pt-BR" dirty="0"/>
          </a:p>
          <a:p>
            <a:r>
              <a:rPr lang="pt-BR" dirty="0"/>
              <a:t>A diferença entre o valor dos ativos e o </a:t>
            </a:r>
            <a:r>
              <a:rPr lang="pt-BR" dirty="0" err="1"/>
              <a:t>o</a:t>
            </a:r>
            <a:r>
              <a:rPr lang="pt-BR" dirty="0"/>
              <a:t> passivo era de pouco mais de US $ 79,5 bilhões. </a:t>
            </a:r>
          </a:p>
          <a:p>
            <a:endParaRPr lang="pt-BR" dirty="0"/>
          </a:p>
          <a:p>
            <a:r>
              <a:rPr lang="pt-BR" dirty="0"/>
              <a:t>Este era o valor contábil do patrimônio da GE</a:t>
            </a:r>
          </a:p>
        </p:txBody>
      </p:sp>
    </p:spTree>
    <p:extLst>
      <p:ext uri="{BB962C8B-B14F-4D97-AF65-F5344CB8AC3E}">
        <p14:creationId xmlns:p14="http://schemas.microsoft.com/office/powerpoint/2010/main" val="2785554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28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9D76A3-B3C1-43FB-9C1D-6FCC6531BC2F}"/>
              </a:ext>
            </a:extLst>
          </p:cNvPr>
          <p:cNvSpPr txBox="1"/>
          <p:nvPr/>
        </p:nvSpPr>
        <p:spPr>
          <a:xfrm>
            <a:off x="836635" y="516032"/>
            <a:ext cx="100651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No entanto, os valores contábeis podem ser uma referência útil. </a:t>
            </a:r>
          </a:p>
          <a:p>
            <a:endParaRPr lang="pt-BR" dirty="0"/>
          </a:p>
          <a:p>
            <a:r>
              <a:rPr lang="pt-BR" dirty="0"/>
              <a:t>Suponha, por exemplo, que o  valor agregado de todas as ações da Holstein </a:t>
            </a:r>
            <a:r>
              <a:rPr lang="pt-BR" dirty="0" err="1"/>
              <a:t>Oil</a:t>
            </a:r>
            <a:r>
              <a:rPr lang="pt-BR" dirty="0"/>
              <a:t> é de US $ 900 milhões. Seu valor contábil de patrimônio é $ 450 milhões. </a:t>
            </a:r>
          </a:p>
          <a:p>
            <a:endParaRPr lang="pt-BR" dirty="0"/>
          </a:p>
          <a:p>
            <a:r>
              <a:rPr lang="pt-BR" dirty="0"/>
              <a:t>Um analista financeiro pode dizer: “Holstein vende pelo dobro do valor contábil. Isto dobrou o investimento passado acumulado dos acionistas na empresa. ” </a:t>
            </a:r>
          </a:p>
          <a:p>
            <a:endParaRPr lang="pt-BR" dirty="0"/>
          </a:p>
          <a:p>
            <a:r>
              <a:rPr lang="pt-BR" dirty="0"/>
              <a:t>Ela também pode dizer, “O valor de mercado agregado da Holstein é de $ 900 - 450 = $ 450 milhões. </a:t>
            </a:r>
          </a:p>
          <a:p>
            <a:endParaRPr lang="pt-BR" dirty="0"/>
          </a:p>
          <a:p>
            <a:r>
              <a:rPr lang="pt-BR" dirty="0"/>
              <a:t>Os valores contábeis também podem ser pistas úteis sobre o valor de liquidação. </a:t>
            </a:r>
          </a:p>
          <a:p>
            <a:endParaRPr lang="pt-BR" dirty="0"/>
          </a:p>
          <a:p>
            <a:r>
              <a:rPr lang="pt-BR" dirty="0"/>
              <a:t>Valor de liquidação é o que os investidores recebem quando uma empresa falida é fechada e seus ativos vendidos. </a:t>
            </a:r>
          </a:p>
          <a:p>
            <a:endParaRPr lang="pt-BR" dirty="0"/>
          </a:p>
          <a:p>
            <a:r>
              <a:rPr lang="pt-BR" dirty="0"/>
              <a:t>Valores contábeis de ativos “duros” como terrenos, edifícios, veículos e máquinas podem indicar uma possível liquidação valores.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255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29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5302B9-CF34-4213-A635-3A9BEB8E0FB6}"/>
              </a:ext>
            </a:extLst>
          </p:cNvPr>
          <p:cNvSpPr txBox="1"/>
          <p:nvPr/>
        </p:nvSpPr>
        <p:spPr>
          <a:xfrm>
            <a:off x="694592" y="243967"/>
            <a:ext cx="40105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Avaliação por Comparáveis</a:t>
            </a:r>
          </a:p>
          <a:p>
            <a:endParaRPr lang="pt-BR" i="1" dirty="0"/>
          </a:p>
          <a:p>
            <a:r>
              <a:rPr lang="pt-BR" dirty="0"/>
              <a:t>Quando os analistas financeiros precisam avaliar um negócio, eles geralmente começam identificando uma amostra de empresas semelhantes como comparáveis ​​potenciais. </a:t>
            </a:r>
          </a:p>
          <a:p>
            <a:endParaRPr lang="pt-BR" dirty="0"/>
          </a:p>
          <a:p>
            <a:r>
              <a:rPr lang="pt-BR" dirty="0"/>
              <a:t>Em seguida, examinam quanto os investidores em empresas comparáveis ​​estão dispostos a pagar por dólar de lucro ou ativos contábeis. </a:t>
            </a:r>
          </a:p>
          <a:p>
            <a:endParaRPr lang="pt-BR" dirty="0"/>
          </a:p>
          <a:p>
            <a:r>
              <a:rPr lang="pt-BR" dirty="0"/>
              <a:t>Eles veem o que o negócio valeria se fosse negociado nas relações preço-lucro ou preço-valor contábil dos comparáveis. Essa abordagem de avaliação é chamada de avaliação por comparáveis.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Tabela testa este método de avaliação para três empresas e setores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E90325-2237-460D-99F2-B69F0DDD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137" y="583966"/>
            <a:ext cx="6679808" cy="48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4497A0-1913-44C7-A771-762A5E64C48F}"/>
              </a:ext>
            </a:extLst>
          </p:cNvPr>
          <p:cNvSpPr txBox="1"/>
          <p:nvPr/>
        </p:nvSpPr>
        <p:spPr>
          <a:xfrm>
            <a:off x="694591" y="0"/>
            <a:ext cx="1061555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Valuation intrínseca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relaciona o valor de um ativo a sua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capacidade de gerar fluxos de caixa e o risco fluxo de caixa . Em sua forma mais comum, o valor intrínseco é calculado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 uma avaliação de fluxo de caixa descontado, com o valor de um ativo sendo o valor presente dos fluxos de caixa futuros esperados nesse ativo.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Base Filosófica: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Cada ativo tem um valor intrínseco que pode ser estimado, com base em suas características em termos de fluxos de caixa, crescimento e risco.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Informações necessárias: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 usar a avaliação de fluxo de caixa descontado, você precisa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¤ estimar a vida útil do ativo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¤ estimar os fluxos de caixa durante a vida do ativo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¤ estimar a taxa de desconto a ser aplicada a esses fluxos de caixa para obter presentes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valor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Ineficiência do mercado: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Presume-se que os mercados cometam erros em preços de ativos ao longo do tempo, e assume-se que se corrigem com o tempo, à medida que novas informações sobre os ativos surgem.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B555A2-D614-492C-9DCD-18A3C9FFD7F3}"/>
              </a:ext>
            </a:extLst>
          </p:cNvPr>
          <p:cNvSpPr txBox="1"/>
          <p:nvPr/>
        </p:nvSpPr>
        <p:spPr>
          <a:xfrm>
            <a:off x="694591" y="56790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https://pages.stern.nyu.edu/~adamodar/</a:t>
            </a:r>
          </a:p>
        </p:txBody>
      </p:sp>
    </p:spTree>
    <p:extLst>
      <p:ext uri="{BB962C8B-B14F-4D97-AF65-F5344CB8AC3E}">
        <p14:creationId xmlns:p14="http://schemas.microsoft.com/office/powerpoint/2010/main" val="498448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30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EFF1BD-8AD4-4988-8D1B-7947020A1B55}"/>
              </a:ext>
            </a:extLst>
          </p:cNvPr>
          <p:cNvSpPr txBox="1"/>
          <p:nvPr/>
        </p:nvSpPr>
        <p:spPr>
          <a:xfrm>
            <a:off x="694592" y="197346"/>
            <a:ext cx="415261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Avaliação por Comparáveis</a:t>
            </a:r>
          </a:p>
          <a:p>
            <a:endParaRPr lang="pt-BR" dirty="0"/>
          </a:p>
          <a:p>
            <a:r>
              <a:rPr lang="pt-BR" dirty="0"/>
              <a:t>Nos Estados Unidos, os preços cobrados pelas concessionárias locais de água, eletricidade e gás são regulamentados</a:t>
            </a:r>
          </a:p>
          <a:p>
            <a:r>
              <a:rPr lang="pt-BR" dirty="0"/>
              <a:t>por comissões estaduais. </a:t>
            </a:r>
          </a:p>
          <a:p>
            <a:endParaRPr lang="pt-BR" dirty="0"/>
          </a:p>
          <a:p>
            <a:r>
              <a:rPr lang="pt-BR" dirty="0"/>
              <a:t>Os reguladores tentam manter os preços ao consumidor baixos, mas devem permitir que as concessionárias obtenham uma taxa de retorno justa. </a:t>
            </a:r>
          </a:p>
          <a:p>
            <a:endParaRPr lang="pt-BR" dirty="0"/>
          </a:p>
          <a:p>
            <a:r>
              <a:rPr lang="pt-BR" dirty="0"/>
              <a:t>Mas o que é justo? Geralmente é interpretado como r, a taxa de capitalização de mercado das ações ordinárias da empresa. </a:t>
            </a:r>
          </a:p>
          <a:p>
            <a:endParaRPr lang="pt-BR" dirty="0"/>
          </a:p>
          <a:p>
            <a:r>
              <a:rPr lang="pt-BR" dirty="0"/>
              <a:t>Em outras palavras, a taxa de retorno justa</a:t>
            </a:r>
          </a:p>
          <a:p>
            <a:r>
              <a:rPr lang="pt-BR" dirty="0"/>
              <a:t>sobre o patrimônio líquido para um serviço público deve ser o custo do patrimônio - isto é, </a:t>
            </a:r>
            <a:r>
              <a:rPr lang="pt-BR" i="1" dirty="0"/>
              <a:t>a taxa oferecida por</a:t>
            </a:r>
          </a:p>
          <a:p>
            <a:r>
              <a:rPr lang="pt-BR" i="1" dirty="0"/>
              <a:t>ativos que têm o mesmo risco que as ações ordinárias da concessionária</a:t>
            </a:r>
          </a:p>
        </p:txBody>
      </p:sp>
      <p:pic>
        <p:nvPicPr>
          <p:cNvPr id="9218" name="Picture 2" descr="ABOUT US | WaterISAC">
            <a:extLst>
              <a:ext uri="{FF2B5EF4-FFF2-40B4-BE49-F238E27FC236}">
                <a16:creationId xmlns:a16="http://schemas.microsoft.com/office/drawing/2014/main" id="{391814F6-FE03-4659-AA37-A6F383C5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71" y="1220402"/>
            <a:ext cx="6858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79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31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349102F-8D84-4B8B-8819-F1A9A1EE5BE3}"/>
                  </a:ext>
                </a:extLst>
              </p:cNvPr>
              <p:cNvSpPr txBox="1"/>
              <p:nvPr/>
            </p:nvSpPr>
            <p:spPr>
              <a:xfrm>
                <a:off x="694592" y="298219"/>
                <a:ext cx="10500150" cy="564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Pequenas variações nas estimativas desse retorno podem ter grandes efeitos nos preços cobrados da os clientes e nos lucros da empresa. </a:t>
                </a:r>
              </a:p>
              <a:p>
                <a:endParaRPr lang="pt-BR" dirty="0"/>
              </a:p>
              <a:p>
                <a:r>
                  <a:rPr lang="pt-BR" dirty="0"/>
                  <a:t>Portanto, tanto os gerentes quanto os reguladores das empresas trabalham arduamente para estimar o custo do capital próprio. </a:t>
                </a:r>
              </a:p>
              <a:p>
                <a:endParaRPr lang="pt-BR" dirty="0"/>
              </a:p>
              <a:p>
                <a:r>
                  <a:rPr lang="pt-BR" dirty="0"/>
                  <a:t>Eles notaram que a maioria dos serviços públicos são empresas maduras e estáveis que pagam dividendos regulares. </a:t>
                </a:r>
              </a:p>
              <a:p>
                <a:endParaRPr lang="pt-BR" dirty="0"/>
              </a:p>
              <a:p>
                <a:r>
                  <a:rPr lang="pt-BR" dirty="0"/>
                  <a:t>Suponha que você deseje estimar o custo do patrimônio líquido para </a:t>
                </a:r>
                <a:r>
                  <a:rPr lang="pt-BR" dirty="0" err="1"/>
                  <a:t>Aqua</a:t>
                </a:r>
                <a:r>
                  <a:rPr lang="pt-BR" dirty="0"/>
                  <a:t> </a:t>
                </a:r>
                <a:r>
                  <a:rPr lang="pt-BR" dirty="0" err="1"/>
                  <a:t>America</a:t>
                </a:r>
                <a:r>
                  <a:rPr lang="pt-BR" dirty="0"/>
                  <a:t>, uma empresa local de água empresa de distribuição. </a:t>
                </a:r>
              </a:p>
              <a:p>
                <a:endParaRPr lang="pt-BR" dirty="0"/>
              </a:p>
              <a:p>
                <a:r>
                  <a:rPr lang="pt-BR" dirty="0"/>
                  <a:t>As ações da </a:t>
                </a:r>
                <a:r>
                  <a:rPr lang="pt-BR" dirty="0" err="1"/>
                  <a:t>Aqua</a:t>
                </a:r>
                <a:r>
                  <a:rPr lang="pt-BR" dirty="0"/>
                  <a:t> (símbolo WTR) estavam sendo vendidas por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$ 33,62 </a:t>
                </a:r>
                <a:r>
                  <a:rPr lang="pt-BR" dirty="0"/>
                  <a:t>por ação em no final de setembro de 2017.</a:t>
                </a:r>
              </a:p>
              <a:p>
                <a:endParaRPr lang="pt-BR" dirty="0"/>
              </a:p>
              <a:p>
                <a:r>
                  <a:rPr lang="pt-BR" dirty="0"/>
                  <a:t>Esperava-se que o pagamento de dividendos para o próximo ano fosse de </a:t>
                </a:r>
                <a:r>
                  <a:rPr lang="pt-B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$ 1,18 </a:t>
                </a:r>
                <a:r>
                  <a:rPr lang="pt-BR" dirty="0"/>
                  <a:t>. Assim, é uma questão simples calcular a primeira metade da fórmula DCF: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𝐷𝑖𝑣𝑖𝑑𝑒𝑛𝑑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𝑌𝑖𝑒𝑙𝑑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1.18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33.62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=.035=3.5%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349102F-8D84-4B8B-8819-F1A9A1EE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2" y="298219"/>
                <a:ext cx="10500150" cy="5645776"/>
              </a:xfrm>
              <a:prstGeom prst="rect">
                <a:avLst/>
              </a:prstGeom>
              <a:blipFill>
                <a:blip r:embed="rId2"/>
                <a:stretch>
                  <a:fillRect l="-523" t="-6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17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32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1774C2D-E9C1-4061-8BF6-6CD94D3F3244}"/>
                  </a:ext>
                </a:extLst>
              </p:cNvPr>
              <p:cNvSpPr txBox="1"/>
              <p:nvPr/>
            </p:nvSpPr>
            <p:spPr>
              <a:xfrm>
                <a:off x="694592" y="439524"/>
                <a:ext cx="10580049" cy="561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A parte difícil é estimar g, a taxa esperada de crescimento dos dividendos. Uma opção é consultar as opiniões dos analistas financeiros que estudam as perspectivas de cada empresa. </a:t>
                </a:r>
                <a:r>
                  <a:rPr lang="pt-BR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Uma abordagem alternativa para estimar o crescimento de longo prazo começa com a taxa de pagamento, a relação entre dividendos e lucro por ação (EPS)</a:t>
                </a:r>
                <a:r>
                  <a:rPr lang="pt-BR" i="1" dirty="0"/>
                  <a:t>. </a:t>
                </a:r>
                <a:r>
                  <a:rPr lang="pt-BR" dirty="0"/>
                  <a:t>Para </a:t>
                </a:r>
                <a:r>
                  <a:rPr lang="pt-BR" dirty="0" err="1"/>
                  <a:t>Aqua</a:t>
                </a:r>
                <a:r>
                  <a:rPr lang="pt-BR" dirty="0"/>
                  <a:t>, essa proporção é em média de cerca de 60%. Em outras palavras, a cada ano a empresa estava reinvestindo no negócio cerca de 40% de lucro por ação: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𝑃𝑙𝑜𝑤𝑏𝑎𝑐𝑘</m:t>
                      </m:r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𝑝𝑎𝑦𝑜𝑢𝑡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𝐷𝐼𝑉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𝐸𝑃𝑆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=1−.60= </m:t>
                      </m:r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pt-BR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endParaRPr lang="pt-BR" dirty="0"/>
              </a:p>
              <a:p>
                <a:r>
                  <a:rPr lang="pt-BR" dirty="0"/>
                  <a:t>Além disso, o índice de lucro por ação do </a:t>
                </a:r>
                <a:r>
                  <a:rPr lang="pt-BR" dirty="0" err="1"/>
                  <a:t>Aqua</a:t>
                </a:r>
                <a:r>
                  <a:rPr lang="pt-BR" dirty="0"/>
                  <a:t> para o patrimônio líquido por ação tem uma média de cerca de 12,6%. Este é o seu retorno sobre o patrimônio líquido, ou ROE: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𝑅𝑒𝑡𝑢𝑟𝑛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𝑒𝑞𝑢𝑖𝑡𝑦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𝑅𝑂𝐸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𝐸𝑃𝑆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𝑏𝑜𝑜𝑘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𝑒𝑞𝑢𝑖𝑡𝑦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𝑠h𝑎𝑟𝑒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.126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Se </a:t>
                </a:r>
                <a:r>
                  <a:rPr lang="pt-BR" dirty="0" err="1"/>
                  <a:t>Aqua</a:t>
                </a:r>
                <a:r>
                  <a:rPr lang="pt-BR" dirty="0"/>
                  <a:t> ganha 12,6% sobre o patrimônio líquido e reinveste 40% dos lucros, então o patrimônio líquido</a:t>
                </a:r>
              </a:p>
              <a:p>
                <a:r>
                  <a:rPr lang="pt-BR" dirty="0"/>
                  <a:t>aumentará em 0,40 × 0,126 = 0,05 ou 5%. Ganhos e dividendos por ação também aumentarão</a:t>
                </a:r>
              </a:p>
              <a:p>
                <a:r>
                  <a:rPr lang="pt-BR" dirty="0"/>
                  <a:t>em 5%: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𝑇𝑎𝑥𝑎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𝐶𝑟𝑒𝑠𝑐𝑖𝑚𝑒𝑛𝑡𝑜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𝐷𝑖𝑣𝑖𝑑𝑒𝑛𝑑𝑜𝑠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𝑝𝑙𝑜𝑤𝑏𝑎𝑐𝑘</m:t>
                      </m:r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pt-BR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𝑅𝑂𝐸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.40× .126= 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1774C2D-E9C1-4061-8BF6-6CD94D3F3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2" y="439524"/>
                <a:ext cx="10580049" cy="5610638"/>
              </a:xfrm>
              <a:prstGeom prst="rect">
                <a:avLst/>
              </a:prstGeom>
              <a:blipFill>
                <a:blip r:embed="rId2"/>
                <a:stretch>
                  <a:fillRect l="-518" t="-543" b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63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33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95FB4CC-F3DD-4704-A411-5C121007915F}"/>
                  </a:ext>
                </a:extLst>
              </p:cNvPr>
              <p:cNvSpPr txBox="1"/>
              <p:nvPr/>
            </p:nvSpPr>
            <p:spPr>
              <a:xfrm>
                <a:off x="694591" y="471386"/>
                <a:ext cx="4667522" cy="5401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Isso dá uma segunda estimativa da taxa de capitalização de mercado: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=0.35+0.5=.085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8.5%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Embora essas estimativas de custo de capital próprio da </a:t>
                </a:r>
                <a:r>
                  <a:rPr lang="pt-BR" dirty="0" err="1"/>
                  <a:t>Aqua</a:t>
                </a:r>
                <a:r>
                  <a:rPr lang="pt-BR" dirty="0"/>
                  <a:t> pareçam razoáveis, há perigos em analisar as ações de qualquer empresa com a fórmula DCF de crescimento constante. 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Primeiro, a suposição subjacente de crescimento futuro regular é, na melhor das hipóteses, uma aproximação. </a:t>
                </a:r>
              </a:p>
              <a:p>
                <a:endParaRPr lang="pt-BR" dirty="0"/>
              </a:p>
              <a:p>
                <a:r>
                  <a:rPr lang="pt-BR" dirty="0"/>
                  <a:t>Em segundo lugar, mesmo que seja  uma aproximação aceitável, erros inevitavelmente ocorrem na estimativa de g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95FB4CC-F3DD-4704-A411-5C1210079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1" y="471386"/>
                <a:ext cx="4667522" cy="5401350"/>
              </a:xfrm>
              <a:prstGeom prst="rect">
                <a:avLst/>
              </a:prstGeom>
              <a:blipFill>
                <a:blip r:embed="rId2"/>
                <a:stretch>
                  <a:fillRect l="-1175" t="-564" r="-131" b="-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22C6FCD-6733-47D9-B8B4-3EA0E553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890" y="471386"/>
            <a:ext cx="62198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31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34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7F956B-5160-4094-BE44-EFB3771C644A}"/>
              </a:ext>
            </a:extLst>
          </p:cNvPr>
          <p:cNvSpPr txBox="1"/>
          <p:nvPr/>
        </p:nvSpPr>
        <p:spPr>
          <a:xfrm>
            <a:off x="694592" y="533451"/>
            <a:ext cx="48006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Lembre-se de que o custo de capital próprio da </a:t>
            </a:r>
            <a:r>
              <a:rPr lang="pt-BR" dirty="0" err="1"/>
              <a:t>Aqua</a:t>
            </a:r>
            <a:r>
              <a:rPr lang="pt-BR" dirty="0"/>
              <a:t> não é sua propriedade pessoal. </a:t>
            </a:r>
          </a:p>
          <a:p>
            <a:endParaRPr lang="pt-BR" dirty="0"/>
          </a:p>
          <a:p>
            <a:r>
              <a:rPr lang="pt-BR" dirty="0"/>
              <a:t>Em mercados de capitais que funcionam bem , os investidores capitalizam os dividendos de todos os títulos na classe de risco da </a:t>
            </a:r>
            <a:r>
              <a:rPr lang="pt-BR" dirty="0" err="1"/>
              <a:t>Aqua</a:t>
            </a:r>
            <a:r>
              <a:rPr lang="pt-BR" dirty="0"/>
              <a:t> na mesma taxa. </a:t>
            </a:r>
          </a:p>
          <a:p>
            <a:endParaRPr lang="pt-BR" dirty="0"/>
          </a:p>
          <a:p>
            <a:r>
              <a:rPr lang="pt-BR" dirty="0"/>
              <a:t>Mas qualquer estimativa de r para uma única ação ordinária é "barulhenta" e está sujeita a erro. As boas práticas não dão muito peso às estimativas de custo de capital  de uma única empresa.</a:t>
            </a:r>
          </a:p>
          <a:p>
            <a:endParaRPr lang="pt-BR" dirty="0"/>
          </a:p>
          <a:p>
            <a:r>
              <a:rPr lang="pt-BR" dirty="0"/>
              <a:t> Ele coleta amostras de empresas semelhantes, estima r para cada uma e obtém uma média.</a:t>
            </a:r>
          </a:p>
          <a:p>
            <a:r>
              <a:rPr lang="pt-BR" dirty="0"/>
              <a:t>A média fornece uma referência mais confiável para a tomada de decisão.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56E65F-27B1-45B7-B796-F50047F4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78" y="969237"/>
            <a:ext cx="6361879" cy="42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4497A0-1913-44C7-A771-762A5E64C48F}"/>
              </a:ext>
            </a:extLst>
          </p:cNvPr>
          <p:cNvSpPr txBox="1"/>
          <p:nvPr/>
        </p:nvSpPr>
        <p:spPr>
          <a:xfrm>
            <a:off x="579182" y="298219"/>
            <a:ext cx="62211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Uma ação representa uma promessa de fazer pagamentos monetários em datas futuras, sob certas circunstâncias.</a:t>
            </a:r>
          </a:p>
          <a:p>
            <a:endParaRPr lang="pt-BR" dirty="0"/>
          </a:p>
          <a:p>
            <a:r>
              <a:rPr lang="pt-BR" dirty="0"/>
              <a:t>Os pagamentos são geralmente na forma de dividendos ou distribuições feitas aos proprietários de uma empresa quando a empresa tem lucro. </a:t>
            </a:r>
          </a:p>
          <a:p>
            <a:endParaRPr lang="pt-BR" dirty="0"/>
          </a:p>
          <a:p>
            <a:r>
              <a:rPr lang="pt-BR" dirty="0"/>
              <a:t>Se a empresa for vendida, os acionistas recebem uma distribuição que representa sua participação no preço de compra.</a:t>
            </a:r>
          </a:p>
          <a:p>
            <a:endParaRPr lang="pt-BR" dirty="0"/>
          </a:p>
          <a:p>
            <a:r>
              <a:rPr lang="pt-BR" dirty="0"/>
              <a:t>Vamos começar com um investidor que planeja comprar uma ação hoje e vendê-la em um ano.</a:t>
            </a:r>
          </a:p>
          <a:p>
            <a:endParaRPr lang="pt-BR" dirty="0"/>
          </a:p>
          <a:p>
            <a:r>
              <a:rPr lang="pt-BR" i="1" dirty="0"/>
              <a:t>O princípio do valor presente nos diz que o preço das ações hoje deve ser igual ao valor presente dos pagamentos que o investidor receberá por manter as ações.</a:t>
            </a:r>
          </a:p>
          <a:p>
            <a:endParaRPr lang="pt-BR" dirty="0"/>
          </a:p>
          <a:p>
            <a:r>
              <a:rPr lang="pt-BR" dirty="0"/>
              <a:t>Isso é igual ao preço de venda das ações no prazo de um ano mais os pagamentos de dividendos recebidos nesse ínterim.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25E71-9810-4B69-B271-0D9B3C7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42" y="1200890"/>
            <a:ext cx="50196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4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54A4E84-660E-4F8D-8E35-3E350DE7C01A}"/>
                  </a:ext>
                </a:extLst>
              </p:cNvPr>
              <p:cNvSpPr txBox="1"/>
              <p:nvPr/>
            </p:nvSpPr>
            <p:spPr>
              <a:xfrm>
                <a:off x="694592" y="351939"/>
                <a:ext cx="9867391" cy="502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Portanto, o preço corrente é o valor presente do preço do próximo ano mais dividendos. 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h𝑜𝑗𝑒</m:t>
                            </m:r>
                          </m:e>
                        </m:d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𝑝𝑟𝑜𝑥𝑖𝑚𝑜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𝑎𝑛𝑜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𝑝𝑟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𝑥𝑖𝑚𝑜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𝑎𝑛𝑜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 </a:t>
                </a:r>
              </a:p>
              <a:p>
                <a:endParaRPr lang="pt-BR" dirty="0"/>
              </a:p>
              <a:p>
                <a:r>
                  <a:rPr lang="pt-BR" dirty="0"/>
                  <a:t>E se o investidor espera manter essa ação por dois anos?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h𝑜𝑗𝑒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𝑝𝑟𝑜𝑥𝑖𝑚𝑜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𝑎𝑛𝑜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𝑒𝑚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𝑑𝑜𝑖𝑠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𝑎𝑛𝑜𝑠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𝑒𝑚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𝑑𝑜𝑖𝑠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𝑎𝑛𝑜𝑠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Estendendo esta fórmula ao longo de um horizonte de investimento de n anos, o resultado é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h𝑜𝑗𝑒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𝑝𝑟𝑜𝑥𝑖𝑚𝑜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𝑎𝑛𝑜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𝑒𝑚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𝑑𝑜𝑖𝑠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𝑎𝑛𝑜𝑠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𝑎𝑛𝑜𝑠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𝑝𝑎𝑟𝑎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𝑓𝑟𝑒𝑛𝑡𝑒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𝑎𝑛𝑜𝑠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𝑝𝑎𝑟𝑎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𝑓𝑟𝑒𝑛𝑡𝑒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Ou seja, o preço hoje é o valor presente da soma dos dividendos mais o valor presente do preço no momento em que a ação é vendida daqui a n anos.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54A4E84-660E-4F8D-8E35-3E350DE7C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2" y="351939"/>
                <a:ext cx="9867391" cy="5023811"/>
              </a:xfrm>
              <a:prstGeom prst="rect">
                <a:avLst/>
              </a:prstGeom>
              <a:blipFill>
                <a:blip r:embed="rId2"/>
                <a:stretch>
                  <a:fillRect l="-556" t="-7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37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3220FF-6707-4893-AABF-DBE4D6FD51CE}"/>
              </a:ext>
            </a:extLst>
          </p:cNvPr>
          <p:cNvSpPr txBox="1"/>
          <p:nvPr/>
        </p:nvSpPr>
        <p:spPr>
          <a:xfrm>
            <a:off x="605815" y="205940"/>
            <a:ext cx="644833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Dividendos Esperados</a:t>
            </a:r>
          </a:p>
          <a:p>
            <a:endParaRPr lang="pt-BR" b="1" dirty="0"/>
          </a:p>
          <a:p>
            <a:r>
              <a:rPr lang="pt-BR" dirty="0"/>
              <a:t>Estimar os dividendos futuros de uma empresa pode ser uma tarefa complexa. Analistas e investidores podem fazer certas suposições ou tentar identificar tendências com base no histórico de pagamentos de dividendos anteriores para estimar dividendos futuros.</a:t>
            </a:r>
          </a:p>
          <a:p>
            <a:endParaRPr lang="pt-BR" dirty="0"/>
          </a:p>
          <a:p>
            <a:r>
              <a:rPr lang="pt-BR" dirty="0"/>
              <a:t>Pode-se supor que a empresa tenha uma taxa fixa de crescimento de dividendos até a perpetuidade, que se refere a um fluxo constante de fluxos de caixa idênticos por um período infinito de tempo sem data de término. </a:t>
            </a:r>
          </a:p>
          <a:p>
            <a:endParaRPr lang="pt-BR" dirty="0"/>
          </a:p>
          <a:p>
            <a:r>
              <a:rPr lang="pt-BR" dirty="0"/>
              <a:t>Por exemplo, se uma empresa pagou um dividendo de $ 1 por ação este ano e espera-se que mantenha uma taxa de crescimento de 5 por cento para o pagamento de dividendos, o dividendo do próximo ano deverá ser de $ 1,05.</a:t>
            </a:r>
          </a:p>
          <a:p>
            <a:endParaRPr lang="pt-BR" dirty="0"/>
          </a:p>
          <a:p>
            <a:r>
              <a:rPr lang="pt-BR" dirty="0"/>
              <a:t>Alternativamente, se alguém detectar uma certa tendência - como uma empresa que faz pagamentos de dividendos de $ 2,00, $ 2,50, $ 3,00 e $ 3,50 nos últimos quatro anos - então uma suposição pode ser feita sobre o pagamento deste ano sendo $ 4,00. Esse dividendo esperado é matematicamente representado por (D).</a:t>
            </a:r>
          </a:p>
        </p:txBody>
      </p:sp>
      <p:pic>
        <p:nvPicPr>
          <p:cNvPr id="9218" name="Picture 2" descr="How dividends work | Westpac">
            <a:extLst>
              <a:ext uri="{FF2B5EF4-FFF2-40B4-BE49-F238E27FC236}">
                <a16:creationId xmlns:a16="http://schemas.microsoft.com/office/drawing/2014/main" id="{E7AAC9EF-F4CA-42E3-99B3-E6123BA6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22" y="1838325"/>
            <a:ext cx="4191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2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4497A0-1913-44C7-A771-762A5E64C48F}"/>
                  </a:ext>
                </a:extLst>
              </p:cNvPr>
              <p:cNvSpPr txBox="1"/>
              <p:nvPr/>
            </p:nvSpPr>
            <p:spPr>
              <a:xfrm>
                <a:off x="694592" y="453309"/>
                <a:ext cx="10463738" cy="495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Vamos assumir que os dividendos crescem a uma taxa constante de g por ano.</a:t>
                </a:r>
              </a:p>
              <a:p>
                <a:endParaRPr lang="pt-BR" dirty="0"/>
              </a:p>
              <a:p>
                <a:r>
                  <a:rPr lang="pt-BR" dirty="0"/>
                  <a:t>Ou seja, o dividendo do próximo ano será igual ao dividendo de hoje multiplicado por um mais a</a:t>
                </a:r>
              </a:p>
              <a:p>
                <a:r>
                  <a:rPr lang="pt-BR" dirty="0"/>
                  <a:t>taxa de crescimento: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𝑝𝑟𝑜𝑥𝑖𝑚𝑜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𝑎𝑛𝑜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h𝑜𝑗𝑒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Enquanto a taxa de crescimento permanecer constante, tudo que precisamos fazer é multiplicar por (1 + g) para calcular os dividendos futuros. Seguindo o procedimento para calcular o valor presente em n anos, podemos ver que o dividendo n anos a partir de agora será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h𝑜𝑗𝑒</m:t>
                              </m:r>
                            </m:e>
                          </m:d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Assim,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h𝑜𝑗𝑒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𝑎𝑛𝑜𝑠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𝑝𝑎𝑟𝑎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𝑓𝑟𝑒𝑛𝑡𝑒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4497A0-1913-44C7-A771-762A5E64C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2" y="453309"/>
                <a:ext cx="10463738" cy="4952253"/>
              </a:xfrm>
              <a:prstGeom prst="rect">
                <a:avLst/>
              </a:prstGeom>
              <a:blipFill>
                <a:blip r:embed="rId2"/>
                <a:stretch>
                  <a:fillRect l="-524" t="-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7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4497A0-1913-44C7-A771-762A5E64C48F}"/>
                  </a:ext>
                </a:extLst>
              </p:cNvPr>
              <p:cNvSpPr txBox="1"/>
              <p:nvPr/>
            </p:nvSpPr>
            <p:spPr>
              <a:xfrm>
                <a:off x="845513" y="298219"/>
                <a:ext cx="10703756" cy="6049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Mesmo que saibamos o dividendo hoje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h𝑜𝑗𝑒</m:t>
                            </m:r>
                          </m:e>
                        </m:d>
                      </m:sub>
                    </m:sSub>
                  </m:oMath>
                </a14:m>
                <a:r>
                  <a:rPr lang="pt-BR" dirty="0"/>
                  <a:t> e a taxa de juros, i, bem como uma estimativa da taxa de crescimento dos dividendos, g, nós ainda não conseguimos computar o preço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h𝑜𝑗𝑒</m:t>
                            </m:r>
                          </m:e>
                        </m:d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 menos que saibamos o preço futuro,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𝑎𝑛𝑜𝑠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𝑝𝑟𝑎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𝑓𝑟𝑒𝑛𝑡𝑒</m:t>
                            </m:r>
                          </m:e>
                        </m:d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r>
                  <a:rPr lang="pt-BR" dirty="0"/>
                  <a:t>Podemos resolver esse problema ao assumir que a firma paga dividendos para sempre e notando que a medida que n torna-se grande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pt-B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 se aproxima de zero. 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h𝑜𝑗𝑒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𝑎𝑛𝑜𝑠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𝑝𝑎𝑟𝑎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𝑓𝑟𝑒𝑛𝑡𝑒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h𝑜𝑗𝑒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expressão acima é uma soma geométrica que pode ser simplificada para: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𝐼𝑛𝑡𝑟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𝑛𝑠𝑒𝑐𝑜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h𝑜𝑗𝑒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h𝑜𝑗𝑒</m:t>
                                  </m:r>
                                </m:e>
                              </m:d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Essa relação é o modelo de desconto de dividendos de Gordon. 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4497A0-1913-44C7-A771-762A5E64C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3" y="298219"/>
                <a:ext cx="10703756" cy="6049541"/>
              </a:xfrm>
              <a:prstGeom prst="rect">
                <a:avLst/>
              </a:prstGeom>
              <a:blipFill>
                <a:blip r:embed="rId2"/>
                <a:stretch>
                  <a:fillRect l="-513" t="-504" b="-7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1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1CE1-6BA9-465A-BC6D-5157A4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94A0031-A694-49A5-A04D-8EE3DAA4ED4E}"/>
              </a:ext>
            </a:extLst>
          </p:cNvPr>
          <p:cNvCxnSpPr/>
          <p:nvPr/>
        </p:nvCxnSpPr>
        <p:spPr>
          <a:xfrm>
            <a:off x="694592" y="113661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EBBD70-1CFE-4078-A216-1FC8550E3D4C}"/>
              </a:ext>
            </a:extLst>
          </p:cNvPr>
          <p:cNvCxnSpPr/>
          <p:nvPr/>
        </p:nvCxnSpPr>
        <p:spPr>
          <a:xfrm>
            <a:off x="694592" y="205940"/>
            <a:ext cx="1129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861D2A-51B7-41DC-8175-8109041A3BAF}"/>
              </a:ext>
            </a:extLst>
          </p:cNvPr>
          <p:cNvSpPr txBox="1"/>
          <p:nvPr/>
        </p:nvSpPr>
        <p:spPr>
          <a:xfrm>
            <a:off x="694592" y="370120"/>
            <a:ext cx="43147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modelo nos diz que os </a:t>
            </a:r>
            <a:r>
              <a:rPr lang="pt-BR" i="1" u="sng" dirty="0"/>
              <a:t>preços das ações devem estar altos quando os dividendos (D hoje) são altos, </a:t>
            </a:r>
            <a:r>
              <a:rPr lang="pt-BR" dirty="0"/>
              <a:t> </a:t>
            </a:r>
            <a:r>
              <a:rPr lang="pt-BR" i="1" u="sng" dirty="0"/>
              <a:t>quando o crescimento dos dividendos (g) é rápido (ou seja, quando g é grande) ou quando a taxa de juros (i) é baixa.</a:t>
            </a:r>
          </a:p>
          <a:p>
            <a:endParaRPr lang="pt-BR" dirty="0"/>
          </a:p>
          <a:p>
            <a:r>
              <a:rPr lang="pt-BR" dirty="0"/>
              <a:t>O modelo de desconto de dividendos é simples e elegante, mas ignoramos o risco ao derivá-lo. </a:t>
            </a:r>
          </a:p>
          <a:p>
            <a:endParaRPr lang="pt-BR" dirty="0"/>
          </a:p>
          <a:p>
            <a:r>
              <a:rPr lang="pt-BR" dirty="0"/>
              <a:t>Os preços das ações mudam constantemente, tornando o retorno dos investidores incerto.</a:t>
            </a:r>
          </a:p>
          <a:p>
            <a:endParaRPr lang="pt-BR" dirty="0"/>
          </a:p>
          <a:p>
            <a:r>
              <a:rPr lang="pt-BR" dirty="0"/>
              <a:t>De onde vem esse risco e como isso afeta a avaliação de uma ação? Voltamo-nos agora para uma análise de risco.</a:t>
            </a:r>
          </a:p>
        </p:txBody>
      </p:sp>
      <p:pic>
        <p:nvPicPr>
          <p:cNvPr id="5122" name="Picture 2" descr="How to Use Dividend Discount Models to Value Dividend Stocks | StableBread">
            <a:extLst>
              <a:ext uri="{FF2B5EF4-FFF2-40B4-BE49-F238E27FC236}">
                <a16:creationId xmlns:a16="http://schemas.microsoft.com/office/drawing/2014/main" id="{164DD3FF-DF18-438C-B9E2-7EA80673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10" y="804495"/>
            <a:ext cx="4512816" cy="451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2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7489_TF55661986.potx" id="{E75FB080-9956-457F-9D2A-C87FA3B3166A}" vid="{02955045-33BF-4A20-AEE6-A0DDBFB22A1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purl.org/dc/elements/1.1/"/>
    <ds:schemaRef ds:uri="http://purl.org/dc/dcmitype/"/>
    <ds:schemaRef ds:uri="16c05727-aa75-4e4a-9b5f-8a80a1165891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0</TotalTime>
  <Words>4252</Words>
  <Application>Microsoft Office PowerPoint</Application>
  <PresentationFormat>Widescreen</PresentationFormat>
  <Paragraphs>570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Geneva</vt:lpstr>
      <vt:lpstr>Gill Sans</vt:lpstr>
      <vt:lpstr>Times</vt:lpstr>
      <vt:lpstr>Tw Cen MT</vt:lpstr>
      <vt:lpstr>Tema do Office</vt:lpstr>
      <vt:lpstr>Mercado de Capitais – Valuation de 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Mercado de Capitais – Valuation de 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2019-07-12T19:12:11Z</dcterms:created>
  <dcterms:modified xsi:type="dcterms:W3CDTF">2022-05-23T02:50:34Z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