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599" r:id="rId2"/>
    <p:sldId id="510" r:id="rId3"/>
    <p:sldId id="602" r:id="rId4"/>
    <p:sldId id="606" r:id="rId5"/>
    <p:sldId id="607" r:id="rId6"/>
    <p:sldId id="608" r:id="rId7"/>
    <p:sldId id="605" r:id="rId8"/>
    <p:sldId id="604" r:id="rId9"/>
  </p:sldIdLst>
  <p:sldSz cx="9144000" cy="6858000" type="screen4x3"/>
  <p:notesSz cx="6858000" cy="91805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CCCC"/>
    <a:srgbClr val="FF5050"/>
    <a:srgbClr val="003399"/>
    <a:srgbClr val="339933"/>
    <a:srgbClr val="660033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4" autoAdjust="0"/>
    <p:restoredTop sz="94673" autoAdjust="0"/>
  </p:normalViewPr>
  <p:slideViewPr>
    <p:cSldViewPr>
      <p:cViewPr varScale="1">
        <p:scale>
          <a:sx n="69" d="100"/>
          <a:sy n="69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A451A2F6-0914-4080-BB5D-DAF51C3DF38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fld id="{7E8D2C7F-3102-4ACE-ADA9-EF3A390DB5F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85800"/>
            <a:ext cx="4559300" cy="34194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33875"/>
            <a:ext cx="5029200" cy="4183063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 lIns="92847" tIns="46425" rIns="92847" bIns="4642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4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upo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2BC3B917-9170-40C9-BE9B-33E9E5121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DBD59-8967-4AC4-8D3B-0444E303C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7FCCC-1691-478E-940C-15B7C9449F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49AC-1D3E-4271-8C3A-45E916363B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Divis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F36BBEC7-128A-44A0-BAB8-B4CE93278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55D282E-AB01-4A52-837B-5E14673390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D9F27D5-5233-41DE-9ADB-9923337627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F9E4BB1-6E50-48AB-A570-3786CBDECE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06AA4-D34D-4245-9AFC-5452F9541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85BC3E9-C0DE-43B0-B825-3575644B7D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riângulo retângulo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Divis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2CEC76F5-0792-465C-A189-DFE4543E4D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fld id="{7B4C9AA7-3F6B-41EC-9059-F6711DF16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1538" y="2357430"/>
            <a:ext cx="7772400" cy="2559050"/>
          </a:xfrm>
        </p:spPr>
        <p:txBody>
          <a:bodyPr>
            <a:normAutofit/>
          </a:bodyPr>
          <a:lstStyle/>
          <a:p>
            <a:r>
              <a:rPr lang="pt-BR" sz="3900" dirty="0">
                <a:solidFill>
                  <a:schemeClr val="bg2">
                    <a:lumMod val="50000"/>
                  </a:schemeClr>
                </a:solidFill>
              </a:rPr>
              <a:t>Mercado de Capitais e Financiamento da Economia</a:t>
            </a:r>
            <a:r>
              <a:rPr lang="pt-BR" sz="5400" dirty="0">
                <a:solidFill>
                  <a:schemeClr val="bg2"/>
                </a:solidFill>
              </a:rPr>
              <a:t/>
            </a:r>
            <a:br>
              <a:rPr lang="pt-BR" sz="5400" dirty="0">
                <a:solidFill>
                  <a:schemeClr val="bg2"/>
                </a:solidFill>
              </a:rPr>
            </a:br>
            <a:endParaRPr lang="pt-BR" sz="5400" dirty="0">
              <a:solidFill>
                <a:schemeClr val="bg2"/>
              </a:solidFill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916238"/>
          </a:xfrm>
        </p:spPr>
        <p:txBody>
          <a:bodyPr/>
          <a:lstStyle/>
          <a:p>
            <a:endParaRPr lang="pt-BR">
              <a:solidFill>
                <a:schemeClr val="bg2"/>
              </a:solidFill>
            </a:endParaRPr>
          </a:p>
          <a:p>
            <a:endParaRPr lang="pt-BR">
              <a:solidFill>
                <a:schemeClr val="bg2"/>
              </a:solidFill>
            </a:endParaRPr>
          </a:p>
          <a:p>
            <a:endParaRPr lang="pt-BR">
              <a:solidFill>
                <a:schemeClr val="bg2"/>
              </a:solidFill>
            </a:endParaRPr>
          </a:p>
          <a:p>
            <a:endParaRPr lang="pt-BR">
              <a:solidFill>
                <a:schemeClr val="bg2"/>
              </a:solidFill>
            </a:endParaRPr>
          </a:p>
          <a:p>
            <a:endParaRPr lang="pt-BR">
              <a:solidFill>
                <a:schemeClr val="bg2"/>
              </a:solidFill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142976" y="2928934"/>
            <a:ext cx="769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0" hangingPunct="0"/>
            <a:r>
              <a:rPr lang="pt-BR" sz="3200" b="1" dirty="0">
                <a:solidFill>
                  <a:srgbClr val="000000"/>
                </a:solidFill>
                <a:latin typeface="Arial" charset="0"/>
              </a:rPr>
              <a:t>Profa. Dra. Thaís Cíntia </a:t>
            </a:r>
            <a:r>
              <a:rPr lang="pt-BR" sz="3200" b="1" dirty="0" err="1">
                <a:solidFill>
                  <a:srgbClr val="000000"/>
                </a:solidFill>
                <a:latin typeface="Arial" charset="0"/>
              </a:rPr>
              <a:t>Cárnio</a:t>
            </a:r>
            <a:endParaRPr lang="pt-BR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6" descr="http://www.minhapos.com.br/data/artigos/images/logo-mackenz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00042"/>
            <a:ext cx="1285884" cy="128588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7315200" cy="4114800"/>
          </a:xfrm>
        </p:spPr>
        <p:txBody>
          <a:bodyPr/>
          <a:lstStyle/>
          <a:p>
            <a:pPr marL="457200" indent="-457200"/>
            <a:r>
              <a:rPr lang="pt-BR" dirty="0"/>
              <a:t>Sistema Financeiro Nacional</a:t>
            </a:r>
          </a:p>
          <a:p>
            <a:pPr marL="457200" indent="-457200"/>
            <a:r>
              <a:rPr lang="pt-BR" dirty="0"/>
              <a:t>Mercado Financeiro</a:t>
            </a:r>
          </a:p>
          <a:p>
            <a:pPr marL="457200" indent="-457200"/>
            <a:r>
              <a:rPr lang="pt-BR" dirty="0"/>
              <a:t>Mercado de Capitais</a:t>
            </a:r>
          </a:p>
          <a:p>
            <a:pPr marL="457200" indent="-457200"/>
            <a:r>
              <a:rPr lang="pt-BR" dirty="0"/>
              <a:t>Fundamentos Macroeconômicos</a:t>
            </a:r>
          </a:p>
          <a:p>
            <a:pPr marL="457200" indent="-457200"/>
            <a:r>
              <a:rPr lang="pt-BR" dirty="0"/>
              <a:t>Direito e Economia</a:t>
            </a:r>
          </a:p>
          <a:p>
            <a:pPr marL="457200" indent="-457200"/>
            <a:r>
              <a:rPr lang="pt-BR" dirty="0"/>
              <a:t>Fomento à economia</a:t>
            </a:r>
          </a:p>
          <a:p>
            <a:pPr marL="457200" indent="-457200">
              <a:buFontTx/>
              <a:buNone/>
            </a:pPr>
            <a:endParaRPr lang="pt-BR" dirty="0"/>
          </a:p>
          <a:p>
            <a:pPr marL="457200" indent="-457200">
              <a:buFont typeface="Wingdings" pitchFamily="2" charset="2"/>
              <a:buNone/>
            </a:pPr>
            <a:endParaRPr lang="pt-BR" dirty="0"/>
          </a:p>
          <a:p>
            <a:pPr marL="457200" indent="-457200"/>
            <a:endParaRPr lang="pt-BR" dirty="0"/>
          </a:p>
          <a:p>
            <a:pPr marL="457200" indent="-457200"/>
            <a:endParaRPr lang="pt-BR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280" cy="4525962"/>
          </a:xfrm>
        </p:spPr>
        <p:txBody>
          <a:bodyPr/>
          <a:lstStyle/>
          <a:p>
            <a:r>
              <a:rPr lang="pt-BR" sz="2100" dirty="0"/>
              <a:t>CARVALHOSA, Modesto. Comentários à lei de sociedades anônimas: Lei 6404, de 15 de dezembro de 1976, com as modificações das Leis nº 9.457, de 5 de maio de 1997, e nº 10303, de 31 de outubro de 2001. São Paulo: Saraiva, 2013. </a:t>
            </a:r>
          </a:p>
          <a:p>
            <a:r>
              <a:rPr lang="pt-BR" sz="2100" dirty="0"/>
              <a:t>SADDI, Jairo. PINHEIRO, Armando </a:t>
            </a:r>
            <a:r>
              <a:rPr lang="pt-BR" sz="2100" dirty="0" err="1"/>
              <a:t>Castelar</a:t>
            </a:r>
            <a:r>
              <a:rPr lang="pt-BR" sz="2100" dirty="0"/>
              <a:t>. Direito, Economia e Mercados. Rio de Janeiro: </a:t>
            </a:r>
            <a:r>
              <a:rPr lang="pt-BR" sz="2100" dirty="0" err="1"/>
              <a:t>Elsevier</a:t>
            </a:r>
            <a:r>
              <a:rPr lang="pt-BR" sz="2100" dirty="0"/>
              <a:t>, 2006. </a:t>
            </a:r>
          </a:p>
          <a:p>
            <a:r>
              <a:rPr lang="pt-BR" sz="2100" dirty="0"/>
              <a:t>PINHEIRO, Juliano Lima. Mercado de Capitais: fundamentos e técnicas. São Paulo: Atlas, 2005. </a:t>
            </a:r>
          </a:p>
          <a:p>
            <a:r>
              <a:rPr lang="pt-BR" sz="2100" dirty="0"/>
              <a:t>RUDGE, L.F.; CALVACANTI, F. Mercado de Capitais. 2 ed. Belo Horizonte: CNBV – Comissão Nacional de Bolsas de Valores, 1998. </a:t>
            </a:r>
          </a:p>
          <a:p>
            <a:r>
              <a:rPr lang="pt-BR" sz="2100" dirty="0"/>
              <a:t>GOMES, Fábio </a:t>
            </a:r>
            <a:r>
              <a:rPr lang="pt-BR" sz="2100" dirty="0" err="1"/>
              <a:t>Bellote</a:t>
            </a:r>
            <a:r>
              <a:rPr lang="pt-BR" sz="2100" dirty="0"/>
              <a:t>. Manual de Direito Empresarial. 3ª ed. São Paulo: Revista dos Tribunais, 2012.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</p:spTree>
    <p:extLst>
      <p:ext uri="{BB962C8B-B14F-4D97-AF65-F5344CB8AC3E}">
        <p14:creationId xmlns:p14="http://schemas.microsoft.com/office/powerpoint/2010/main" val="6399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628800"/>
            <a:ext cx="9108504" cy="4114800"/>
          </a:xfrm>
        </p:spPr>
        <p:txBody>
          <a:bodyPr/>
          <a:lstStyle/>
          <a:p>
            <a:pPr marL="457200" indent="-457200"/>
            <a:r>
              <a:rPr lang="pt-BR" dirty="0"/>
              <a:t>Avaliação intermediária I:</a:t>
            </a:r>
          </a:p>
          <a:p>
            <a:pPr marL="457200" indent="-457200">
              <a:buFontTx/>
              <a:buChar char="-"/>
            </a:pPr>
            <a:r>
              <a:rPr lang="pt-BR" dirty="0"/>
              <a:t>Prova de cunho teórico e prático. Valor 10 pontos.</a:t>
            </a:r>
          </a:p>
          <a:p>
            <a:pPr marL="457200" indent="-457200"/>
            <a:endParaRPr lang="pt-BR" dirty="0"/>
          </a:p>
          <a:p>
            <a:pPr marL="457200" indent="-457200"/>
            <a:r>
              <a:rPr lang="pt-BR" dirty="0"/>
              <a:t>Avaliação intermediária II:</a:t>
            </a:r>
          </a:p>
          <a:p>
            <a:pPr marL="457200" indent="-457200">
              <a:buFont typeface="Lucida Sans Unicode" pitchFamily="34" charset="0"/>
              <a:buChar char="₋"/>
            </a:pPr>
            <a:r>
              <a:rPr lang="pt-BR" dirty="0"/>
              <a:t>Apresentação de trabalho prático. Datas conforme o tema a ser escolhido. Valor 10 pontos</a:t>
            </a:r>
            <a:r>
              <a:rPr lang="pt-BR" dirty="0" smtClean="0"/>
              <a:t>. Peso 3.</a:t>
            </a:r>
            <a:endParaRPr lang="pt-BR" dirty="0"/>
          </a:p>
          <a:p>
            <a:pPr marL="457200" indent="-457200">
              <a:buFont typeface="Lucida Sans Unicode" pitchFamily="34" charset="0"/>
              <a:buChar char="₋"/>
            </a:pPr>
            <a:r>
              <a:rPr lang="pt-BR" dirty="0"/>
              <a:t>Prova de cunho teórico e prático. Valor 10 pontos</a:t>
            </a:r>
            <a:r>
              <a:rPr lang="pt-BR" dirty="0" smtClean="0"/>
              <a:t>. Peso 7.</a:t>
            </a:r>
            <a:endParaRPr lang="pt-BR" dirty="0"/>
          </a:p>
          <a:p>
            <a:pPr marL="457200" indent="-457200">
              <a:buFont typeface="Lucida Sans Unicode" pitchFamily="34" charset="0"/>
              <a:buChar char="₋"/>
            </a:pPr>
            <a:r>
              <a:rPr lang="pt-BR" dirty="0"/>
              <a:t>(</a:t>
            </a:r>
            <a:r>
              <a:rPr lang="pt-BR" dirty="0" smtClean="0"/>
              <a:t>Apresentação </a:t>
            </a:r>
            <a:r>
              <a:rPr lang="pt-BR" dirty="0"/>
              <a:t>+ Prova) / 2 = média PII</a:t>
            </a:r>
          </a:p>
          <a:p>
            <a:pPr marL="457200" indent="-457200">
              <a:buNone/>
            </a:pPr>
            <a:endParaRPr lang="pt-BR" dirty="0"/>
          </a:p>
          <a:p>
            <a:pPr marL="457200" indent="-457200"/>
            <a:endParaRPr lang="pt-BR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17416341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Composição: apresentação em classe e trabalho escrito.</a:t>
            </a:r>
          </a:p>
          <a:p>
            <a:endParaRPr lang="pt-BR" dirty="0"/>
          </a:p>
          <a:p>
            <a:r>
              <a:rPr lang="pt-BR" dirty="0"/>
              <a:t>Apresentação em classe:</a:t>
            </a:r>
          </a:p>
          <a:p>
            <a:pPr>
              <a:buNone/>
            </a:pPr>
            <a:r>
              <a:rPr lang="pt-BR" dirty="0"/>
              <a:t>Valor: 4,0, sendo: </a:t>
            </a:r>
          </a:p>
          <a:p>
            <a:pPr marL="109537" indent="0">
              <a:buNone/>
            </a:pPr>
            <a:r>
              <a:rPr lang="pt-BR" dirty="0"/>
              <a:t>1,0 pela aderência à proposta, </a:t>
            </a:r>
          </a:p>
          <a:p>
            <a:pPr marL="109537" indent="0">
              <a:buNone/>
            </a:pPr>
            <a:r>
              <a:rPr lang="pt-BR" dirty="0"/>
              <a:t>3,0 pelo entrosamento do grupo  e qualidade da apresentação.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5671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579296" cy="4525962"/>
          </a:xfrm>
        </p:spPr>
        <p:txBody>
          <a:bodyPr/>
          <a:lstStyle/>
          <a:p>
            <a:r>
              <a:rPr lang="pt-BR" dirty="0"/>
              <a:t>Trabalho escrito: duas laudas por integrante, devidamente identificadas no índice. Formato: A4, espaço 1,5, letra </a:t>
            </a:r>
            <a:r>
              <a:rPr lang="pt-BR" dirty="0" err="1"/>
              <a:t>arial</a:t>
            </a:r>
            <a:r>
              <a:rPr lang="pt-BR" dirty="0"/>
              <a:t> ou times, margens superior e inferior 2,5, direita e esquerda 3,0. Bibliografia de acordo com a ABNT. Utilizar modelo de capa padrão (arquivo no </a:t>
            </a:r>
            <a:r>
              <a:rPr lang="pt-BR" dirty="0" err="1"/>
              <a:t>moodle</a:t>
            </a:r>
            <a:r>
              <a:rPr lang="pt-BR" dirty="0"/>
              <a:t>).</a:t>
            </a:r>
          </a:p>
          <a:p>
            <a:r>
              <a:rPr lang="pt-BR" dirty="0"/>
              <a:t>Valor: 6,0, sendo:</a:t>
            </a:r>
          </a:p>
          <a:p>
            <a:pPr>
              <a:buNone/>
            </a:pPr>
            <a:r>
              <a:rPr lang="pt-BR" dirty="0"/>
              <a:t> 1,0 pela observância da formatação, </a:t>
            </a:r>
          </a:p>
          <a:p>
            <a:pPr>
              <a:buNone/>
            </a:pPr>
            <a:r>
              <a:rPr lang="pt-BR" dirty="0"/>
              <a:t> 1,0 pela aderência ao tema, e </a:t>
            </a:r>
          </a:p>
          <a:p>
            <a:pPr>
              <a:buNone/>
            </a:pPr>
            <a:r>
              <a:rPr lang="pt-BR" dirty="0"/>
              <a:t> 4,0 pelo conteúdo.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400564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280" cy="4525962"/>
          </a:xfrm>
        </p:spPr>
        <p:txBody>
          <a:bodyPr/>
          <a:lstStyle/>
          <a:p>
            <a:r>
              <a:rPr lang="pt-BR" dirty="0"/>
              <a:t>As notas do trabalho escrito serão atribuídas individualmente.</a:t>
            </a:r>
          </a:p>
          <a:p>
            <a:r>
              <a:rPr lang="pt-BR" dirty="0"/>
              <a:t>Em caso de plágio de QUALQUER DOS INTEGRANTES	, </a:t>
            </a:r>
            <a:r>
              <a:rPr lang="pt-BR" b="1" dirty="0"/>
              <a:t>TODOS RECEBERÃO A NOTA ZERO.</a:t>
            </a:r>
          </a:p>
          <a:p>
            <a:r>
              <a:rPr lang="pt-BR" dirty="0"/>
              <a:t>Deverá ser nomeado um revisor dentre os integrantes do grupo. A ele caberá a organização do trabalho, verificação de plágio, etc. Por essa incumbência adicional, o revisor receberá ponto de participação. 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prático – importante!</a:t>
            </a:r>
          </a:p>
        </p:txBody>
      </p:sp>
    </p:spTree>
    <p:extLst>
      <p:ext uri="{BB962C8B-B14F-4D97-AF65-F5344CB8AC3E}">
        <p14:creationId xmlns:p14="http://schemas.microsoft.com/office/powerpoint/2010/main" val="5769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991270"/>
            <a:ext cx="9036496" cy="4525962"/>
          </a:xfrm>
        </p:spPr>
        <p:txBody>
          <a:bodyPr/>
          <a:lstStyle/>
          <a:p>
            <a:r>
              <a:rPr lang="pt-BR" sz="2200" dirty="0"/>
              <a:t>Fisiocratas e a Escola Clássica</a:t>
            </a:r>
          </a:p>
          <a:p>
            <a:r>
              <a:rPr lang="pt-BR" sz="2200" dirty="0"/>
              <a:t>Pensamento Neoclássico e Pensamento Keynesiano</a:t>
            </a:r>
          </a:p>
          <a:p>
            <a:r>
              <a:rPr lang="pt-BR" sz="2200" dirty="0" err="1"/>
              <a:t>Mises</a:t>
            </a:r>
            <a:r>
              <a:rPr lang="pt-BR" sz="2200" dirty="0"/>
              <a:t> e o liberalismo econômico</a:t>
            </a:r>
          </a:p>
          <a:p>
            <a:r>
              <a:rPr lang="pt-BR" sz="2200" dirty="0"/>
              <a:t>Moedas Sociais</a:t>
            </a:r>
          </a:p>
          <a:p>
            <a:r>
              <a:rPr lang="pt-BR" sz="2200" dirty="0"/>
              <a:t>Princípios do Equador e instituições financeiras</a:t>
            </a:r>
          </a:p>
          <a:p>
            <a:r>
              <a:rPr lang="pt-BR" sz="2200" dirty="0"/>
              <a:t>Lavagem de dinheiro: casos práticos de evasão</a:t>
            </a:r>
          </a:p>
          <a:p>
            <a:r>
              <a:rPr lang="pt-BR" sz="2200" dirty="0"/>
              <a:t>Bancos públicos: vantagens e desvantagens </a:t>
            </a:r>
          </a:p>
          <a:p>
            <a:r>
              <a:rPr lang="pt-BR" sz="2200" dirty="0"/>
              <a:t>Linhas de crédito do BNDES: eleger uma linha</a:t>
            </a:r>
          </a:p>
          <a:p>
            <a:r>
              <a:rPr lang="pt-BR" sz="2200" dirty="0"/>
              <a:t>CADE nas fusões e aquisições de instituições financeiras</a:t>
            </a:r>
          </a:p>
          <a:p>
            <a:r>
              <a:rPr lang="pt-BR" sz="2200" dirty="0"/>
              <a:t>Autorregulação de mercado</a:t>
            </a:r>
          </a:p>
          <a:p>
            <a:r>
              <a:rPr lang="pt-BR" sz="2200" dirty="0"/>
              <a:t>Liquidação de instituições financeiras</a:t>
            </a:r>
          </a:p>
          <a:p>
            <a:r>
              <a:rPr lang="pt-BR" sz="2200" dirty="0"/>
              <a:t>Falência de instituições financeiras</a:t>
            </a:r>
          </a:p>
          <a:p>
            <a:r>
              <a:rPr lang="pt-BR" sz="2200" dirty="0"/>
              <a:t>Outros temas afetos à matéria</a:t>
            </a:r>
          </a:p>
          <a:p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/>
              <a:t>Trabalho prático - temas</a:t>
            </a:r>
          </a:p>
        </p:txBody>
      </p:sp>
    </p:spTree>
    <p:extLst>
      <p:ext uri="{BB962C8B-B14F-4D97-AF65-F5344CB8AC3E}">
        <p14:creationId xmlns:p14="http://schemas.microsoft.com/office/powerpoint/2010/main" val="411690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Mack">
  <a:themeElements>
    <a:clrScheme name="Personalizada 1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FF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 Mack</Template>
  <TotalTime>3</TotalTime>
  <Words>462</Words>
  <Application>Microsoft Office PowerPoint</Application>
  <PresentationFormat>Apresentação na tela 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Tema Mack</vt:lpstr>
      <vt:lpstr>Mercado de Capitais e Financiamento da Economia </vt:lpstr>
      <vt:lpstr>Conteúdo programático</vt:lpstr>
      <vt:lpstr>Bibliografia básica</vt:lpstr>
      <vt:lpstr>Sistema de avaliação</vt:lpstr>
      <vt:lpstr>Trabalho prático</vt:lpstr>
      <vt:lpstr>Trabalho prático</vt:lpstr>
      <vt:lpstr>Trabalho prático – importante!</vt:lpstr>
      <vt:lpstr>Trabalho prático - 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Tributos Federais IOF</dc:title>
  <dc:creator>Thais Cárnio</dc:creator>
  <cp:lastModifiedBy>Salas de Aula</cp:lastModifiedBy>
  <cp:revision>157</cp:revision>
  <dcterms:created xsi:type="dcterms:W3CDTF">2000-10-21T16:16:05Z</dcterms:created>
  <dcterms:modified xsi:type="dcterms:W3CDTF">2019-03-28T11:15:37Z</dcterms:modified>
</cp:coreProperties>
</file>