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753600" cy="7315200"/>
  <p:notesSz cx="6858000" cy="9144000"/>
  <p:embeddedFontLst>
    <p:embeddedFont>
      <p:font typeface="Halant Bold" charset="1" panose="00000800000000000000"/>
      <p:regular r:id="rId16"/>
    </p:embeddedFont>
    <p:embeddedFont>
      <p:font typeface="Clear Sans" charset="1" panose="020B0503030202020304"/>
      <p:regular r:id="rId17"/>
    </p:embeddedFont>
    <p:embeddedFont>
      <p:font typeface="Clear Sans Bold" charset="1" panose="020B0803030202020304"/>
      <p:regular r:id="rId18"/>
    </p:embeddedFont>
    <p:embeddedFont>
      <p:font typeface="Halant Semi-Bold" charset="1" panose="00000700000000000000"/>
      <p:regular r:id="rId19"/>
    </p:embeddedFont>
    <p:embeddedFont>
      <p:font typeface="Halant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9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E0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373163">
            <a:off x="6090153" y="-419522"/>
            <a:ext cx="4906166" cy="9629347"/>
          </a:xfrm>
          <a:prstGeom prst="rect">
            <a:avLst/>
          </a:prstGeom>
          <a:solidFill>
            <a:srgbClr val="FAFAFA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6228891" y="-272477"/>
            <a:ext cx="2542477" cy="2755666"/>
          </a:xfrm>
          <a:custGeom>
            <a:avLst/>
            <a:gdLst/>
            <a:ahLst/>
            <a:cxnLst/>
            <a:rect r="r" b="b" t="t" l="l"/>
            <a:pathLst>
              <a:path h="2755666" w="2542477">
                <a:moveTo>
                  <a:pt x="0" y="0"/>
                </a:moveTo>
                <a:lnTo>
                  <a:pt x="2542477" y="0"/>
                </a:lnTo>
                <a:lnTo>
                  <a:pt x="2542477" y="2755666"/>
                </a:lnTo>
                <a:lnTo>
                  <a:pt x="0" y="2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19339" y="4253288"/>
            <a:ext cx="2225408" cy="2438196"/>
          </a:xfrm>
          <a:custGeom>
            <a:avLst/>
            <a:gdLst/>
            <a:ahLst/>
            <a:cxnLst/>
            <a:rect r="r" b="b" t="t" l="l"/>
            <a:pathLst>
              <a:path h="2438196" w="2225408">
                <a:moveTo>
                  <a:pt x="0" y="0"/>
                </a:moveTo>
                <a:lnTo>
                  <a:pt x="2225408" y="0"/>
                </a:lnTo>
                <a:lnTo>
                  <a:pt x="2225408" y="2438196"/>
                </a:lnTo>
                <a:lnTo>
                  <a:pt x="0" y="24381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022080" y="731520"/>
            <a:ext cx="1644307" cy="1983265"/>
          </a:xfrm>
          <a:custGeom>
            <a:avLst/>
            <a:gdLst/>
            <a:ahLst/>
            <a:cxnLst/>
            <a:rect r="r" b="b" t="t" l="l"/>
            <a:pathLst>
              <a:path h="1983265" w="1644307">
                <a:moveTo>
                  <a:pt x="0" y="0"/>
                </a:moveTo>
                <a:lnTo>
                  <a:pt x="1644307" y="0"/>
                </a:lnTo>
                <a:lnTo>
                  <a:pt x="1644307" y="1983265"/>
                </a:lnTo>
                <a:lnTo>
                  <a:pt x="0" y="1983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84568" y="4151902"/>
            <a:ext cx="1024627" cy="1191427"/>
          </a:xfrm>
          <a:custGeom>
            <a:avLst/>
            <a:gdLst/>
            <a:ahLst/>
            <a:cxnLst/>
            <a:rect r="r" b="b" t="t" l="l"/>
            <a:pathLst>
              <a:path h="1191427" w="1024627">
                <a:moveTo>
                  <a:pt x="0" y="0"/>
                </a:moveTo>
                <a:lnTo>
                  <a:pt x="1024627" y="0"/>
                </a:lnTo>
                <a:lnTo>
                  <a:pt x="1024627" y="1191427"/>
                </a:lnTo>
                <a:lnTo>
                  <a:pt x="0" y="11914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38444" y="6583680"/>
            <a:ext cx="1980895" cy="997651"/>
          </a:xfrm>
          <a:custGeom>
            <a:avLst/>
            <a:gdLst/>
            <a:ahLst/>
            <a:cxnLst/>
            <a:rect r="r" b="b" t="t" l="l"/>
            <a:pathLst>
              <a:path h="997651" w="1980895">
                <a:moveTo>
                  <a:pt x="0" y="0"/>
                </a:moveTo>
                <a:lnTo>
                  <a:pt x="1980895" y="0"/>
                </a:lnTo>
                <a:lnTo>
                  <a:pt x="1980895" y="997651"/>
                </a:lnTo>
                <a:lnTo>
                  <a:pt x="0" y="9976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3468" y="721995"/>
            <a:ext cx="6252806" cy="3331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 b="true">
                <a:solidFill>
                  <a:srgbClr val="FAFAFA"/>
                </a:solidFill>
                <a:latin typeface="Halant Bold"/>
                <a:ea typeface="Halant Bold"/>
                <a:cs typeface="Halant Bold"/>
                <a:sym typeface="Halant Bold"/>
              </a:rPr>
              <a:t>Principais Temas Abordados nas Interações com</a:t>
            </a:r>
          </a:p>
          <a:p>
            <a:pPr algn="l">
              <a:lnSpc>
                <a:spcPts val="6599"/>
              </a:lnSpc>
            </a:pPr>
            <a:r>
              <a:rPr lang="en-US" sz="5499" b="true">
                <a:solidFill>
                  <a:srgbClr val="FAFAFA"/>
                </a:solidFill>
                <a:latin typeface="Halant Bold"/>
                <a:ea typeface="Halant Bold"/>
                <a:cs typeface="Halant Bold"/>
                <a:sym typeface="Halant Bold"/>
              </a:rPr>
              <a:t>ChatGPT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7960" y="6134960"/>
            <a:ext cx="3742875" cy="55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80">
                <a:solidFill>
                  <a:srgbClr val="FAFAFA"/>
                </a:solidFill>
                <a:latin typeface="Clear Sans"/>
                <a:ea typeface="Clear Sans"/>
                <a:cs typeface="Clear Sans"/>
                <a:sym typeface="Clear Sans"/>
              </a:rPr>
              <a:t>LUCAS SILVA COUTO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 spc="79">
                <a:solidFill>
                  <a:srgbClr val="FAFAFA"/>
                </a:solidFill>
                <a:latin typeface="Clear Sans"/>
                <a:ea typeface="Clear Sans"/>
                <a:cs typeface="Clear Sans"/>
                <a:sym typeface="Clear Sans"/>
              </a:rPr>
              <a:t>JOAO VITOR DURSO FERRAZ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8564346" y="1789742"/>
            <a:ext cx="364081" cy="917146"/>
          </a:xfrm>
          <a:custGeom>
            <a:avLst/>
            <a:gdLst/>
            <a:ahLst/>
            <a:cxnLst/>
            <a:rect r="r" b="b" t="t" l="l"/>
            <a:pathLst>
              <a:path h="917146" w="364081">
                <a:moveTo>
                  <a:pt x="0" y="0"/>
                </a:moveTo>
                <a:lnTo>
                  <a:pt x="364082" y="0"/>
                </a:lnTo>
                <a:lnTo>
                  <a:pt x="364082" y="917146"/>
                </a:lnTo>
                <a:lnTo>
                  <a:pt x="0" y="917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6639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8077269" y="0"/>
            <a:ext cx="1676331" cy="7315200"/>
          </a:xfrm>
          <a:prstGeom prst="rect">
            <a:avLst/>
          </a:prstGeom>
          <a:solidFill>
            <a:srgbClr val="3E04FF"/>
          </a:solidFill>
        </p:spPr>
      </p:sp>
      <p:sp>
        <p:nvSpPr>
          <p:cNvPr name="Freeform 4" id="4"/>
          <p:cNvSpPr/>
          <p:nvPr/>
        </p:nvSpPr>
        <p:spPr>
          <a:xfrm flipH="false" flipV="false" rot="-9448218">
            <a:off x="7031228" y="5602633"/>
            <a:ext cx="2209705" cy="1112888"/>
          </a:xfrm>
          <a:custGeom>
            <a:avLst/>
            <a:gdLst/>
            <a:ahLst/>
            <a:cxnLst/>
            <a:rect r="r" b="b" t="t" l="l"/>
            <a:pathLst>
              <a:path h="1112888" w="2209705">
                <a:moveTo>
                  <a:pt x="0" y="0"/>
                </a:moveTo>
                <a:lnTo>
                  <a:pt x="2209705" y="0"/>
                </a:lnTo>
                <a:lnTo>
                  <a:pt x="2209705" y="1112888"/>
                </a:lnTo>
                <a:lnTo>
                  <a:pt x="0" y="1112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3568" y="431113"/>
            <a:ext cx="6362234" cy="600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b="true">
                <a:solidFill>
                  <a:srgbClr val="2C2840"/>
                </a:solidFill>
                <a:latin typeface="Halant Semi-Bold"/>
                <a:ea typeface="Halant Semi-Bold"/>
                <a:cs typeface="Halant Semi-Bold"/>
                <a:sym typeface="Halant Semi-Bold"/>
              </a:rPr>
              <a:t>CONCLUSÃO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6016" y="1054008"/>
            <a:ext cx="7210111" cy="5983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1"/>
              </a:lnSpc>
              <a:spcBef>
                <a:spcPct val="0"/>
              </a:spcBef>
            </a:pPr>
          </a:p>
          <a:p>
            <a:pPr algn="l">
              <a:lnSpc>
                <a:spcPts val="2771"/>
              </a:lnSpc>
              <a:spcBef>
                <a:spcPct val="0"/>
              </a:spcBef>
            </a:pPr>
            <a:r>
              <a:rPr lang="en-US" sz="1979" b="true">
                <a:solidFill>
                  <a:srgbClr val="2C284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Uso do ChatGPT:</a:t>
            </a:r>
          </a:p>
          <a:p>
            <a:pPr algn="l" marL="320605" indent="-160302" lvl="1">
              <a:lnSpc>
                <a:spcPts val="2078"/>
              </a:lnSpc>
              <a:spcBef>
                <a:spcPct val="0"/>
              </a:spcBef>
              <a:buFont typeface="Arial"/>
              <a:buChar char="•"/>
            </a:pPr>
            <a:r>
              <a:rPr lang="en-US" sz="1484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Perguntas mais comuns são sobre transcrever ideias para código ("code file").</a:t>
            </a:r>
          </a:p>
          <a:p>
            <a:pPr algn="l" marL="320605" indent="-160302" lvl="1">
              <a:lnSpc>
                <a:spcPts val="2078"/>
              </a:lnSpc>
              <a:spcBef>
                <a:spcPct val="0"/>
              </a:spcBef>
              <a:buFont typeface="Arial"/>
              <a:buChar char="•"/>
            </a:pPr>
            <a:r>
              <a:rPr lang="en-US" sz="1484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Maioria dos usuários utiliza a versão gratuita do chat.</a:t>
            </a:r>
          </a:p>
          <a:p>
            <a:pPr algn="l" marL="320605" indent="-160302" lvl="1">
              <a:lnSpc>
                <a:spcPts val="2078"/>
              </a:lnSpc>
              <a:spcBef>
                <a:spcPct val="0"/>
              </a:spcBef>
              <a:buFont typeface="Arial"/>
              <a:buChar char="•"/>
            </a:pPr>
            <a:r>
              <a:rPr lang="en-US" sz="1484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Dificuldade com CSS: Linguagem mais mencionada, superando o esperado para Python.</a:t>
            </a:r>
          </a:p>
          <a:p>
            <a:pPr algn="l">
              <a:lnSpc>
                <a:spcPts val="2078"/>
              </a:lnSpc>
              <a:spcBef>
                <a:spcPct val="0"/>
              </a:spcBef>
            </a:pPr>
          </a:p>
          <a:p>
            <a:pPr algn="l">
              <a:lnSpc>
                <a:spcPts val="2771"/>
              </a:lnSpc>
              <a:spcBef>
                <a:spcPct val="0"/>
              </a:spcBef>
            </a:pPr>
            <a:r>
              <a:rPr lang="en-US" sz="1979" b="true">
                <a:solidFill>
                  <a:srgbClr val="2C284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Cor</a:t>
            </a:r>
            <a:r>
              <a:rPr lang="en-US" sz="1979" b="true">
                <a:solidFill>
                  <a:srgbClr val="2C284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relações Identificadas:</a:t>
            </a:r>
          </a:p>
          <a:p>
            <a:pPr algn="l" marL="320605" indent="-160302" lvl="1">
              <a:lnSpc>
                <a:spcPts val="2078"/>
              </a:lnSpc>
              <a:spcBef>
                <a:spcPct val="0"/>
              </a:spcBef>
              <a:buFont typeface="Arial"/>
              <a:buChar char="•"/>
            </a:pPr>
            <a:r>
              <a:rPr lang="en-US" sz="1484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Correlações moderadas (0.795 a 0.888) entre versão, usuário e tipo de pergunta.</a:t>
            </a:r>
          </a:p>
          <a:p>
            <a:pPr algn="l" marL="320605" indent="-160302" lvl="1">
              <a:lnSpc>
                <a:spcPts val="2078"/>
              </a:lnSpc>
              <a:spcBef>
                <a:spcPct val="0"/>
              </a:spcBef>
              <a:buFont typeface="Arial"/>
              <a:buChar char="•"/>
            </a:pPr>
            <a:r>
              <a:rPr lang="en-US" sz="1484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Indicam perfis de uso, com foco em consultas específicas, como em áreas de estudo/trabalho.</a:t>
            </a:r>
          </a:p>
          <a:p>
            <a:pPr algn="l">
              <a:lnSpc>
                <a:spcPts val="2078"/>
              </a:lnSpc>
              <a:spcBef>
                <a:spcPct val="0"/>
              </a:spcBef>
            </a:pPr>
          </a:p>
          <a:p>
            <a:pPr algn="l">
              <a:lnSpc>
                <a:spcPts val="2771"/>
              </a:lnSpc>
              <a:spcBef>
                <a:spcPct val="0"/>
              </a:spcBef>
            </a:pPr>
            <a:r>
              <a:rPr lang="en-US" sz="1979" b="true">
                <a:solidFill>
                  <a:srgbClr val="2C284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Perfil dos Usuários:</a:t>
            </a:r>
          </a:p>
          <a:p>
            <a:pPr algn="l" marL="320605" indent="-160302" lvl="1">
              <a:lnSpc>
                <a:spcPts val="2078"/>
              </a:lnSpc>
              <a:spcBef>
                <a:spcPct val="0"/>
              </a:spcBef>
              <a:buFont typeface="Arial"/>
              <a:buChar char="•"/>
            </a:pPr>
            <a:r>
              <a:rPr lang="en-US" sz="1484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Maioria são desenvolvedores iniciantes que usam a ferramenta para aprender e resolver problemas de código.</a:t>
            </a:r>
          </a:p>
          <a:p>
            <a:pPr algn="l">
              <a:lnSpc>
                <a:spcPts val="2078"/>
              </a:lnSpc>
              <a:spcBef>
                <a:spcPct val="0"/>
              </a:spcBef>
            </a:pPr>
          </a:p>
          <a:p>
            <a:pPr algn="l">
              <a:lnSpc>
                <a:spcPts val="2771"/>
              </a:lnSpc>
              <a:spcBef>
                <a:spcPct val="0"/>
              </a:spcBef>
            </a:pPr>
            <a:r>
              <a:rPr lang="en-US" sz="1979" b="true">
                <a:solidFill>
                  <a:srgbClr val="2C284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Relevância:</a:t>
            </a:r>
          </a:p>
          <a:p>
            <a:pPr algn="l" marL="320605" indent="-160302" lvl="1">
              <a:lnSpc>
                <a:spcPts val="2078"/>
              </a:lnSpc>
              <a:spcBef>
                <a:spcPct val="0"/>
              </a:spcBef>
              <a:buFont typeface="Arial"/>
              <a:buChar char="•"/>
            </a:pPr>
            <a:r>
              <a:rPr lang="en-US" sz="1484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Acesso facilitado ao ChatGPT tem incentivado novos desenvolvedores.</a:t>
            </a:r>
          </a:p>
          <a:p>
            <a:pPr algn="l" marL="320605" indent="-160302" lvl="1">
              <a:lnSpc>
                <a:spcPts val="2078"/>
              </a:lnSpc>
              <a:spcBef>
                <a:spcPct val="0"/>
              </a:spcBef>
              <a:buFont typeface="Arial"/>
              <a:buChar char="•"/>
            </a:pPr>
            <a:r>
              <a:rPr lang="en-US" sz="1484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Necessidade de soluções que preparem melhor esses profissionais.</a:t>
            </a:r>
          </a:p>
          <a:p>
            <a:pPr algn="l">
              <a:lnSpc>
                <a:spcPts val="1940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543414" y="2488238"/>
            <a:ext cx="1717899" cy="2338724"/>
          </a:xfrm>
          <a:custGeom>
            <a:avLst/>
            <a:gdLst/>
            <a:ahLst/>
            <a:cxnLst/>
            <a:rect r="r" b="b" t="t" l="l"/>
            <a:pathLst>
              <a:path h="2338724" w="1717899">
                <a:moveTo>
                  <a:pt x="0" y="0"/>
                </a:moveTo>
                <a:lnTo>
                  <a:pt x="1717899" y="0"/>
                </a:lnTo>
                <a:lnTo>
                  <a:pt x="1717899" y="2338724"/>
                </a:lnTo>
                <a:lnTo>
                  <a:pt x="0" y="2338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46594" y="731520"/>
            <a:ext cx="997416" cy="1164128"/>
          </a:xfrm>
          <a:custGeom>
            <a:avLst/>
            <a:gdLst/>
            <a:ahLst/>
            <a:cxnLst/>
            <a:rect r="r" b="b" t="t" l="l"/>
            <a:pathLst>
              <a:path h="1164128" w="997416">
                <a:moveTo>
                  <a:pt x="0" y="0"/>
                </a:moveTo>
                <a:lnTo>
                  <a:pt x="997416" y="0"/>
                </a:lnTo>
                <a:lnTo>
                  <a:pt x="997416" y="1164128"/>
                </a:lnTo>
                <a:lnTo>
                  <a:pt x="0" y="11641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-374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E0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65826" y="3901856"/>
            <a:ext cx="839493" cy="979810"/>
          </a:xfrm>
          <a:custGeom>
            <a:avLst/>
            <a:gdLst/>
            <a:ahLst/>
            <a:cxnLst/>
            <a:rect r="r" b="b" t="t" l="l"/>
            <a:pathLst>
              <a:path h="979810" w="839493">
                <a:moveTo>
                  <a:pt x="0" y="0"/>
                </a:moveTo>
                <a:lnTo>
                  <a:pt x="839493" y="0"/>
                </a:lnTo>
                <a:lnTo>
                  <a:pt x="839493" y="979810"/>
                </a:lnTo>
                <a:lnTo>
                  <a:pt x="0" y="979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37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1520" y="5496760"/>
            <a:ext cx="839493" cy="979810"/>
          </a:xfrm>
          <a:custGeom>
            <a:avLst/>
            <a:gdLst/>
            <a:ahLst/>
            <a:cxnLst/>
            <a:rect r="r" b="b" t="t" l="l"/>
            <a:pathLst>
              <a:path h="979810" w="839493">
                <a:moveTo>
                  <a:pt x="0" y="0"/>
                </a:moveTo>
                <a:lnTo>
                  <a:pt x="839493" y="0"/>
                </a:lnTo>
                <a:lnTo>
                  <a:pt x="839493" y="979810"/>
                </a:lnTo>
                <a:lnTo>
                  <a:pt x="0" y="979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37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520" y="3477907"/>
            <a:ext cx="2446734" cy="3112598"/>
          </a:xfrm>
          <a:custGeom>
            <a:avLst/>
            <a:gdLst/>
            <a:ahLst/>
            <a:cxnLst/>
            <a:rect r="r" b="b" t="t" l="l"/>
            <a:pathLst>
              <a:path h="3112598" w="2446734">
                <a:moveTo>
                  <a:pt x="0" y="0"/>
                </a:moveTo>
                <a:lnTo>
                  <a:pt x="2446734" y="0"/>
                </a:lnTo>
                <a:lnTo>
                  <a:pt x="2446734" y="3112598"/>
                </a:lnTo>
                <a:lnTo>
                  <a:pt x="0" y="3112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3967554" y="0"/>
            <a:ext cx="5786046" cy="7315200"/>
          </a:xfrm>
          <a:prstGeom prst="rect">
            <a:avLst/>
          </a:prstGeom>
          <a:solidFill>
            <a:srgbClr val="FAFAFA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4172620" y="1095387"/>
            <a:ext cx="5160697" cy="4782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48" indent="-161924" lvl="1">
              <a:lnSpc>
                <a:spcPts val="2099"/>
              </a:lnSpc>
              <a:buFont typeface="Arial"/>
              <a:buChar char="•"/>
            </a:pPr>
            <a:r>
              <a:rPr lang="en-US" b="true" sz="1499">
                <a:solidFill>
                  <a:srgbClr val="2C284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Objetivo do ChatGPT:</a:t>
            </a:r>
          </a:p>
          <a:p>
            <a:pPr algn="l" marL="604518" indent="-201506" lvl="2">
              <a:lnSpc>
                <a:spcPts val="1959"/>
              </a:lnSpc>
              <a:buFont typeface="Arial"/>
              <a:buChar char="⚬"/>
            </a:pPr>
            <a:r>
              <a:rPr lang="en-US" sz="1399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Ferramenta versátil em contextos de consulta.</a:t>
            </a:r>
          </a:p>
          <a:p>
            <a:pPr algn="l" marL="604518" indent="-201506" lvl="2">
              <a:lnSpc>
                <a:spcPts val="1959"/>
              </a:lnSpc>
              <a:buFont typeface="Arial"/>
              <a:buChar char="⚬"/>
            </a:pPr>
            <a:r>
              <a:rPr lang="en-US" sz="1399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Auxílio em questões simples e complexas.</a:t>
            </a:r>
          </a:p>
          <a:p>
            <a:pPr algn="l">
              <a:lnSpc>
                <a:spcPts val="1959"/>
              </a:lnSpc>
            </a:pPr>
          </a:p>
          <a:p>
            <a:pPr algn="l" marL="323848" indent="-161924" lvl="1">
              <a:lnSpc>
                <a:spcPts val="2099"/>
              </a:lnSpc>
              <a:buFont typeface="Arial"/>
              <a:buChar char="•"/>
            </a:pPr>
            <a:r>
              <a:rPr lang="en-US" b="true" sz="1499">
                <a:solidFill>
                  <a:srgbClr val="2C284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Uso na Programação:</a:t>
            </a:r>
          </a:p>
          <a:p>
            <a:pPr algn="l" marL="604518" indent="-201506" lvl="2">
              <a:lnSpc>
                <a:spcPts val="1959"/>
              </a:lnSpc>
              <a:buFont typeface="Arial"/>
              <a:buChar char="⚬"/>
            </a:pPr>
            <a:r>
              <a:rPr lang="en-US" sz="1399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Consultas de código e otimização de desenvolvimento.</a:t>
            </a:r>
          </a:p>
          <a:p>
            <a:pPr algn="l" marL="604518" indent="-201506" lvl="2">
              <a:lnSpc>
                <a:spcPts val="1959"/>
              </a:lnSpc>
              <a:buFont typeface="Arial"/>
              <a:buChar char="⚬"/>
            </a:pPr>
            <a:r>
              <a:rPr lang="en-US" sz="1399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Amplamente adotado por desenvolvedores.</a:t>
            </a:r>
          </a:p>
          <a:p>
            <a:pPr algn="l">
              <a:lnSpc>
                <a:spcPts val="1959"/>
              </a:lnSpc>
            </a:pPr>
          </a:p>
          <a:p>
            <a:pPr algn="l" marL="323848" indent="-161924" lvl="1">
              <a:lnSpc>
                <a:spcPts val="2099"/>
              </a:lnSpc>
              <a:buFont typeface="Arial"/>
              <a:buChar char="•"/>
            </a:pPr>
            <a:r>
              <a:rPr lang="en-US" b="true" sz="1499">
                <a:solidFill>
                  <a:srgbClr val="2C284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Foco do Estudo:</a:t>
            </a:r>
          </a:p>
          <a:p>
            <a:pPr algn="l" marL="604518" indent="-201506" lvl="2">
              <a:lnSpc>
                <a:spcPts val="1959"/>
              </a:lnSpc>
              <a:buFont typeface="Arial"/>
              <a:buChar char="⚬"/>
            </a:pPr>
            <a:r>
              <a:rPr lang="en-US" sz="1399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Investigar a qualidade das respostas e a eficácia do ChatGPT.</a:t>
            </a:r>
          </a:p>
          <a:p>
            <a:pPr algn="l" marL="604518" indent="-201506" lvl="2">
              <a:lnSpc>
                <a:spcPts val="1959"/>
              </a:lnSpc>
              <a:buFont typeface="Arial"/>
              <a:buChar char="⚬"/>
            </a:pPr>
            <a:r>
              <a:rPr lang="en-US" sz="1399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Identificar dificuldades enfrentadas por programadores para melhorar a educação em programação.</a:t>
            </a:r>
          </a:p>
          <a:p>
            <a:pPr algn="l">
              <a:lnSpc>
                <a:spcPts val="1959"/>
              </a:lnSpc>
            </a:pPr>
          </a:p>
          <a:p>
            <a:pPr algn="l" marL="323848" indent="-161924" lvl="1">
              <a:lnSpc>
                <a:spcPts val="2099"/>
              </a:lnSpc>
              <a:buFont typeface="Arial"/>
              <a:buChar char="•"/>
            </a:pPr>
            <a:r>
              <a:rPr lang="en-US" b="true" sz="1499">
                <a:solidFill>
                  <a:srgbClr val="2C284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Proposta do Estudo:</a:t>
            </a:r>
          </a:p>
          <a:p>
            <a:pPr algn="l" marL="604518" indent="-201506" lvl="2">
              <a:lnSpc>
                <a:spcPts val="1959"/>
              </a:lnSpc>
              <a:buFont typeface="Arial"/>
              <a:buChar char="⚬"/>
            </a:pPr>
            <a:r>
              <a:rPr lang="en-US" sz="1399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Analisar correlações em interações com o ChatGPT.</a:t>
            </a:r>
          </a:p>
          <a:p>
            <a:pPr algn="l" marL="604518" indent="-201506" lvl="2">
              <a:lnSpc>
                <a:spcPts val="1959"/>
              </a:lnSpc>
              <a:buFont typeface="Arial"/>
              <a:buChar char="⚬"/>
            </a:pPr>
            <a:r>
              <a:rPr lang="en-US" sz="1399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Mapear dificuldades e oportunidades de melhorias para a ferramenta.</a:t>
            </a:r>
          </a:p>
          <a:p>
            <a:pPr algn="l">
              <a:lnSpc>
                <a:spcPts val="195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45578" y="814030"/>
            <a:ext cx="3218618" cy="600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b="true">
                <a:solidFill>
                  <a:srgbClr val="FAFAFA"/>
                </a:solidFill>
                <a:latin typeface="Halant Semi-Bold"/>
                <a:ea typeface="Halant Semi-Bold"/>
                <a:cs typeface="Halant Semi-Bold"/>
                <a:sym typeface="Halant Semi-Bold"/>
              </a:rPr>
              <a:t>INTRODUÇÃO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8564346" y="1789742"/>
            <a:ext cx="364081" cy="917146"/>
          </a:xfrm>
          <a:custGeom>
            <a:avLst/>
            <a:gdLst/>
            <a:ahLst/>
            <a:cxnLst/>
            <a:rect r="r" b="b" t="t" l="l"/>
            <a:pathLst>
              <a:path h="917146" w="364081">
                <a:moveTo>
                  <a:pt x="0" y="0"/>
                </a:moveTo>
                <a:lnTo>
                  <a:pt x="364082" y="0"/>
                </a:lnTo>
                <a:lnTo>
                  <a:pt x="364082" y="917146"/>
                </a:lnTo>
                <a:lnTo>
                  <a:pt x="0" y="917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6639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8077269" y="0"/>
            <a:ext cx="1676331" cy="7315200"/>
          </a:xfrm>
          <a:prstGeom prst="rect">
            <a:avLst/>
          </a:prstGeom>
          <a:solidFill>
            <a:srgbClr val="3E04FF"/>
          </a:solidFill>
        </p:spPr>
      </p:sp>
      <p:sp>
        <p:nvSpPr>
          <p:cNvPr name="Freeform 4" id="4"/>
          <p:cNvSpPr/>
          <p:nvPr/>
        </p:nvSpPr>
        <p:spPr>
          <a:xfrm flipH="false" flipV="false" rot="-9448218">
            <a:off x="7031228" y="5602633"/>
            <a:ext cx="2209705" cy="1112888"/>
          </a:xfrm>
          <a:custGeom>
            <a:avLst/>
            <a:gdLst/>
            <a:ahLst/>
            <a:cxnLst/>
            <a:rect r="r" b="b" t="t" l="l"/>
            <a:pathLst>
              <a:path h="1112888" w="2209705">
                <a:moveTo>
                  <a:pt x="0" y="0"/>
                </a:moveTo>
                <a:lnTo>
                  <a:pt x="2209705" y="0"/>
                </a:lnTo>
                <a:lnTo>
                  <a:pt x="2209705" y="1112888"/>
                </a:lnTo>
                <a:lnTo>
                  <a:pt x="0" y="1112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31520" y="731520"/>
            <a:ext cx="6362234" cy="600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b="true">
                <a:solidFill>
                  <a:srgbClr val="2C2840"/>
                </a:solidFill>
                <a:latin typeface="Halant Semi-Bold"/>
                <a:ea typeface="Halant Semi-Bold"/>
                <a:cs typeface="Halant Semi-Bold"/>
                <a:sym typeface="Halant Semi-Bold"/>
              </a:rPr>
              <a:t>METODOLOGIA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3568" y="2659598"/>
            <a:ext cx="3181117" cy="4006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 b="true">
                <a:solidFill>
                  <a:srgbClr val="2C284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Font</a:t>
            </a:r>
            <a:r>
              <a:rPr lang="en-US" sz="1500" b="true">
                <a:solidFill>
                  <a:srgbClr val="2C284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 de Dados: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</a:p>
          <a:p>
            <a:pPr algn="l" marL="302261" indent="-151130" lvl="1">
              <a:lnSpc>
                <a:spcPts val="1960"/>
              </a:lnSpc>
              <a:spcBef>
                <a:spcPct val="0"/>
              </a:spcBef>
              <a:buFont typeface="Arial"/>
              <a:buChar char="•"/>
            </a:pPr>
            <a:r>
              <a:rPr lang="en-US" sz="1400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Dados são provenientes do DevGPT, um dataset que captura interações reais de desenvolvedores com o ChatGPT.</a:t>
            </a:r>
          </a:p>
          <a:p>
            <a:pPr algn="l" marL="302261" indent="-151130" lvl="1">
              <a:lnSpc>
                <a:spcPts val="1960"/>
              </a:lnSpc>
              <a:spcBef>
                <a:spcPct val="0"/>
              </a:spcBef>
              <a:buFont typeface="Arial"/>
              <a:buChar char="•"/>
            </a:pPr>
            <a:r>
              <a:rPr lang="en-US" sz="1400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Apresentado e disponibilizado na International Conference on Mining Software Repositories (MSR) de 2024.</a:t>
            </a:r>
          </a:p>
          <a:p>
            <a:pPr algn="l" marL="302261" indent="-151130" lvl="1">
              <a:lnSpc>
                <a:spcPts val="1960"/>
              </a:lnSpc>
              <a:spcBef>
                <a:spcPct val="0"/>
              </a:spcBef>
              <a:buFont typeface="Arial"/>
              <a:buChar char="•"/>
            </a:pPr>
            <a:r>
              <a:rPr lang="en-US" sz="1400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Estrutura de dados organizada em seis pastas de interações, categorizadas por data de consulta, contendo arquivos em formatos JSON e CSV.</a:t>
            </a:r>
          </a:p>
          <a:p>
            <a:pPr algn="l">
              <a:lnSpc>
                <a:spcPts val="1960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543414" y="2488238"/>
            <a:ext cx="1717899" cy="2338724"/>
          </a:xfrm>
          <a:custGeom>
            <a:avLst/>
            <a:gdLst/>
            <a:ahLst/>
            <a:cxnLst/>
            <a:rect r="r" b="b" t="t" l="l"/>
            <a:pathLst>
              <a:path h="2338724" w="1717899">
                <a:moveTo>
                  <a:pt x="0" y="0"/>
                </a:moveTo>
                <a:lnTo>
                  <a:pt x="1717899" y="0"/>
                </a:lnTo>
                <a:lnTo>
                  <a:pt x="1717899" y="2338724"/>
                </a:lnTo>
                <a:lnTo>
                  <a:pt x="0" y="23387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46594" y="731520"/>
            <a:ext cx="997416" cy="1164128"/>
          </a:xfrm>
          <a:custGeom>
            <a:avLst/>
            <a:gdLst/>
            <a:ahLst/>
            <a:cxnLst/>
            <a:rect r="r" b="b" t="t" l="l"/>
            <a:pathLst>
              <a:path h="1164128" w="997416">
                <a:moveTo>
                  <a:pt x="0" y="0"/>
                </a:moveTo>
                <a:lnTo>
                  <a:pt x="997416" y="0"/>
                </a:lnTo>
                <a:lnTo>
                  <a:pt x="997416" y="1164128"/>
                </a:lnTo>
                <a:lnTo>
                  <a:pt x="0" y="11641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-374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175883" y="2659598"/>
            <a:ext cx="3770711" cy="2992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 b="true">
                <a:solidFill>
                  <a:srgbClr val="2C284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Preparação e Processamento do Dataset:</a:t>
            </a:r>
          </a:p>
          <a:p>
            <a:pPr algn="l">
              <a:lnSpc>
                <a:spcPts val="1960"/>
              </a:lnSpc>
              <a:spcBef>
                <a:spcPct val="0"/>
              </a:spcBef>
            </a:pPr>
          </a:p>
          <a:p>
            <a:pPr algn="l" marL="302261" indent="-151130" lvl="1">
              <a:lnSpc>
                <a:spcPts val="1960"/>
              </a:lnSpc>
              <a:spcBef>
                <a:spcPct val="0"/>
              </a:spcBef>
              <a:buFont typeface="Arial"/>
              <a:buChar char="•"/>
            </a:pPr>
            <a:r>
              <a:rPr lang="en-US" sz="1400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Desenvolvimento de um script para extração e organização das informações principais em um novo arquivo CSV, com foco em organizar os dados para análise.</a:t>
            </a:r>
          </a:p>
          <a:p>
            <a:pPr algn="l" marL="302261" indent="-151130" lvl="1">
              <a:lnSpc>
                <a:spcPts val="1960"/>
              </a:lnSpc>
              <a:spcBef>
                <a:spcPct val="0"/>
              </a:spcBef>
              <a:buFont typeface="Arial"/>
              <a:buChar char="•"/>
            </a:pPr>
            <a:r>
              <a:rPr lang="en-US" sz="1400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Elementos extraídos incluem URL de interação, status da requisição, data da conversa, número de prompts, tokens consumidos, modelo de ChatGPT utilizado e nome do usuário.</a:t>
            </a:r>
          </a:p>
          <a:p>
            <a:pPr algn="l">
              <a:lnSpc>
                <a:spcPts val="19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E0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84553" y="423793"/>
            <a:ext cx="921642" cy="1075689"/>
          </a:xfrm>
          <a:custGeom>
            <a:avLst/>
            <a:gdLst/>
            <a:ahLst/>
            <a:cxnLst/>
            <a:rect r="r" b="b" t="t" l="l"/>
            <a:pathLst>
              <a:path h="1075689" w="921642">
                <a:moveTo>
                  <a:pt x="0" y="0"/>
                </a:moveTo>
                <a:lnTo>
                  <a:pt x="921641" y="0"/>
                </a:lnTo>
                <a:lnTo>
                  <a:pt x="921641" y="1075689"/>
                </a:lnTo>
                <a:lnTo>
                  <a:pt x="0" y="10756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37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372040">
            <a:off x="2247497" y="6063537"/>
            <a:ext cx="3157649" cy="1590307"/>
          </a:xfrm>
          <a:custGeom>
            <a:avLst/>
            <a:gdLst/>
            <a:ahLst/>
            <a:cxnLst/>
            <a:rect r="r" b="b" t="t" l="l"/>
            <a:pathLst>
              <a:path h="1590307" w="3157649">
                <a:moveTo>
                  <a:pt x="0" y="0"/>
                </a:moveTo>
                <a:lnTo>
                  <a:pt x="3157648" y="0"/>
                </a:lnTo>
                <a:lnTo>
                  <a:pt x="3157648" y="1590307"/>
                </a:lnTo>
                <a:lnTo>
                  <a:pt x="0" y="1590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297753">
            <a:off x="-1302538" y="-92301"/>
            <a:ext cx="3271490" cy="1647641"/>
          </a:xfrm>
          <a:custGeom>
            <a:avLst/>
            <a:gdLst/>
            <a:ahLst/>
            <a:cxnLst/>
            <a:rect r="r" b="b" t="t" l="l"/>
            <a:pathLst>
              <a:path h="1647641" w="3271490">
                <a:moveTo>
                  <a:pt x="0" y="0"/>
                </a:moveTo>
                <a:lnTo>
                  <a:pt x="3271490" y="0"/>
                </a:lnTo>
                <a:lnTo>
                  <a:pt x="3271490" y="1647642"/>
                </a:lnTo>
                <a:lnTo>
                  <a:pt x="0" y="16476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0225" y="5783001"/>
            <a:ext cx="921642" cy="1075689"/>
          </a:xfrm>
          <a:custGeom>
            <a:avLst/>
            <a:gdLst/>
            <a:ahLst/>
            <a:cxnLst/>
            <a:rect r="r" b="b" t="t" l="l"/>
            <a:pathLst>
              <a:path h="1075689" w="921642">
                <a:moveTo>
                  <a:pt x="0" y="0"/>
                </a:moveTo>
                <a:lnTo>
                  <a:pt x="921641" y="0"/>
                </a:lnTo>
                <a:lnTo>
                  <a:pt x="921641" y="1075689"/>
                </a:lnTo>
                <a:lnTo>
                  <a:pt x="0" y="10756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37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1520" y="731520"/>
            <a:ext cx="3094801" cy="5852160"/>
          </a:xfrm>
          <a:custGeom>
            <a:avLst/>
            <a:gdLst/>
            <a:ahLst/>
            <a:cxnLst/>
            <a:rect r="r" b="b" t="t" l="l"/>
            <a:pathLst>
              <a:path h="5852160" w="3094801">
                <a:moveTo>
                  <a:pt x="0" y="0"/>
                </a:moveTo>
                <a:lnTo>
                  <a:pt x="3094801" y="0"/>
                </a:lnTo>
                <a:lnTo>
                  <a:pt x="3094801" y="5852160"/>
                </a:lnTo>
                <a:lnTo>
                  <a:pt x="0" y="58521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8221" t="0" r="-55068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4418083" y="0"/>
            <a:ext cx="5335517" cy="7315200"/>
          </a:xfrm>
          <a:prstGeom prst="rect">
            <a:avLst/>
          </a:prstGeom>
          <a:solidFill>
            <a:srgbClr val="FAFAFA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4753523" y="433318"/>
            <a:ext cx="4116849" cy="119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true">
                <a:solidFill>
                  <a:srgbClr val="2C2840"/>
                </a:solidFill>
                <a:latin typeface="Halant Semi-Bold"/>
                <a:ea typeface="Halant Semi-Bold"/>
                <a:cs typeface="Halant Semi-Bold"/>
                <a:sym typeface="Halant Semi-Bold"/>
              </a:rPr>
              <a:t>CRITÉRIOS DE ANÁLISE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53523" y="1954981"/>
            <a:ext cx="4664637" cy="481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21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00">
                <a:solidFill>
                  <a:srgbClr val="2C284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Elementos de Inte</a:t>
            </a:r>
            <a:r>
              <a:rPr lang="en-US" b="true" sz="1500">
                <a:solidFill>
                  <a:srgbClr val="2C284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resse:</a:t>
            </a:r>
          </a:p>
          <a:p>
            <a:pPr algn="l" marL="583092" indent="-194364" lvl="2">
              <a:lnSpc>
                <a:spcPts val="1890"/>
              </a:lnSpc>
              <a:spcBef>
                <a:spcPct val="0"/>
              </a:spcBef>
              <a:buFont typeface="Arial"/>
              <a:buChar char="⚬"/>
            </a:pPr>
            <a:r>
              <a:rPr lang="en-US" sz="1350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Identificação do tipo de interação e linguagem de programação utilizada.</a:t>
            </a:r>
          </a:p>
          <a:p>
            <a:pPr algn="l" marL="583092" indent="-194364" lvl="2">
              <a:lnSpc>
                <a:spcPts val="1890"/>
              </a:lnSpc>
              <a:spcBef>
                <a:spcPct val="0"/>
              </a:spcBef>
              <a:buFont typeface="Arial"/>
              <a:buChar char="⚬"/>
            </a:pPr>
            <a:r>
              <a:rPr lang="en-US" sz="1350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Análise de métricas como número de prompts e tokens, indicadores de complexidade e detalhamento da conversa.</a:t>
            </a:r>
          </a:p>
          <a:p>
            <a:pPr algn="l" marL="583092" indent="-194364" lvl="2">
              <a:lnSpc>
                <a:spcPts val="1890"/>
              </a:lnSpc>
              <a:spcBef>
                <a:spcPct val="0"/>
              </a:spcBef>
              <a:buFont typeface="Arial"/>
              <a:buChar char="⚬"/>
            </a:pPr>
            <a:r>
              <a:rPr lang="en-US" sz="1350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Avaliação do modelo do ChatGPT utilizado em cada consulta e como isso impacta a interação.</a:t>
            </a:r>
          </a:p>
          <a:p>
            <a:pPr algn="l">
              <a:lnSpc>
                <a:spcPts val="1890"/>
              </a:lnSpc>
              <a:spcBef>
                <a:spcPct val="0"/>
              </a:spcBef>
            </a:pPr>
          </a:p>
          <a:p>
            <a:pPr algn="l" marL="323850" indent="-161925" lvl="1">
              <a:lnSpc>
                <a:spcPts val="21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00">
                <a:solidFill>
                  <a:srgbClr val="2C284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Métodos Estatísticos:</a:t>
            </a:r>
          </a:p>
          <a:p>
            <a:pPr algn="l" marL="583092" indent="-194364" lvl="2">
              <a:lnSpc>
                <a:spcPts val="1890"/>
              </a:lnSpc>
              <a:spcBef>
                <a:spcPct val="0"/>
              </a:spcBef>
              <a:buFont typeface="Arial"/>
              <a:buChar char="⚬"/>
            </a:pPr>
            <a:r>
              <a:rPr lang="en-US" sz="1350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Frequência dos atributos selecionados para identificar tendências e padrões.</a:t>
            </a:r>
          </a:p>
          <a:p>
            <a:pPr algn="l" marL="583092" indent="-194364" lvl="2">
              <a:lnSpc>
                <a:spcPts val="1890"/>
              </a:lnSpc>
              <a:spcBef>
                <a:spcPct val="0"/>
              </a:spcBef>
              <a:buFont typeface="Arial"/>
              <a:buChar char="⚬"/>
            </a:pPr>
            <a:r>
              <a:rPr lang="en-US" sz="1350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Número de prompts e quantidade de tokens para avaliar a complexidade e o detalhamento das conversas.</a:t>
            </a:r>
          </a:p>
          <a:p>
            <a:pPr algn="l" marL="583095" indent="-194365" lvl="2">
              <a:lnSpc>
                <a:spcPts val="1890"/>
              </a:lnSpc>
              <a:spcBef>
                <a:spcPct val="0"/>
              </a:spcBef>
              <a:buFont typeface="Arial"/>
              <a:buChar char="⚬"/>
            </a:pPr>
            <a:r>
              <a:rPr lang="en-US" sz="1350">
                <a:solidFill>
                  <a:srgbClr val="2C2840"/>
                </a:solidFill>
                <a:latin typeface="Clear Sans"/>
                <a:ea typeface="Clear Sans"/>
                <a:cs typeface="Clear Sans"/>
                <a:sym typeface="Clear Sans"/>
              </a:rPr>
              <a:t>Aplicação da Correlação de Spearman para medir associações entre variáveis, ajudando a entender a relação entre complexidade, linguagem e categoria das interações.</a:t>
            </a:r>
          </a:p>
          <a:p>
            <a:pPr algn="l">
              <a:lnSpc>
                <a:spcPts val="189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0155" y="6265269"/>
            <a:ext cx="1536688" cy="318411"/>
          </a:xfrm>
          <a:custGeom>
            <a:avLst/>
            <a:gdLst/>
            <a:ahLst/>
            <a:cxnLst/>
            <a:rect r="r" b="b" t="t" l="l"/>
            <a:pathLst>
              <a:path h="318411" w="1536688">
                <a:moveTo>
                  <a:pt x="0" y="0"/>
                </a:moveTo>
                <a:lnTo>
                  <a:pt x="1536687" y="0"/>
                </a:lnTo>
                <a:lnTo>
                  <a:pt x="1536687" y="318411"/>
                </a:lnTo>
                <a:lnTo>
                  <a:pt x="0" y="3184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82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5760" y="431113"/>
            <a:ext cx="5362433" cy="600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b="true">
                <a:solidFill>
                  <a:srgbClr val="2C2840"/>
                </a:solidFill>
                <a:latin typeface="Halant Semi-Bold"/>
                <a:ea typeface="Halant Semi-Bold"/>
                <a:cs typeface="Halant Semi-Bold"/>
                <a:sym typeface="Halant Semi-Bold"/>
              </a:rPr>
              <a:t>RESULTADOS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65760" y="1068872"/>
            <a:ext cx="9022080" cy="6110986"/>
          </a:xfrm>
          <a:custGeom>
            <a:avLst/>
            <a:gdLst/>
            <a:ahLst/>
            <a:cxnLst/>
            <a:rect r="r" b="b" t="t" l="l"/>
            <a:pathLst>
              <a:path h="6110986" w="9022080">
                <a:moveTo>
                  <a:pt x="0" y="0"/>
                </a:moveTo>
                <a:lnTo>
                  <a:pt x="9022080" y="0"/>
                </a:lnTo>
                <a:lnTo>
                  <a:pt x="9022080" y="6110986"/>
                </a:lnTo>
                <a:lnTo>
                  <a:pt x="0" y="6110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0155" y="6265269"/>
            <a:ext cx="1536688" cy="318411"/>
          </a:xfrm>
          <a:custGeom>
            <a:avLst/>
            <a:gdLst/>
            <a:ahLst/>
            <a:cxnLst/>
            <a:rect r="r" b="b" t="t" l="l"/>
            <a:pathLst>
              <a:path h="318411" w="1536688">
                <a:moveTo>
                  <a:pt x="0" y="0"/>
                </a:moveTo>
                <a:lnTo>
                  <a:pt x="1536687" y="0"/>
                </a:lnTo>
                <a:lnTo>
                  <a:pt x="1536687" y="318411"/>
                </a:lnTo>
                <a:lnTo>
                  <a:pt x="0" y="3184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82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5626" y="731520"/>
            <a:ext cx="5362433" cy="600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b="true">
                <a:solidFill>
                  <a:srgbClr val="2C2840"/>
                </a:solidFill>
                <a:latin typeface="Halant Semi-Bold"/>
                <a:ea typeface="Halant Semi-Bold"/>
                <a:cs typeface="Halant Semi-Bold"/>
                <a:sym typeface="Halant Semi-Bold"/>
              </a:rPr>
              <a:t>RESULTADOS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83136" y="2264722"/>
            <a:ext cx="9187327" cy="2767752"/>
          </a:xfrm>
          <a:custGeom>
            <a:avLst/>
            <a:gdLst/>
            <a:ahLst/>
            <a:cxnLst/>
            <a:rect r="r" b="b" t="t" l="l"/>
            <a:pathLst>
              <a:path h="2767752" w="9187327">
                <a:moveTo>
                  <a:pt x="0" y="0"/>
                </a:moveTo>
                <a:lnTo>
                  <a:pt x="9187328" y="0"/>
                </a:lnTo>
                <a:lnTo>
                  <a:pt x="9187328" y="2767752"/>
                </a:lnTo>
                <a:lnTo>
                  <a:pt x="0" y="27677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18895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0155" y="6265269"/>
            <a:ext cx="1536688" cy="318411"/>
          </a:xfrm>
          <a:custGeom>
            <a:avLst/>
            <a:gdLst/>
            <a:ahLst/>
            <a:cxnLst/>
            <a:rect r="r" b="b" t="t" l="l"/>
            <a:pathLst>
              <a:path h="318411" w="1536688">
                <a:moveTo>
                  <a:pt x="0" y="0"/>
                </a:moveTo>
                <a:lnTo>
                  <a:pt x="1536687" y="0"/>
                </a:lnTo>
                <a:lnTo>
                  <a:pt x="1536687" y="318411"/>
                </a:lnTo>
                <a:lnTo>
                  <a:pt x="0" y="3184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82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5099" y="2324456"/>
            <a:ext cx="9362096" cy="3156986"/>
          </a:xfrm>
          <a:custGeom>
            <a:avLst/>
            <a:gdLst/>
            <a:ahLst/>
            <a:cxnLst/>
            <a:rect r="r" b="b" t="t" l="l"/>
            <a:pathLst>
              <a:path h="3156986" w="9362096">
                <a:moveTo>
                  <a:pt x="0" y="0"/>
                </a:moveTo>
                <a:lnTo>
                  <a:pt x="9362096" y="0"/>
                </a:lnTo>
                <a:lnTo>
                  <a:pt x="9362096" y="3156986"/>
                </a:lnTo>
                <a:lnTo>
                  <a:pt x="0" y="3156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5760" y="431113"/>
            <a:ext cx="5362433" cy="600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b="true">
                <a:solidFill>
                  <a:srgbClr val="2C2840"/>
                </a:solidFill>
                <a:latin typeface="Halant Semi-Bold"/>
                <a:ea typeface="Halant Semi-Bold"/>
                <a:cs typeface="Halant Semi-Bold"/>
                <a:sym typeface="Halant Semi-Bold"/>
              </a:rPr>
              <a:t>RESULTADOS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12234" y="1662782"/>
            <a:ext cx="3129132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2C2840"/>
                </a:solidFill>
                <a:latin typeface="Halant"/>
                <a:ea typeface="Halant"/>
                <a:cs typeface="Halant"/>
                <a:sym typeface="Halant"/>
              </a:rPr>
              <a:t>Gráficos por tipo: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5760" y="2639280"/>
            <a:ext cx="4306796" cy="2300087"/>
          </a:xfrm>
          <a:custGeom>
            <a:avLst/>
            <a:gdLst/>
            <a:ahLst/>
            <a:cxnLst/>
            <a:rect r="r" b="b" t="t" l="l"/>
            <a:pathLst>
              <a:path h="2300087" w="4306796">
                <a:moveTo>
                  <a:pt x="0" y="0"/>
                </a:moveTo>
                <a:lnTo>
                  <a:pt x="4306796" y="0"/>
                </a:lnTo>
                <a:lnTo>
                  <a:pt x="4306796" y="2300088"/>
                </a:lnTo>
                <a:lnTo>
                  <a:pt x="0" y="2300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72556" y="2639280"/>
            <a:ext cx="4752067" cy="2446104"/>
          </a:xfrm>
          <a:custGeom>
            <a:avLst/>
            <a:gdLst/>
            <a:ahLst/>
            <a:cxnLst/>
            <a:rect r="r" b="b" t="t" l="l"/>
            <a:pathLst>
              <a:path h="2446104" w="4752067">
                <a:moveTo>
                  <a:pt x="0" y="0"/>
                </a:moveTo>
                <a:lnTo>
                  <a:pt x="4752067" y="0"/>
                </a:lnTo>
                <a:lnTo>
                  <a:pt x="4752067" y="2446104"/>
                </a:lnTo>
                <a:lnTo>
                  <a:pt x="0" y="24461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5760" y="431113"/>
            <a:ext cx="5362433" cy="600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b="true">
                <a:solidFill>
                  <a:srgbClr val="2C2840"/>
                </a:solidFill>
                <a:latin typeface="Halant Semi-Bold"/>
                <a:ea typeface="Halant Semi-Bold"/>
                <a:cs typeface="Halant Semi-Bold"/>
                <a:sym typeface="Halant Semi-Bold"/>
              </a:rPr>
              <a:t>RESULTADOS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12234" y="1662782"/>
            <a:ext cx="3129132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2C2840"/>
                </a:solidFill>
                <a:latin typeface="Halant"/>
                <a:ea typeface="Halant"/>
                <a:cs typeface="Halant"/>
                <a:sym typeface="Halant"/>
              </a:rPr>
              <a:t>Gráficos por versão: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0155" y="6265269"/>
            <a:ext cx="1536688" cy="318411"/>
          </a:xfrm>
          <a:custGeom>
            <a:avLst/>
            <a:gdLst/>
            <a:ahLst/>
            <a:cxnLst/>
            <a:rect r="r" b="b" t="t" l="l"/>
            <a:pathLst>
              <a:path h="318411" w="1536688">
                <a:moveTo>
                  <a:pt x="0" y="0"/>
                </a:moveTo>
                <a:lnTo>
                  <a:pt x="1536687" y="0"/>
                </a:lnTo>
                <a:lnTo>
                  <a:pt x="1536687" y="318411"/>
                </a:lnTo>
                <a:lnTo>
                  <a:pt x="0" y="3184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82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446" y="2277350"/>
            <a:ext cx="9616708" cy="3494763"/>
          </a:xfrm>
          <a:custGeom>
            <a:avLst/>
            <a:gdLst/>
            <a:ahLst/>
            <a:cxnLst/>
            <a:rect r="r" b="b" t="t" l="l"/>
            <a:pathLst>
              <a:path h="3494763" w="9616708">
                <a:moveTo>
                  <a:pt x="0" y="0"/>
                </a:moveTo>
                <a:lnTo>
                  <a:pt x="9616708" y="0"/>
                </a:lnTo>
                <a:lnTo>
                  <a:pt x="9616708" y="3494763"/>
                </a:lnTo>
                <a:lnTo>
                  <a:pt x="0" y="34947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5760" y="431113"/>
            <a:ext cx="5362433" cy="600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b="true">
                <a:solidFill>
                  <a:srgbClr val="2C2840"/>
                </a:solidFill>
                <a:latin typeface="Halant Semi-Bold"/>
                <a:ea typeface="Halant Semi-Bold"/>
                <a:cs typeface="Halant Semi-Bold"/>
                <a:sym typeface="Halant Semi-Bold"/>
              </a:rPr>
              <a:t>RESULTADOS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12570" y="1445088"/>
            <a:ext cx="192846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2C2840"/>
                </a:solidFill>
                <a:latin typeface="Halant"/>
                <a:ea typeface="Halant"/>
                <a:cs typeface="Halant"/>
                <a:sym typeface="Halant"/>
              </a:rPr>
              <a:t>Correlações: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DAGWLcIt0G8</dc:identifier>
  <dcterms:modified xsi:type="dcterms:W3CDTF">2011-08-01T06:04:30Z</dcterms:modified>
  <cp:revision>1</cp:revision>
  <dc:title>Trabalho TESS</dc:title>
</cp:coreProperties>
</file>