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2"/>
  </p:notesMasterIdLst>
  <p:handoutMasterIdLst>
    <p:handoutMasterId r:id="rId43"/>
  </p:handoutMasterIdLst>
  <p:sldIdLst>
    <p:sldId id="347" r:id="rId5"/>
    <p:sldId id="306" r:id="rId6"/>
    <p:sldId id="307" r:id="rId7"/>
    <p:sldId id="314" r:id="rId8"/>
    <p:sldId id="334" r:id="rId9"/>
    <p:sldId id="335" r:id="rId10"/>
    <p:sldId id="327" r:id="rId11"/>
    <p:sldId id="343" r:id="rId12"/>
    <p:sldId id="333" r:id="rId13"/>
    <p:sldId id="329" r:id="rId14"/>
    <p:sldId id="319" r:id="rId15"/>
    <p:sldId id="337" r:id="rId16"/>
    <p:sldId id="309" r:id="rId17"/>
    <p:sldId id="320" r:id="rId18"/>
    <p:sldId id="315" r:id="rId19"/>
    <p:sldId id="316" r:id="rId20"/>
    <p:sldId id="317" r:id="rId21"/>
    <p:sldId id="324" r:id="rId22"/>
    <p:sldId id="325" r:id="rId23"/>
    <p:sldId id="332" r:id="rId24"/>
    <p:sldId id="326" r:id="rId25"/>
    <p:sldId id="328" r:id="rId26"/>
    <p:sldId id="321" r:id="rId27"/>
    <p:sldId id="318" r:id="rId28"/>
    <p:sldId id="331" r:id="rId29"/>
    <p:sldId id="345" r:id="rId30"/>
    <p:sldId id="348" r:id="rId31"/>
    <p:sldId id="349" r:id="rId32"/>
    <p:sldId id="344" r:id="rId33"/>
    <p:sldId id="346" r:id="rId34"/>
    <p:sldId id="322" r:id="rId35"/>
    <p:sldId id="323" r:id="rId36"/>
    <p:sldId id="339" r:id="rId37"/>
    <p:sldId id="338" r:id="rId38"/>
    <p:sldId id="341" r:id="rId39"/>
    <p:sldId id="340" r:id="rId40"/>
    <p:sldId id="342" r:id="rId4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BFA13-B270-4E47-B79E-F970AA2BE4A9}" v="133" dt="2023-08-23T14:28:55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444" autoAdjust="0"/>
  </p:normalViewPr>
  <p:slideViewPr>
    <p:cSldViewPr snapToGrid="0">
      <p:cViewPr varScale="1">
        <p:scale>
          <a:sx n="53" d="100"/>
          <a:sy n="53" d="100"/>
        </p:scale>
        <p:origin x="1838" y="29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23/08/2023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23/08/2023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stiloadoracao.com/quem-foi-salome-na-biblia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stiloadoracao.com/quem-foi-o-apostolo-mateus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stiloadoracao.com/quem-e-jesus-cristo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9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2 tem mais de 30 anos</a:t>
            </a:r>
          </a:p>
          <a:p>
            <a:r>
              <a:rPr lang="pt-BR" dirty="0"/>
              <a:t>Homem franzino</a:t>
            </a:r>
          </a:p>
          <a:p>
            <a:r>
              <a:rPr lang="pt-BR" dirty="0"/>
              <a:t>Vivia no deserto. Comia mel, raízes e frutos.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5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SUA LINGUAGEM ERA DURA DEMAIS.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667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0274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42259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Pelas palavras do Mestre, percebe-se que o Espírito de João Batista atingira certo grau de elevação, bem mais alto do que os antigos profetas, e o Elias de agora era muito mais do que o Elias cerca de 900 anos atrás.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991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MATEUS, LUCAS E MARCOS AFIRMAM QUE DEUS SE FAZ OUVIR.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24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7128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A Bíblia também explica por que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Herodias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queria ver João Batista morto. Essa mulher havia sido casada primeiramente com Herodes Filipe, seu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meio-tio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e também meio-irmão de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. Desse casamento nasceu </a:t>
            </a:r>
            <a:r>
              <a:rPr lang="pt-BR" b="0" i="0" u="none" strike="noStrike" dirty="0">
                <a:solidFill>
                  <a:srgbClr val="0088FF"/>
                </a:solidFill>
                <a:effectLst/>
                <a:latin typeface="-apple-system"/>
                <a:hlinkClick r:id="rId3"/>
              </a:rPr>
              <a:t>Salomé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, uma mulher que não citada nominalmente na Bíblia, mas é chamada simplesmente de </a:t>
            </a:r>
            <a:r>
              <a:rPr lang="pt-BR" b="0" i="1" dirty="0">
                <a:solidFill>
                  <a:srgbClr val="2C2F34"/>
                </a:solidFill>
                <a:effectLst/>
                <a:latin typeface="-apple-system"/>
              </a:rPr>
              <a:t>“filha de </a:t>
            </a:r>
            <a:r>
              <a:rPr lang="pt-BR" b="0" i="1" dirty="0" err="1">
                <a:solidFill>
                  <a:srgbClr val="2C2F34"/>
                </a:solidFill>
                <a:effectLst/>
                <a:latin typeface="-apple-system"/>
              </a:rPr>
              <a:t>Herodias</a:t>
            </a:r>
            <a:r>
              <a:rPr lang="pt-BR" b="0" i="1" dirty="0">
                <a:solidFill>
                  <a:srgbClr val="2C2F34"/>
                </a:solidFill>
                <a:effectLst/>
                <a:latin typeface="-apple-system"/>
              </a:rPr>
              <a:t>”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Aconteceu que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e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Herodias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acabaram se apaixonando. Os dois se separaram dos seus cônjuges e não demorou para que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se casasse com sua própria cunhada. Quando João Batista soube disso, reprovou a atitude de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e começou a repreendê-lo reiteradamente. João dizia: </a:t>
            </a:r>
            <a:r>
              <a:rPr lang="pt-BR" b="0" i="1" dirty="0">
                <a:solidFill>
                  <a:srgbClr val="2C2F34"/>
                </a:solidFill>
                <a:effectLst/>
                <a:latin typeface="-apple-system"/>
              </a:rPr>
              <a:t>“Não te é lícito possuir a mulher de seu irmão”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 (Marcos 6:19).</a:t>
            </a:r>
          </a:p>
          <a:p>
            <a:pPr algn="l"/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Com tal denúncia, João Batista acusava o governante de ser um adúltero e incestuoso (cf. Levítico 18:16; 20:21). A reprovação de João acabou deixando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Herodias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completamente irada. Foi esse o contexto de sua prisão.</a:t>
            </a:r>
          </a:p>
          <a:p>
            <a:pPr algn="l"/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Mas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Herodias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também não estava satisfeita com o fato de João Batista ter sido encarcerado. Ela queria mais. Na verdade ela odiava o profeta e queria matá-lo a qualquer custo. O problema é que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temia João Batista. Ele sabia que João era inocente; além disso, ele também sabia que João Batista era aclamado pelo povo como sendo um profeta (Mateus 14:5; Marcos 6:20).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26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842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27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2418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dirty="0">
                <a:solidFill>
                  <a:srgbClr val="2C2F34"/>
                </a:solidFill>
                <a:effectLst/>
                <a:latin typeface="-apple-system"/>
              </a:rPr>
              <a:t>A festa de aniversário de Herodes </a:t>
            </a:r>
            <a:r>
              <a:rPr lang="pt-BR" sz="1200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sz="1200" b="0" i="0" dirty="0">
                <a:solidFill>
                  <a:srgbClr val="2C2F34"/>
                </a:solidFill>
                <a:effectLst/>
                <a:latin typeface="-apple-system"/>
              </a:rPr>
              <a:t> foi o evento que desencadeou a morte de João Batista.</a:t>
            </a:r>
            <a:endParaRPr lang="pt-BR" sz="1200" b="0" i="0" dirty="0">
              <a:solidFill>
                <a:srgbClr val="131315"/>
              </a:solidFill>
              <a:effectLst/>
              <a:latin typeface="Open Sans" panose="020B0606030504020204" pitchFamily="34" charset="0"/>
            </a:endParaRPr>
          </a:p>
          <a:p>
            <a:endParaRPr lang="pt-BR" b="0" i="0" dirty="0">
              <a:solidFill>
                <a:srgbClr val="2C2F34"/>
              </a:solidFill>
              <a:effectLst/>
              <a:latin typeface="-apple-system"/>
            </a:endParaRPr>
          </a:p>
          <a:p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A jovem saiu e foi se aconselhar com sua mãe, que lhe disse para pedir a cabeça de João Batista. Então rapidamente a jovem foi ter com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e fez o sinistro pedido: </a:t>
            </a:r>
            <a:r>
              <a:rPr lang="pt-BR" b="0" i="1" dirty="0">
                <a:solidFill>
                  <a:srgbClr val="2C2F34"/>
                </a:solidFill>
                <a:effectLst/>
                <a:latin typeface="-apple-system"/>
              </a:rPr>
              <a:t>“Quero que, sem demora, me dês num prato a cabeça de João Batista”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 (Marcos 6:25).</a:t>
            </a:r>
          </a:p>
          <a:p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 Bíblia diz que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ficou muito entristecido com o pedido pela morte de João Batista. É provável que essa tristeza tenha sido uma mistura de certa admiração pessoal por João, com o medo da reação popular. De qualquer forma, seu orgulho lhe impediu de declinar do pedido da moça.</a:t>
            </a:r>
          </a:p>
          <a:p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  <a:r>
              <a:rPr lang="pt-BR" b="0" i="0" u="none" strike="noStrike" dirty="0">
                <a:solidFill>
                  <a:srgbClr val="0088FF"/>
                </a:solidFill>
                <a:effectLst/>
                <a:latin typeface="-apple-system"/>
                <a:hlinkClick r:id="rId3"/>
              </a:rPr>
              <a:t>Mateus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 escreve que Herodes </a:t>
            </a:r>
            <a:r>
              <a:rPr lang="pt-BR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 parece ter ficado tão perturbado, que depois acabou pensando que </a:t>
            </a:r>
            <a:r>
              <a:rPr lang="pt-BR" b="0" i="0" u="none" strike="noStrike" dirty="0">
                <a:solidFill>
                  <a:srgbClr val="006DCC"/>
                </a:solidFill>
                <a:effectLst/>
                <a:latin typeface="-apple-system"/>
                <a:hlinkClick r:id="rId4"/>
              </a:rPr>
              <a:t>Jesus Cristo</a:t>
            </a:r>
            <a:r>
              <a:rPr lang="pt-BR" b="0" i="0" dirty="0">
                <a:solidFill>
                  <a:srgbClr val="2C2F34"/>
                </a:solidFill>
                <a:effectLst/>
                <a:latin typeface="-apple-system"/>
              </a:rPr>
              <a:t> fosse João Batista ressuscitado dos mortos (Mateus 14:2).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29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561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70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31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29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Na época de Jesus, existiam várias seitas, destacando-se: fariseus, que acreditavam na imortalidade da alma, na ressurreição e eram fatalistas (tudo era vontade de Deus); saduceus, materialistas e céticos que pregavam a felicidade como fruto do livre arbítrio do homem, não acreditando na imortalidade da alma; zelotes, mais ligados aos problemas políticos do que religiosos e os essênios, que procuravam servir a Deus, auxiliando o próximo, sem imolações no altar e sem cultuar imagens. Na divulgação de sua Boa-nova, o Mestre contou com a colaboração de vários missionários, e entre as seitas judias os essênios se destacaram. Os seus adeptos o reconheceram como o Messias, conforme era esperado em Israel (A grande espera, Eurípedes </a:t>
            </a:r>
            <a:r>
              <a:rPr lang="pt-BR" b="0" i="0" dirty="0" err="1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Barsanulfo</a:t>
            </a:r>
            <a:r>
              <a:rPr lang="pt-BR" b="0" i="0" dirty="0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 e Corina Novelino).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34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453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35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204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8440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1434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123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017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51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463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Havia outros grupos menores.</a:t>
            </a:r>
          </a:p>
          <a:p>
            <a:r>
              <a:rPr lang="pt-BR" dirty="0"/>
              <a:t>Mas nenhum deles tinham a força e a coragem para tentar a independência. </a:t>
            </a:r>
            <a:r>
              <a:rPr lang="pt-BR" dirty="0" err="1"/>
              <a:t>Pq</a:t>
            </a:r>
            <a:r>
              <a:rPr lang="pt-BR" dirty="0"/>
              <a:t> muitos deviam a sua fortuna e poder a </a:t>
            </a:r>
            <a:r>
              <a:rPr lang="pt-BR" dirty="0" err="1"/>
              <a:t>roma</a:t>
            </a:r>
            <a:r>
              <a:rPr lang="pt-BR" dirty="0"/>
              <a:t>. Compactuavam com </a:t>
            </a:r>
            <a:r>
              <a:rPr lang="pt-BR" dirty="0" err="1"/>
              <a:t>roma</a:t>
            </a:r>
            <a:r>
              <a:rPr lang="pt-BR" dirty="0"/>
              <a:t> para não sofrer o pior.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thaisafernandes.com.br/joao-batista-a-voz-que-clama-no-deserto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\\pol&#237;tic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stiloadoracao.com/quem-e-jesus-cristo/" TargetMode="External"/><Relationship Id="rId2" Type="http://schemas.openxmlformats.org/officeDocument/2006/relationships/hyperlink" Target="http://estiloadoracao.com/quem-foi-o-apostolo-mateu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dicio.com.br/dissidente/" TargetMode="External"/><Relationship Id="rId4" Type="http://schemas.openxmlformats.org/officeDocument/2006/relationships/hyperlink" Target="https://biblia.pro.br/significado-das-siglas-aec-e-ec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aseensina.com.br/os-manuscritos-do-mar-morto/(abrir%20em%20uma%20nova%20aba)" TargetMode="External"/><Relationship Id="rId2" Type="http://schemas.openxmlformats.org/officeDocument/2006/relationships/hyperlink" Target="https://amzn.to/3gqbcS2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nhuma descrição de foto disponível.">
            <a:extLst>
              <a:ext uri="{FF2B5EF4-FFF2-40B4-BE49-F238E27FC236}">
                <a16:creationId xmlns:a16="http://schemas.microsoft.com/office/drawing/2014/main" id="{F8595431-49BB-53CC-8A5E-06AF584C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A720903-CE61-1A05-FD81-50C0D65D5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7066" y="6318431"/>
            <a:ext cx="5093208" cy="1079137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tx1"/>
                </a:solidFill>
              </a:rPr>
              <a:t>NÃO ESTAMOS SÓS!</a:t>
            </a:r>
          </a:p>
        </p:txBody>
      </p:sp>
      <p:pic>
        <p:nvPicPr>
          <p:cNvPr id="1030" name="Picture 6" descr="10 dicas do espírito Dr. Bezerra de Menezes para a sua vida - Instituto  Medicina do Além">
            <a:extLst>
              <a:ext uri="{FF2B5EF4-FFF2-40B4-BE49-F238E27FC236}">
                <a16:creationId xmlns:a16="http://schemas.microsoft.com/office/drawing/2014/main" id="{C6D5E741-4D00-7A8F-9952-AE67B6C4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931" y="-1"/>
            <a:ext cx="2762250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1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B47190-A042-1CA7-C691-DE0FEBB7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BADA5EF-1D5A-31F7-C28B-4229BFB4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7829" y="304798"/>
            <a:ext cx="5384800" cy="1509487"/>
          </a:xfrm>
        </p:spPr>
        <p:txBody>
          <a:bodyPr>
            <a:noAutofit/>
          </a:bodyPr>
          <a:lstStyle/>
          <a:p>
            <a:pPr algn="l"/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“João Batista desenvolvia-se plenamente, preparando-se para a sua missão. O menino crescia e se robustecia em espírito, e esteve nos desertos até ao dia em que havia de mostrar-se a Israel.”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</a:t>
            </a:r>
          </a:p>
          <a:p>
            <a:pPr algn="l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(Lucas, 1: 80). </a:t>
            </a:r>
          </a:p>
          <a:p>
            <a:pPr algn="l"/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Após o período no deserto, João Batista inicia a sua pregação.</a:t>
            </a:r>
            <a:endParaRPr lang="pt-BR" sz="3200" dirty="0"/>
          </a:p>
        </p:txBody>
      </p:sp>
      <p:sp>
        <p:nvSpPr>
          <p:cNvPr id="2" name="AutoShape 2" descr="4 Lições de João Batista e seu Ministério">
            <a:extLst>
              <a:ext uri="{FF2B5EF4-FFF2-40B4-BE49-F238E27FC236}">
                <a16:creationId xmlns:a16="http://schemas.microsoft.com/office/drawing/2014/main" id="{889AAD3C-EBD8-0591-51E6-9D33626DF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4 Lições de João Batista e seu Ministério">
            <a:extLst>
              <a:ext uri="{FF2B5EF4-FFF2-40B4-BE49-F238E27FC236}">
                <a16:creationId xmlns:a16="http://schemas.microsoft.com/office/drawing/2014/main" id="{A0591A60-92D6-C636-A32C-D29857A32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4513943" cy="451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4 Lições de João Batista e seu Ministério">
            <a:extLst>
              <a:ext uri="{FF2B5EF4-FFF2-40B4-BE49-F238E27FC236}">
                <a16:creationId xmlns:a16="http://schemas.microsoft.com/office/drawing/2014/main" id="{22DD8300-7270-6196-0A02-D7A3E18EC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3581399"/>
            <a:ext cx="3156858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4 Lições de João Batista e seu Ministério">
            <a:extLst>
              <a:ext uri="{FF2B5EF4-FFF2-40B4-BE49-F238E27FC236}">
                <a16:creationId xmlns:a16="http://schemas.microsoft.com/office/drawing/2014/main" id="{95CCDCE2-8EF3-B2E2-9AD1-B1033D45A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4 Lições de João Batista e seu Ministério">
            <a:extLst>
              <a:ext uri="{FF2B5EF4-FFF2-40B4-BE49-F238E27FC236}">
                <a16:creationId xmlns:a16="http://schemas.microsoft.com/office/drawing/2014/main" id="{D13FEE92-4E57-F028-F965-193AABE9B8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7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638F295-ACFB-4D63-63EC-36F44530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087" y="537029"/>
            <a:ext cx="4136570" cy="6096000"/>
          </a:xfrm>
        </p:spPr>
        <p:txBody>
          <a:bodyPr>
            <a:normAutofit/>
          </a:bodyPr>
          <a:lstStyle/>
          <a:p>
            <a:r>
              <a:rPr lang="pt-BR" dirty="0"/>
              <a:t>...</a:t>
            </a:r>
            <a:r>
              <a:rPr lang="pt-BR" sz="3200" dirty="0"/>
              <a:t>Um filho que seria grande aos olhos do Senhor, animado do espírito de Elias e precursor do que estava por vir...(anjo)</a:t>
            </a:r>
          </a:p>
          <a:p>
            <a:endParaRPr lang="pt-BR" sz="3200" dirty="0"/>
          </a:p>
          <a:p>
            <a:r>
              <a:rPr lang="pt-BR" sz="3200" dirty="0"/>
              <a:t>Aqui vemos a Lei da Reencarnação!</a:t>
            </a:r>
          </a:p>
        </p:txBody>
      </p:sp>
      <p:pic>
        <p:nvPicPr>
          <p:cNvPr id="4098" name="Picture 2" descr="O TESTEMUNHO DE JOÃO BATISTA, SUA HUMILDADE E A DE JESUS – LUCAS  3,15-16.21-22">
            <a:extLst>
              <a:ext uri="{FF2B5EF4-FFF2-40B4-BE49-F238E27FC236}">
                <a16:creationId xmlns:a16="http://schemas.microsoft.com/office/drawing/2014/main" id="{EAC447B7-C072-8F4B-B2F4-9FB35611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70"/>
            <a:ext cx="7474857" cy="36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02E5D46-74F5-3BE4-36ED-C68450AF41F5}"/>
              </a:ext>
            </a:extLst>
          </p:cNvPr>
          <p:cNvSpPr txBox="1"/>
          <p:nvPr/>
        </p:nvSpPr>
        <p:spPr>
          <a:xfrm>
            <a:off x="174171" y="3955373"/>
            <a:ext cx="7126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Ficou órfão muito cedo (pais idosos), foi viver com os Essênios para o Monastério do monte </a:t>
            </a:r>
            <a:r>
              <a:rPr lang="pt-BR" sz="2800" dirty="0" err="1"/>
              <a:t>Hermon</a:t>
            </a:r>
            <a:r>
              <a:rPr lang="pt-BR" sz="2800" dirty="0"/>
              <a:t>, na Fenícia, para que se cumprisse a profecia.</a:t>
            </a:r>
          </a:p>
          <a:p>
            <a:endParaRPr lang="pt-BR" sz="2400" dirty="0"/>
          </a:p>
          <a:p>
            <a:r>
              <a:rPr lang="pt-BR" sz="2400" dirty="0"/>
              <a:t>...</a:t>
            </a:r>
            <a:r>
              <a:rPr lang="pt-BR" sz="3200" b="1" dirty="0"/>
              <a:t>A voz que clama no deserto.</a:t>
            </a:r>
          </a:p>
        </p:txBody>
      </p:sp>
    </p:spTree>
    <p:extLst>
      <p:ext uri="{BB962C8B-B14F-4D97-AF65-F5344CB8AC3E}">
        <p14:creationId xmlns:p14="http://schemas.microsoft.com/office/powerpoint/2010/main" val="187182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B47190-A042-1CA7-C691-DE0FEBB7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5631543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BADA5EF-1D5A-31F7-C28B-4229BFB4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1543" y="119743"/>
            <a:ext cx="6255657" cy="2917373"/>
          </a:xfrm>
        </p:spPr>
        <p:txBody>
          <a:bodyPr>
            <a:noAutofit/>
          </a:bodyPr>
          <a:lstStyle/>
          <a:p>
            <a:pPr algn="just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João Batista preparou o caminho para que Jesus pudesse trazer a Boa Nova, 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 chave do reino dos Céus; o Evangelho como roteiro de vida para a ascensão de todos os Espíritos em luta, o aprendizado na Terra para os planos superiores. De sua aplicação decorre a luz do Espírito.</a:t>
            </a:r>
          </a:p>
          <a:p>
            <a:pPr algn="just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Encontramos, ainda, em João Batista um dos símbolos imortais do Cristianismo.</a:t>
            </a:r>
          </a:p>
          <a:p>
            <a:pPr algn="l"/>
            <a:endParaRPr lang="pt-BR" sz="3200" dirty="0"/>
          </a:p>
        </p:txBody>
      </p:sp>
      <p:sp>
        <p:nvSpPr>
          <p:cNvPr id="2" name="AutoShape 2" descr="4 Lições de João Batista e seu Ministério">
            <a:extLst>
              <a:ext uri="{FF2B5EF4-FFF2-40B4-BE49-F238E27FC236}">
                <a16:creationId xmlns:a16="http://schemas.microsoft.com/office/drawing/2014/main" id="{889AAD3C-EBD8-0591-51E6-9D33626DF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4 Lições de João Batista e seu Ministério">
            <a:extLst>
              <a:ext uri="{FF2B5EF4-FFF2-40B4-BE49-F238E27FC236}">
                <a16:creationId xmlns:a16="http://schemas.microsoft.com/office/drawing/2014/main" id="{A0591A60-92D6-C636-A32C-D29857A32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4513943" cy="451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4 Lições de João Batista e seu Ministério">
            <a:extLst>
              <a:ext uri="{FF2B5EF4-FFF2-40B4-BE49-F238E27FC236}">
                <a16:creationId xmlns:a16="http://schemas.microsoft.com/office/drawing/2014/main" id="{22DD8300-7270-6196-0A02-D7A3E18EC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3581399"/>
            <a:ext cx="3156858" cy="31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4 Lições de João Batista e seu Ministério">
            <a:extLst>
              <a:ext uri="{FF2B5EF4-FFF2-40B4-BE49-F238E27FC236}">
                <a16:creationId xmlns:a16="http://schemas.microsoft.com/office/drawing/2014/main" id="{95CCDCE2-8EF3-B2E2-9AD1-B1033D45A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4 Lições de João Batista e seu Ministério">
            <a:extLst>
              <a:ext uri="{FF2B5EF4-FFF2-40B4-BE49-F238E27FC236}">
                <a16:creationId xmlns:a16="http://schemas.microsoft.com/office/drawing/2014/main" id="{D13FEE92-4E57-F028-F965-193AABE9B8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6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9" y="287383"/>
            <a:ext cx="11640458" cy="138596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pc="400" dirty="0">
                <a:latin typeface="+mn-lt"/>
              </a:rPr>
              <a:t>O encontro de 2 espíritos elevados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>
                <a:solidFill>
                  <a:schemeClr val="bg1"/>
                </a:solidFill>
              </a:rPr>
              <a:t>Subtítulo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7F7076-73C5-E37B-CADC-EBF8A95D80E9}"/>
              </a:ext>
            </a:extLst>
          </p:cNvPr>
          <p:cNvSpPr txBox="1"/>
          <p:nvPr/>
        </p:nvSpPr>
        <p:spPr>
          <a:xfrm>
            <a:off x="358648" y="980367"/>
            <a:ext cx="690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Anos de 27 e 28 </a:t>
            </a:r>
            <a:r>
              <a:rPr lang="pt-BR" sz="2800" dirty="0" err="1"/>
              <a:t>dC.</a:t>
            </a:r>
            <a:endParaRPr lang="pt-BR" sz="2800" dirty="0"/>
          </a:p>
          <a:p>
            <a:r>
              <a:rPr lang="pt-BR" sz="2800" dirty="0"/>
              <a:t>O Imperador de Roma era </a:t>
            </a:r>
            <a:r>
              <a:rPr lang="pt-BR" sz="2800" dirty="0" err="1"/>
              <a:t>Tíbério</a:t>
            </a:r>
            <a:r>
              <a:rPr lang="pt-BR" sz="2800" dirty="0"/>
              <a:t> César</a:t>
            </a:r>
          </a:p>
          <a:p>
            <a:r>
              <a:rPr lang="pt-BR" sz="2800" dirty="0"/>
              <a:t>A Judéia era governado por Pôncio Pilatos (Romano).</a:t>
            </a:r>
          </a:p>
          <a:p>
            <a:r>
              <a:rPr lang="pt-BR" sz="2800" dirty="0"/>
              <a:t>A Galileia era governado por </a:t>
            </a:r>
            <a:r>
              <a:rPr lang="pt-BR" sz="2800" b="1" dirty="0"/>
              <a:t>Herodes </a:t>
            </a:r>
            <a:r>
              <a:rPr lang="pt-BR" sz="2800" b="1" dirty="0" err="1"/>
              <a:t>Antipas</a:t>
            </a:r>
            <a:r>
              <a:rPr lang="pt-BR" sz="2800" b="1" dirty="0"/>
              <a:t>.</a:t>
            </a:r>
          </a:p>
          <a:p>
            <a:r>
              <a:rPr lang="pt-BR" sz="2800" dirty="0"/>
              <a:t>Os sumos sacerdotes eram Anás e Caifás</a:t>
            </a:r>
          </a:p>
          <a:p>
            <a:r>
              <a:rPr lang="pt-BR" sz="2800" dirty="0"/>
              <a:t>Partidos políticos (desde que obedecessem a Roma) eram: </a:t>
            </a:r>
          </a:p>
          <a:p>
            <a:r>
              <a:rPr lang="pt-BR" sz="2800" dirty="0"/>
              <a:t>os Saduceus (que estavam no poder) e </a:t>
            </a:r>
          </a:p>
          <a:p>
            <a:r>
              <a:rPr lang="pt-BR" sz="2800" dirty="0"/>
              <a:t>os Fariseus (nem tinham poder e nem eram oposição).</a:t>
            </a:r>
          </a:p>
        </p:txBody>
      </p:sp>
      <p:pic>
        <p:nvPicPr>
          <p:cNvPr id="2052" name="Picture 4" descr="mapa do caminho de Jesus da Galiléia para Jerusalém - Pesquisa Google |  Escolas dominicais, Lições da escola, Mulher samaritana">
            <a:extLst>
              <a:ext uri="{FF2B5EF4-FFF2-40B4-BE49-F238E27FC236}">
                <a16:creationId xmlns:a16="http://schemas.microsoft.com/office/drawing/2014/main" id="{578C80C5-69BF-688C-4641-8D116D1F2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29" y="1487043"/>
            <a:ext cx="4934858" cy="537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3D3EF-C547-9D5B-7E72-645CECCF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342" y="0"/>
            <a:ext cx="10566401" cy="1325881"/>
          </a:xfrm>
        </p:spPr>
        <p:txBody>
          <a:bodyPr/>
          <a:lstStyle/>
          <a:p>
            <a:r>
              <a:rPr lang="pt-BR" dirty="0"/>
              <a:t>João vivia no deserto...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1F1431-4D5F-4851-E580-F2A5707A5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2343" y="2032725"/>
            <a:ext cx="7184571" cy="2815045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Deserto significa estar só, refletir sobre algo muito importante, preparar-se para algo superior...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A2EC02-70C0-FF91-C2C7-7C44784F36C9}"/>
              </a:ext>
            </a:extLst>
          </p:cNvPr>
          <p:cNvSpPr txBox="1"/>
          <p:nvPr/>
        </p:nvSpPr>
        <p:spPr>
          <a:xfrm>
            <a:off x="609600" y="5394960"/>
            <a:ext cx="11451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Refletir: qual a minha missão? Qual o sentido desta encarnação? O que devo melhorar em mim?</a:t>
            </a:r>
          </a:p>
        </p:txBody>
      </p:sp>
      <p:pic>
        <p:nvPicPr>
          <p:cNvPr id="5122" name="Picture 2" descr="4.800+ Homem Sombra No Deserto fotos de stock, imagens e ...">
            <a:extLst>
              <a:ext uri="{FF2B5EF4-FFF2-40B4-BE49-F238E27FC236}">
                <a16:creationId xmlns:a16="http://schemas.microsoft.com/office/drawing/2014/main" id="{A84433F9-1138-2C5E-0656-F7625690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8760"/>
            <a:ext cx="413657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4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>
                <a:solidFill>
                  <a:schemeClr val="bg1"/>
                </a:solidFill>
              </a:rPr>
              <a:t>Subtítulo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7F7076-73C5-E37B-CADC-EBF8A95D80E9}"/>
              </a:ext>
            </a:extLst>
          </p:cNvPr>
          <p:cNvSpPr txBox="1"/>
          <p:nvPr/>
        </p:nvSpPr>
        <p:spPr>
          <a:xfrm>
            <a:off x="4455885" y="5447262"/>
            <a:ext cx="1076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F1BA3E-A013-1F80-1D9F-C50B02A51E31}"/>
              </a:ext>
            </a:extLst>
          </p:cNvPr>
          <p:cNvSpPr txBox="1"/>
          <p:nvPr/>
        </p:nvSpPr>
        <p:spPr>
          <a:xfrm>
            <a:off x="362857" y="825963"/>
            <a:ext cx="119307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SURGEM 2 MISSIONÁRIOS PARA SACUDIR E COLOCAR EM PERIGO AS ESTRUTURAS FRÁGEIS ENTRE DOMINADOR E DOMINADOS.</a:t>
            </a:r>
          </a:p>
        </p:txBody>
      </p:sp>
    </p:spTree>
    <p:extLst>
      <p:ext uri="{BB962C8B-B14F-4D97-AF65-F5344CB8AC3E}">
        <p14:creationId xmlns:p14="http://schemas.microsoft.com/office/powerpoint/2010/main" val="410664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>
                <a:solidFill>
                  <a:schemeClr val="bg1"/>
                </a:solidFill>
              </a:rPr>
              <a:t>Subtítulo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7F7076-73C5-E37B-CADC-EBF8A95D80E9}"/>
              </a:ext>
            </a:extLst>
          </p:cNvPr>
          <p:cNvSpPr txBox="1"/>
          <p:nvPr/>
        </p:nvSpPr>
        <p:spPr>
          <a:xfrm>
            <a:off x="4455885" y="5447262"/>
            <a:ext cx="1076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F1BA3E-A013-1F80-1D9F-C50B02A51E31}"/>
              </a:ext>
            </a:extLst>
          </p:cNvPr>
          <p:cNvSpPr txBox="1"/>
          <p:nvPr/>
        </p:nvSpPr>
        <p:spPr>
          <a:xfrm>
            <a:off x="362857" y="825963"/>
            <a:ext cx="119307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IOHANAM (JOÃO) – dom de Deus/Deus é bondoso</a:t>
            </a:r>
          </a:p>
          <a:p>
            <a:endParaRPr lang="pt-BR" sz="6000" dirty="0">
              <a:solidFill>
                <a:schemeClr val="bg1"/>
              </a:solidFill>
            </a:endParaRPr>
          </a:p>
          <a:p>
            <a:r>
              <a:rPr lang="pt-BR" sz="6000" dirty="0">
                <a:solidFill>
                  <a:schemeClr val="bg1"/>
                </a:solidFill>
              </a:rPr>
              <a:t>IESHUAH (JESUS) _ Deus é salvação/libertação</a:t>
            </a:r>
          </a:p>
        </p:txBody>
      </p:sp>
    </p:spTree>
    <p:extLst>
      <p:ext uri="{BB962C8B-B14F-4D97-AF65-F5344CB8AC3E}">
        <p14:creationId xmlns:p14="http://schemas.microsoft.com/office/powerpoint/2010/main" val="109534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D9A49-178A-553F-2110-9BED3B664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37160"/>
            <a:ext cx="9144000" cy="859246"/>
          </a:xfrm>
        </p:spPr>
        <p:txBody>
          <a:bodyPr>
            <a:normAutofit fontScale="90000"/>
          </a:bodyPr>
          <a:lstStyle/>
          <a:p>
            <a:r>
              <a:rPr lang="pt-BR" dirty="0"/>
              <a:t>IOHANAM/</a:t>
            </a:r>
            <a:r>
              <a:rPr lang="pt-BR" dirty="0" err="1"/>
              <a:t>joão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D7C86-843A-FC7C-8BCD-1BD5642B6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62" y="1229723"/>
            <a:ext cx="11666438" cy="5269411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FILHO DE ISABEL E ZACARIAS –</a:t>
            </a:r>
          </a:p>
          <a:p>
            <a:pPr algn="l"/>
            <a:r>
              <a:rPr lang="pt-BR" sz="3200" dirty="0"/>
              <a:t>PRIMO DE JESUS</a:t>
            </a:r>
          </a:p>
          <a:p>
            <a:pPr algn="l"/>
            <a:r>
              <a:rPr lang="pt-BR" sz="3200" dirty="0"/>
              <a:t>COME MEL, FRUTOS E RAÍZES</a:t>
            </a:r>
          </a:p>
          <a:p>
            <a:pPr algn="l"/>
            <a:r>
              <a:rPr lang="pt-BR" sz="3200" dirty="0"/>
              <a:t>BATIZAVA NO DESERTO E PEDIA CONVERSÃO DO POVO.</a:t>
            </a:r>
          </a:p>
          <a:p>
            <a:pPr algn="l"/>
            <a:r>
              <a:rPr lang="pt-BR" sz="3200" dirty="0"/>
              <a:t>LINGUAGEM DIRETA E DURA</a:t>
            </a:r>
          </a:p>
          <a:p>
            <a:pPr algn="l"/>
            <a:r>
              <a:rPr lang="pt-BR" sz="3200" dirty="0"/>
              <a:t>FALAVA SOBRE A POLÍTICA E OS DOMINADORES</a:t>
            </a:r>
          </a:p>
          <a:p>
            <a:pPr algn="l"/>
            <a:r>
              <a:rPr lang="pt-BR" sz="3200" dirty="0"/>
              <a:t>BATIZA JESUS ÀS MARGENS DO RIO JORDÃO</a:t>
            </a:r>
          </a:p>
          <a:p>
            <a:pPr algn="l"/>
            <a:r>
              <a:rPr lang="pt-BR" sz="3200" dirty="0"/>
              <a:t>ELES SE RECONHECEM E SE ABRAÇAM</a:t>
            </a:r>
          </a:p>
          <a:p>
            <a:pPr algn="l"/>
            <a:r>
              <a:rPr lang="pt-BR" sz="3200" dirty="0"/>
              <a:t>NÃO SE ACHAVA DIGNO NEM DE ATAR E DESATAR AS SANDÁLIAS DO MESSIAS</a:t>
            </a:r>
          </a:p>
        </p:txBody>
      </p:sp>
    </p:spTree>
    <p:extLst>
      <p:ext uri="{BB962C8B-B14F-4D97-AF65-F5344CB8AC3E}">
        <p14:creationId xmlns:p14="http://schemas.microsoft.com/office/powerpoint/2010/main" val="412628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0B1EC99-1ED4-F838-8926-6681495A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" y="244710"/>
            <a:ext cx="8323943" cy="1325880"/>
          </a:xfrm>
        </p:spPr>
        <p:txBody>
          <a:bodyPr>
            <a:noAutofit/>
          </a:bodyPr>
          <a:lstStyle/>
          <a:p>
            <a:r>
              <a:rPr lang="pt-BR" sz="32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“E, naqueles dias, apareceu João Batista pregando no deserto da Judéia e dizendo: arrependei-vos, porque é chegado o reino dos Céus.” </a:t>
            </a:r>
          </a:p>
          <a:p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(Mateus, 3: 1-2)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8456A3-EE69-67C9-A4B8-289632341AE0}"/>
              </a:ext>
            </a:extLst>
          </p:cNvPr>
          <p:cNvSpPr txBox="1"/>
          <p:nvPr/>
        </p:nvSpPr>
        <p:spPr>
          <a:xfrm>
            <a:off x="261257" y="3174416"/>
            <a:ext cx="8323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</a:rPr>
              <a:t>João Batista foi grande missionário e precursor de Jesus, o maior dos profetas, aquele que viria antes do Cristo </a:t>
            </a:r>
            <a:r>
              <a:rPr lang="pt-BR" sz="32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</a:rPr>
              <a:t>para preparar o caminho, </a:t>
            </a:r>
            <a:r>
              <a:rPr lang="pt-BR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</a:rPr>
              <a:t>profetizando sua vinda e </a:t>
            </a:r>
            <a:r>
              <a:rPr lang="pt-B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Poppins" panose="00000500000000000000" pitchFamily="2" charset="0"/>
              </a:rPr>
              <a:t>a </a:t>
            </a:r>
            <a:r>
              <a:rPr lang="pt-BR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</a:rPr>
              <a:t>missão. </a:t>
            </a:r>
          </a:p>
          <a:p>
            <a:r>
              <a:rPr lang="pt-BR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</a:rPr>
              <a:t>Ele foi o último dos profetas do povo judeu.</a:t>
            </a:r>
            <a:endParaRPr lang="pt-BR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Doutrina de Luz: João Batista, o precursor">
            <a:extLst>
              <a:ext uri="{FF2B5EF4-FFF2-40B4-BE49-F238E27FC236}">
                <a16:creationId xmlns:a16="http://schemas.microsoft.com/office/drawing/2014/main" id="{F2756A74-E45E-0FA3-F6E8-5805200C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14" y="0"/>
            <a:ext cx="37229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40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9985A59-0021-1EEC-99B3-98053EEB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62" y="215682"/>
            <a:ext cx="6644495" cy="1325880"/>
          </a:xfrm>
        </p:spPr>
        <p:txBody>
          <a:bodyPr>
            <a:noAutofit/>
          </a:bodyPr>
          <a:lstStyle/>
          <a:p>
            <a:pPr algn="l"/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À exceção de Jesus, João Batista é o único do Novo Testamento cuja missão foi prevista por profetas</a:t>
            </a:r>
            <a:r>
              <a:rPr lang="pt-BR" sz="3200" dirty="0">
                <a:solidFill>
                  <a:srgbClr val="222222"/>
                </a:solidFill>
                <a:latin typeface="Poppins" panose="00000500000000000000" pitchFamily="2" charset="0"/>
              </a:rPr>
              <a:t>:</a:t>
            </a:r>
          </a:p>
          <a:p>
            <a:pPr algn="l"/>
            <a:endParaRPr lang="pt-BR" sz="3200" b="0" i="0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Isaías (40: 3): </a:t>
            </a:r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“Ele é a voz que clama no deserto: preparai o caminho do Senhor”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;</a:t>
            </a:r>
          </a:p>
          <a:p>
            <a:pPr algn="l"/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 Malaquias (3: 23): </a:t>
            </a:r>
            <a:r>
              <a:rPr lang="pt-BR" sz="32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“Vou mandar-vos o profeta Elias, antes que venha o grande e temível dia do Senhor”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.</a:t>
            </a:r>
            <a:endParaRPr lang="pt-BR" sz="3200" dirty="0"/>
          </a:p>
        </p:txBody>
      </p:sp>
      <p:pic>
        <p:nvPicPr>
          <p:cNvPr id="2050" name="Picture 2" descr="Dia de São João Batista, o Precursor que clama no deserto O Fiel Católico">
            <a:extLst>
              <a:ext uri="{FF2B5EF4-FFF2-40B4-BE49-F238E27FC236}">
                <a16:creationId xmlns:a16="http://schemas.microsoft.com/office/drawing/2014/main" id="{653897B5-58E3-FED0-C5E4-D927F606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71" y="0"/>
            <a:ext cx="48042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8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11064613" cy="2843784"/>
          </a:xfrm>
        </p:spPr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TRADIÇÃO MESSIÂNICA</a:t>
            </a:r>
            <a:br>
              <a:rPr lang="pt-BR" sz="5400" spc="400" dirty="0">
                <a:solidFill>
                  <a:schemeClr val="bg1"/>
                </a:solidFill>
              </a:rPr>
            </a:br>
            <a:r>
              <a:rPr lang="pt-BR" sz="5400" spc="400" dirty="0">
                <a:solidFill>
                  <a:schemeClr val="bg1"/>
                </a:solidFill>
              </a:rPr>
              <a:t>O PRECURSOR até jesus</a:t>
            </a:r>
            <a:br>
              <a:rPr lang="pt-BR" sz="5400" spc="400" dirty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GORETE</a:t>
            </a:r>
          </a:p>
          <a:p>
            <a:pPr rtl="0"/>
            <a:r>
              <a:rPr lang="pt-BR" sz="2000" dirty="0">
                <a:solidFill>
                  <a:schemeClr val="bg1"/>
                </a:solidFill>
              </a:rPr>
              <a:t>goretemoliveira@gmail.com</a:t>
            </a:r>
          </a:p>
          <a:p>
            <a:pPr rtl="0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D75258-D228-A2CA-65C1-C3CAAA50F6F3}"/>
              </a:ext>
            </a:extLst>
          </p:cNvPr>
          <p:cNvSpPr txBox="1"/>
          <p:nvPr/>
        </p:nvSpPr>
        <p:spPr>
          <a:xfrm>
            <a:off x="1456944" y="4681147"/>
            <a:ext cx="5631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BIBLIOGRAFIA</a:t>
            </a:r>
          </a:p>
          <a:p>
            <a:r>
              <a:rPr lang="pt-BR" sz="2800" dirty="0"/>
              <a:t>BÍBLIA </a:t>
            </a:r>
          </a:p>
          <a:p>
            <a:r>
              <a:rPr lang="pt-BR" sz="2800" dirty="0"/>
              <a:t>O REDENTOR </a:t>
            </a:r>
            <a:r>
              <a:rPr lang="pt-BR" sz="2000" dirty="0"/>
              <a:t>DE EDGARD ARMOND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F3E282-F296-C3AC-0F0E-7C2ABFB52EAB}"/>
              </a:ext>
            </a:extLst>
          </p:cNvPr>
          <p:cNvSpPr txBox="1"/>
          <p:nvPr/>
        </p:nvSpPr>
        <p:spPr>
          <a:xfrm>
            <a:off x="0" y="435429"/>
            <a:ext cx="64588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O Evangelho de Mateus confirma a revelação do Profeta Isaías sobre João Batista: </a:t>
            </a:r>
          </a:p>
          <a:p>
            <a:endParaRPr lang="pt-BR" sz="3200" dirty="0">
              <a:solidFill>
                <a:srgbClr val="222222"/>
              </a:solidFill>
              <a:latin typeface="Poppins" panose="00000500000000000000" pitchFamily="2" charset="0"/>
            </a:endParaRPr>
          </a:p>
          <a:p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“Porque este é o anunciado pelo profeta Isaías, que disse: voz  que clama no deserto: preparai o caminho do Senhor, endireitai as suas veredas.”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(Mateus, 3: 3)</a:t>
            </a:r>
            <a:endParaRPr lang="pt-BR" sz="3200" dirty="0"/>
          </a:p>
        </p:txBody>
      </p:sp>
      <p:pic>
        <p:nvPicPr>
          <p:cNvPr id="3074" name="Picture 2" descr="Mensagem de André, o apóstolo (espírito) sobre João Batista 23/06/1896,  publicada em 25/06/1898 – Arquivo Espírita">
            <a:extLst>
              <a:ext uri="{FF2B5EF4-FFF2-40B4-BE49-F238E27FC236}">
                <a16:creationId xmlns:a16="http://schemas.microsoft.com/office/drawing/2014/main" id="{D2062AE9-2D75-DAAA-AA0D-A2DDD410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59" y="0"/>
            <a:ext cx="520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240E150-8AB5-7A2C-11EA-F5A8B645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71" y="143110"/>
            <a:ext cx="11771086" cy="1325880"/>
          </a:xfrm>
        </p:spPr>
        <p:txBody>
          <a:bodyPr>
            <a:noAutofit/>
          </a:bodyPr>
          <a:lstStyle/>
          <a:p>
            <a:pPr algn="just"/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Pelos textos evangélicos, João Batista é reencarnação de Elias: </a:t>
            </a:r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“Jesus - E se vocês quiserem aceitar, este é o Elias que havia de vir”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(Mateus, 11: 14); </a:t>
            </a:r>
          </a:p>
          <a:p>
            <a:pPr algn="just"/>
            <a:endParaRPr lang="pt-BR" sz="3200" b="1" dirty="0">
              <a:solidFill>
                <a:srgbClr val="222222"/>
              </a:solidFill>
              <a:latin typeface="Poppins" panose="00000500000000000000" pitchFamily="2" charset="0"/>
            </a:endParaRPr>
          </a:p>
          <a:p>
            <a:pPr algn="just"/>
            <a:r>
              <a:rPr lang="pt-BR" sz="32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“Mas os discípulos o interrogaram: por que dizem, pois, os escribas ser necessário que Elias venha primeiro? </a:t>
            </a:r>
          </a:p>
          <a:p>
            <a:pPr algn="just"/>
            <a:endParaRPr lang="pt-BR" sz="3200" b="0" i="1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  <a:p>
            <a:pPr algn="just"/>
            <a:r>
              <a:rPr lang="pt-BR" sz="320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Então, Jesus respondeu: -“</a:t>
            </a:r>
            <a:r>
              <a:rPr lang="pt-BR" sz="3200" b="1" i="1" dirty="0">
                <a:solidFill>
                  <a:srgbClr val="222222"/>
                </a:solidFill>
                <a:latin typeface="Poppins" panose="00000500000000000000" pitchFamily="2" charset="0"/>
              </a:rPr>
              <a:t>D</a:t>
            </a:r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 fato, Elias virá e restaurará todas as coisas. Eu, porém, vos declaro que Elias já veio, e não o reconheceram; antes, fizeram com ele tudo quanto quiseram. Assim também o Filho do Homem há de padecer nas mãos deles”. </a:t>
            </a:r>
            <a:r>
              <a:rPr lang="pt-BR" sz="320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Então, os discípulos entenderam que lhes falara a</a:t>
            </a:r>
            <a:r>
              <a:rPr lang="pt-BR" sz="320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pt-BR" sz="320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respeito de João Batista</a:t>
            </a:r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”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(Mateus, 17: 10-13);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915148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FCF426-79F9-3149-178E-A8160B084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2" y="304800"/>
            <a:ext cx="5312228" cy="6023429"/>
          </a:xfrm>
        </p:spPr>
        <p:txBody>
          <a:bodyPr>
            <a:noAutofit/>
          </a:bodyPr>
          <a:lstStyle/>
          <a:p>
            <a:pPr algn="just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O Espiritismo aceita a ideia de ser João Batista a reencarnação do profeta Elias. </a:t>
            </a:r>
          </a:p>
          <a:p>
            <a:pPr algn="just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Há muitas semelhanças na personalidade de ambos, indicativas de que se tratava do mesmo Espírito. </a:t>
            </a:r>
          </a:p>
          <a:p>
            <a:pPr algn="just"/>
            <a:endParaRPr lang="pt-BR" sz="3200" b="1" dirty="0">
              <a:solidFill>
                <a:srgbClr val="222222"/>
              </a:solidFill>
              <a:latin typeface="Poppins" panose="00000500000000000000" pitchFamily="2" charset="0"/>
            </a:endParaRPr>
          </a:p>
          <a:p>
            <a:pPr algn="just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Contudo, João Batista não se via como Elias ou qualquer outro profeta.</a:t>
            </a:r>
            <a:endParaRPr lang="pt-BR" sz="3200" b="1" dirty="0"/>
          </a:p>
        </p:txBody>
      </p:sp>
      <p:pic>
        <p:nvPicPr>
          <p:cNvPr id="4102" name="Picture 6" descr="Aula Retorno - O que é o Espiritismo? Parte 1(12-13/01/14) - NEAS">
            <a:extLst>
              <a:ext uri="{FF2B5EF4-FFF2-40B4-BE49-F238E27FC236}">
                <a16:creationId xmlns:a16="http://schemas.microsoft.com/office/drawing/2014/main" id="{47699CBC-4C2B-89DC-DCF6-CDA1BDB8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1" y="0"/>
            <a:ext cx="62266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80135-23C2-7A13-8090-6354D4E6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972" y="217715"/>
            <a:ext cx="8519886" cy="1162304"/>
          </a:xfrm>
        </p:spPr>
        <p:txBody>
          <a:bodyPr/>
          <a:lstStyle/>
          <a:p>
            <a:r>
              <a:rPr lang="pt-BR" dirty="0"/>
              <a:t>batismo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4F54F-2BDD-B041-0054-DF48CCB8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5314" y="1653177"/>
            <a:ext cx="5109029" cy="3630023"/>
          </a:xfrm>
        </p:spPr>
        <p:txBody>
          <a:bodyPr>
            <a:noAutofit/>
          </a:bodyPr>
          <a:lstStyle/>
          <a:p>
            <a:r>
              <a:rPr lang="pt-BR" sz="3200" dirty="0"/>
              <a:t>Fazei penitência porque o reino de Deus está chegando...(dizia João)</a:t>
            </a:r>
          </a:p>
          <a:p>
            <a:endParaRPr lang="pt-BR" sz="3200" dirty="0"/>
          </a:p>
          <a:p>
            <a:r>
              <a:rPr lang="pt-BR" sz="3200" dirty="0"/>
              <a:t>Fazei penitência porque o reino de Deus está próximo...(dizia Jesus)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CD639D-290D-8E9F-B012-A438C3E06017}"/>
              </a:ext>
            </a:extLst>
          </p:cNvPr>
          <p:cNvSpPr txBox="1"/>
          <p:nvPr/>
        </p:nvSpPr>
        <p:spPr>
          <a:xfrm>
            <a:off x="304800" y="428178"/>
            <a:ext cx="54718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 quisessem a libertação de Israel, que mudassem de vida. Se não vivessem direito Deus poderia fazer das pedras o seu povo eleito. </a:t>
            </a:r>
          </a:p>
          <a:p>
            <a:r>
              <a:rPr lang="pt-BR" sz="3200" dirty="0"/>
              <a:t>Israel deveria passar por uma limpeza interior...e isto incluía todos: publicanos, sacerdotes, soldados e o povo em geral!</a:t>
            </a:r>
          </a:p>
        </p:txBody>
      </p:sp>
    </p:spTree>
    <p:extLst>
      <p:ext uri="{BB962C8B-B14F-4D97-AF65-F5344CB8AC3E}">
        <p14:creationId xmlns:p14="http://schemas.microsoft.com/office/powerpoint/2010/main" val="323867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77C54-EFAE-7474-AC87-51D733F87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954"/>
            <a:ext cx="9144000" cy="2340864"/>
          </a:xfrm>
        </p:spPr>
        <p:txBody>
          <a:bodyPr>
            <a:normAutofit fontScale="90000"/>
          </a:bodyPr>
          <a:lstStyle/>
          <a:p>
            <a:r>
              <a:rPr lang="pt-BR" dirty="0"/>
              <a:t>JESUS VAI ATÉ JOÃO PARA SER BATIZADO...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9988E-EF77-BCC1-2792-42ED2ABD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9" y="2206171"/>
            <a:ext cx="5312229" cy="42918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dirty="0"/>
              <a:t>- COMO? DE NÓS DOIS, SE ALGUÉM DEVE SER BATIZADO E RECEBER PERDÃO DOS PECADOS, ESTE ALGUÉM SOU EU!</a:t>
            </a:r>
          </a:p>
          <a:p>
            <a:pPr algn="just"/>
            <a:r>
              <a:rPr lang="pt-BR" sz="3200" dirty="0">
                <a:solidFill>
                  <a:srgbClr val="FF0000"/>
                </a:solidFill>
              </a:rPr>
              <a:t>- POR ENQUANTO É ASSIM QUE DEVE SER. É JUSTO QUE EU ME BATIZE! </a:t>
            </a:r>
          </a:p>
          <a:p>
            <a:r>
              <a:rPr lang="pt-BR" sz="3200" dirty="0"/>
              <a:t>E JOÃO O BATIZOU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23251F-80B7-CEC2-E13F-B77A81B1AB88}"/>
              </a:ext>
            </a:extLst>
          </p:cNvPr>
          <p:cNvSpPr txBox="1"/>
          <p:nvPr/>
        </p:nvSpPr>
        <p:spPr>
          <a:xfrm>
            <a:off x="7010401" y="649804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NOVA ERA, NOVOS TEMPOS SE INICIAM....</a:t>
            </a:r>
          </a:p>
        </p:txBody>
      </p:sp>
      <p:pic>
        <p:nvPicPr>
          <p:cNvPr id="3074" name="Picture 2" descr="Por que Jesus foi batizado? - Cléofas">
            <a:extLst>
              <a:ext uri="{FF2B5EF4-FFF2-40B4-BE49-F238E27FC236}">
                <a16:creationId xmlns:a16="http://schemas.microsoft.com/office/drawing/2014/main" id="{1DF061CA-D632-48F2-DCE2-FBAABCCF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" y="2061029"/>
            <a:ext cx="5867174" cy="47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6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78A86F-63A2-C0A3-BF3E-C91696AB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" y="1556422"/>
            <a:ext cx="6863734" cy="4967515"/>
          </a:xfrm>
        </p:spPr>
        <p:txBody>
          <a:bodyPr>
            <a:noAutofit/>
          </a:bodyPr>
          <a:lstStyle/>
          <a:p>
            <a:pPr algn="just"/>
            <a:r>
              <a:rPr lang="pt-BR" sz="3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Então, ele o permitiu. E, sendo Jesus batizado, saiu logo da água, e eis que se lhe abriram os céus, e viu o Espírito de Deus descendo como pomba e vindo sobre ele. E eis que uma voz dos céus dizia: -Este é o meu Filho amado, em quem me comprazo.”</a:t>
            </a:r>
            <a:r>
              <a:rPr lang="pt-BR" sz="36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(Mateus, 3: 13-17)</a:t>
            </a:r>
            <a:endParaRPr lang="pt-BR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BF7377-5DF0-E0C2-711D-FD59ADEE7683}"/>
              </a:ext>
            </a:extLst>
          </p:cNvPr>
          <p:cNvSpPr txBox="1"/>
          <p:nvPr/>
        </p:nvSpPr>
        <p:spPr>
          <a:xfrm>
            <a:off x="261256" y="145143"/>
            <a:ext cx="1193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“É necessário que ele cresça e que eu diminua. João Batista (João, 3: 30)</a:t>
            </a:r>
            <a:endParaRPr lang="pt-BR" sz="3200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O Batismo de Jesus | Quem Batizou Jesus? | Estudo Bíblico">
            <a:extLst>
              <a:ext uri="{FF2B5EF4-FFF2-40B4-BE49-F238E27FC236}">
                <a16:creationId xmlns:a16="http://schemas.microsoft.com/office/drawing/2014/main" id="{5CBA9568-FF88-0341-4AD2-9E1E50CA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14" y="972456"/>
            <a:ext cx="4628533" cy="588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5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CB67017-0E2A-B7CF-29AA-349CD44D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305" y="593053"/>
            <a:ext cx="6092952" cy="1221232"/>
          </a:xfrm>
        </p:spPr>
        <p:txBody>
          <a:bodyPr>
            <a:noAutofit/>
          </a:bodyPr>
          <a:lstStyle/>
          <a:p>
            <a:pPr algn="just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 ele estimulava a multidão a arrepender-se, </a:t>
            </a:r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“porque é chegado o reino dos Céus” </a:t>
            </a:r>
          </a:p>
          <a:p>
            <a:pPr algn="just"/>
            <a:r>
              <a:rPr lang="pt-BR" sz="3200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(Mateus, 3: 1-3). </a:t>
            </a:r>
          </a:p>
          <a:p>
            <a:pPr algn="just"/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O arrependimento é a base da melhoria espiritual, sem o qual não ocorre a regeneração do Espírito. É necessário reconhecer as faltas cometidas e se preparar para repará-las.</a:t>
            </a:r>
          </a:p>
        </p:txBody>
      </p:sp>
      <p:pic>
        <p:nvPicPr>
          <p:cNvPr id="2050" name="Picture 2" descr="O TESTEMUNHO DE JOÃO BATISTA, SUA HUMILDADE E A DE JESUS – LUCAS  3,15-16.21-22">
            <a:extLst>
              <a:ext uri="{FF2B5EF4-FFF2-40B4-BE49-F238E27FC236}">
                <a16:creationId xmlns:a16="http://schemas.microsoft.com/office/drawing/2014/main" id="{B8ABFD95-B22D-A8FC-1929-2E600B81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4" y="0"/>
            <a:ext cx="54428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48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D2724-2CB8-896F-0DEF-93DEBEF6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71" y="272869"/>
            <a:ext cx="11553372" cy="1004388"/>
          </a:xfrm>
        </p:spPr>
        <p:txBody>
          <a:bodyPr/>
          <a:lstStyle/>
          <a:p>
            <a:r>
              <a:rPr lang="pt-BR" dirty="0"/>
              <a:t>PRISÃO DE JOÃO BATISTA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AEAED-3DB1-4041-C142-EF3A2FA19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1" y="1718492"/>
            <a:ext cx="6400800" cy="4915988"/>
          </a:xfrm>
        </p:spPr>
        <p:txBody>
          <a:bodyPr/>
          <a:lstStyle/>
          <a:p>
            <a:r>
              <a:rPr lang="pt-BR" dirty="0"/>
              <a:t>5  MESES DEPOIS HERODES ANTIPAS MANDA PRENDÊ-LO.</a:t>
            </a:r>
          </a:p>
        </p:txBody>
      </p:sp>
      <p:pic>
        <p:nvPicPr>
          <p:cNvPr id="3074" name="Picture 2" descr="João Batista — Um exemplo de como manter a alegria — BIBLIOTECA ON-LINE da  Torre de Vigia">
            <a:extLst>
              <a:ext uri="{FF2B5EF4-FFF2-40B4-BE49-F238E27FC236}">
                <a16:creationId xmlns:a16="http://schemas.microsoft.com/office/drawing/2014/main" id="{DE2003CF-7536-DC17-5101-2AD9C840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494972"/>
            <a:ext cx="5283200" cy="536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E09E777-0050-190A-C7CC-E936A175A207}"/>
              </a:ext>
            </a:extLst>
          </p:cNvPr>
          <p:cNvSpPr txBox="1"/>
          <p:nvPr/>
        </p:nvSpPr>
        <p:spPr>
          <a:xfrm>
            <a:off x="529771" y="2469606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“</a:t>
            </a:r>
            <a:r>
              <a:rPr lang="pt-BR" sz="3200" b="0" i="1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Porque o próprio Herodes havia mandado prender João e amarrá-lo na prisão, por causa de </a:t>
            </a:r>
            <a:r>
              <a:rPr lang="pt-BR" sz="3200" b="0" i="1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Herodias</a:t>
            </a:r>
            <a:r>
              <a:rPr lang="pt-BR" sz="3200" b="0" i="1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, mulher de seu irmão Filipe, com a qual Herodes havia casado”.</a:t>
            </a:r>
            <a:r>
              <a:rPr lang="pt-BR" sz="3200" b="1" i="0" dirty="0">
                <a:solidFill>
                  <a:srgbClr val="333333"/>
                </a:solidFill>
                <a:effectLst/>
                <a:latin typeface="Oswald" panose="020F0502020204030204" pitchFamily="2" charset="0"/>
              </a:rPr>
              <a:t> Marcos 6:14-19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688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77D6976-6376-CAC4-31BF-76990D4CF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05" y="651111"/>
            <a:ext cx="4960838" cy="5415860"/>
          </a:xfrm>
        </p:spPr>
        <p:txBody>
          <a:bodyPr>
            <a:noAutofit/>
          </a:bodyPr>
          <a:lstStyle/>
          <a:p>
            <a:r>
              <a:rPr lang="pt-BR" sz="32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Antipas</a:t>
            </a:r>
            <a:r>
              <a:rPr lang="pt-BR" sz="32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se casara com </a:t>
            </a:r>
            <a:r>
              <a:rPr lang="pt-BR" sz="32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Herodias</a:t>
            </a:r>
            <a:r>
              <a:rPr lang="pt-BR" sz="32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, que fora mulher de seu irmão Filipe e esse novo casamento não foi aprovado por </a:t>
            </a:r>
            <a:r>
              <a:rPr lang="pt-BR" sz="3200" b="0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  <a:hlinkClick r:id="rId2"/>
              </a:rPr>
              <a:t>João Batista</a:t>
            </a:r>
            <a:r>
              <a:rPr lang="pt-BR" sz="32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, que apontou o pecado do rei, dizendo-lhe que ele não tinha o direito de viver com a mulher de seu irmão.</a:t>
            </a:r>
            <a:endParaRPr lang="pt-BR" sz="3200" dirty="0"/>
          </a:p>
        </p:txBody>
      </p:sp>
      <p:pic>
        <p:nvPicPr>
          <p:cNvPr id="4098" name="Picture 2" descr="VENERÁVEL ORDEM TERCEIRA DO CARMO DE SERGIPE: Sexta-feira da 4ª semana do  Tempo Comum">
            <a:extLst>
              <a:ext uri="{FF2B5EF4-FFF2-40B4-BE49-F238E27FC236}">
                <a16:creationId xmlns:a16="http://schemas.microsoft.com/office/drawing/2014/main" id="{3CAE248A-5274-D78B-76BD-4A41DEB5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15" y="0"/>
            <a:ext cx="67491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32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0585D-1244-EA1A-F748-FB64BC928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230"/>
            <a:ext cx="7924800" cy="1610892"/>
          </a:xfrm>
        </p:spPr>
        <p:txBody>
          <a:bodyPr>
            <a:normAutofit fontScale="90000"/>
          </a:bodyPr>
          <a:lstStyle/>
          <a:p>
            <a:r>
              <a:rPr lang="pt-BR" dirty="0"/>
              <a:t>Como morre </a:t>
            </a:r>
            <a:r>
              <a:rPr lang="pt-BR" dirty="0" err="1"/>
              <a:t>joão</a:t>
            </a:r>
            <a:r>
              <a:rPr lang="pt-BR" dirty="0"/>
              <a:t> batista?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D12E25-6047-AE99-B0C0-6B2C8653A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885" y="232230"/>
            <a:ext cx="3570515" cy="2074527"/>
          </a:xfrm>
        </p:spPr>
        <p:txBody>
          <a:bodyPr>
            <a:normAutofit fontScale="92500" lnSpcReduction="10000"/>
          </a:bodyPr>
          <a:lstStyle/>
          <a:p>
            <a:r>
              <a:rPr lang="pt-BR" sz="3200" b="1" i="1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“É necessário que Ele cresça e que eu diminua. João Batista (João, 3: 30)</a:t>
            </a:r>
            <a:endParaRPr lang="pt-BR" sz="3200" b="1" dirty="0">
              <a:solidFill>
                <a:srgbClr val="C00000"/>
              </a:solidFill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FF9702-ABFE-1706-51DE-4C8588B02698}"/>
              </a:ext>
            </a:extLst>
          </p:cNvPr>
          <p:cNvSpPr txBox="1"/>
          <p:nvPr/>
        </p:nvSpPr>
        <p:spPr>
          <a:xfrm>
            <a:off x="508000" y="2306757"/>
            <a:ext cx="1168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C00000"/>
                </a:solidFill>
                <a:latin typeface="Open Sans" panose="020B060603050402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Político</a:t>
            </a:r>
            <a:r>
              <a:rPr lang="pt-BR" sz="3200" dirty="0">
                <a:solidFill>
                  <a:srgbClr val="C00000"/>
                </a:solidFill>
                <a:latin typeface="Open Sans" panose="020B0606030504020204" pitchFamily="34" charset="0"/>
              </a:rPr>
              <a:t>.</a:t>
            </a:r>
            <a:r>
              <a:rPr lang="pt-BR" sz="3200" dirty="0">
                <a:solidFill>
                  <a:srgbClr val="131315"/>
                </a:solidFill>
                <a:latin typeface="Open Sans" panose="020B0606030504020204" pitchFamily="34" charset="0"/>
              </a:rPr>
              <a:t> </a:t>
            </a:r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Herodes </a:t>
            </a:r>
            <a:r>
              <a:rPr lang="pt-BR" sz="3200" b="0" i="0" dirty="0" err="1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Antipas</a:t>
            </a:r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 temia a crescente influência e fama de João Batista entre a população.</a:t>
            </a:r>
          </a:p>
          <a:p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Temia as consequência pelo seu casamento.</a:t>
            </a:r>
          </a:p>
          <a:p>
            <a:r>
              <a:rPr lang="pt-BR" sz="3200" b="0" i="0" dirty="0">
                <a:solidFill>
                  <a:srgbClr val="000000"/>
                </a:solidFill>
                <a:effectLst/>
                <a:latin typeface="system-ui"/>
              </a:rPr>
              <a:t>E embora Herodes quisesse matar João, ele tinha medo dos judeus, pois eles o consideravam profeta. </a:t>
            </a:r>
            <a:endParaRPr lang="pt-BR" sz="3200" b="0" i="0" dirty="0">
              <a:solidFill>
                <a:srgbClr val="131315"/>
              </a:solidFill>
              <a:effectLst/>
              <a:latin typeface="Open Sans" panose="020B0606030504020204" pitchFamily="34" charset="0"/>
            </a:endParaRPr>
          </a:p>
          <a:p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Herodes </a:t>
            </a:r>
            <a:r>
              <a:rPr lang="pt-BR" sz="3200" b="0" i="0" dirty="0" err="1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Antipas</a:t>
            </a:r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 casou-se, com </a:t>
            </a:r>
            <a:r>
              <a:rPr lang="pt-BR" sz="3200" b="0" i="0" dirty="0" err="1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Herodias</a:t>
            </a:r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pt-BR" sz="3200" b="0" i="0" dirty="0" err="1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Herodíades</a:t>
            </a:r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 (mulher de Felipe).</a:t>
            </a:r>
          </a:p>
          <a:p>
            <a:r>
              <a:rPr lang="pt-BR" sz="3200" dirty="0">
                <a:solidFill>
                  <a:srgbClr val="131315"/>
                </a:solidFill>
                <a:latin typeface="Open Sans" panose="020B0606030504020204" pitchFamily="34" charset="0"/>
              </a:rPr>
              <a:t>D</a:t>
            </a:r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ança de Salomé, filha de </a:t>
            </a:r>
            <a:r>
              <a:rPr lang="pt-BR" sz="3200" b="0" i="0" dirty="0" err="1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Herodias</a:t>
            </a:r>
            <a:r>
              <a:rPr lang="pt-BR" sz="3200" b="0" i="0" dirty="0">
                <a:solidFill>
                  <a:srgbClr val="131315"/>
                </a:solidFill>
                <a:effectLst/>
                <a:latin typeface="Open Sans" panose="020B0606030504020204" pitchFamily="34" charset="0"/>
              </a:rPr>
              <a:t>.  </a:t>
            </a:r>
          </a:p>
          <a:p>
            <a:r>
              <a:rPr lang="pt-BR" sz="3200" dirty="0">
                <a:solidFill>
                  <a:srgbClr val="131315"/>
                </a:solidFill>
                <a:latin typeface="Open Sans" panose="020B0606030504020204" pitchFamily="34" charset="0"/>
              </a:rPr>
              <a:t>Pede a cabeça por influência da mãe.</a:t>
            </a:r>
            <a:endParaRPr lang="pt-BR" sz="3200" b="0" i="0" dirty="0">
              <a:solidFill>
                <a:srgbClr val="131315"/>
              </a:solidFill>
              <a:effectLst/>
              <a:latin typeface="Open Sans" panose="020B0606030504020204" pitchFamily="34" charset="0"/>
            </a:endParaRP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252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05446"/>
            <a:ext cx="10378440" cy="84236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1" cap="all" spc="400" dirty="0">
                <a:solidFill>
                  <a:schemeClr val="bg1"/>
                </a:solidFill>
                <a:latin typeface="+mn-lt"/>
              </a:rPr>
              <a:t>Contexto histórico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5831" y="1147814"/>
            <a:ext cx="6889537" cy="4798845"/>
          </a:xfrm>
        </p:spPr>
        <p:txBody>
          <a:bodyPr rtlCol="0">
            <a:noAutofit/>
          </a:bodyPr>
          <a:lstStyle/>
          <a:p>
            <a:pPr algn="l" rtl="0"/>
            <a:r>
              <a:rPr lang="pt-BR" sz="3200" dirty="0">
                <a:solidFill>
                  <a:schemeClr val="bg1"/>
                </a:solidFill>
              </a:rPr>
              <a:t>Israel assume o seu destino:</a:t>
            </a:r>
          </a:p>
          <a:p>
            <a:pPr algn="l" rtl="0"/>
            <a:r>
              <a:rPr lang="pt-BR" sz="3200" dirty="0"/>
              <a:t>perderá batalhas e guerras, será subjugado e feito prisioneiro, deportado, esmagado dezenas de vezes, mas não se dará por vencido, porque o povo que veio de Abraão, Isaac  e Jacó é um povo de guerreiros de Deus</a:t>
            </a:r>
          </a:p>
          <a:p>
            <a:pPr algn="l" rtl="0"/>
            <a:r>
              <a:rPr lang="pt-BR" sz="3200" dirty="0"/>
              <a:t>Outros povos também pensavam assim, mas nenhum foi tão persistente, atrevido e teimoso como o povo de Israel.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1026" name="Picture 2" descr="1.030.722 fotos de stock e banco de imagens de Israel ...">
            <a:extLst>
              <a:ext uri="{FF2B5EF4-FFF2-40B4-BE49-F238E27FC236}">
                <a16:creationId xmlns:a16="http://schemas.microsoft.com/office/drawing/2014/main" id="{8E46E22B-E0AE-118C-F3AD-869A833F728D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16993"/>
          <a:stretch>
            <a:fillRect/>
          </a:stretch>
        </p:blipFill>
        <p:spPr bwMode="auto">
          <a:xfrm>
            <a:off x="285750" y="1252092"/>
            <a:ext cx="4579104" cy="53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07962E-E3B6-2333-3A93-61C8AF649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85" y="389853"/>
            <a:ext cx="5529943" cy="605449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12800" b="0" i="0" dirty="0">
                <a:solidFill>
                  <a:srgbClr val="2C2F34"/>
                </a:solidFill>
                <a:effectLst/>
                <a:latin typeface="-apple-system"/>
              </a:rPr>
              <a:t>A Bíblia diz que Herodes </a:t>
            </a:r>
            <a:r>
              <a:rPr lang="pt-BR" sz="12800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sz="12800" b="0" i="0" dirty="0">
                <a:solidFill>
                  <a:srgbClr val="2C2F34"/>
                </a:solidFill>
                <a:effectLst/>
                <a:latin typeface="-apple-system"/>
              </a:rPr>
              <a:t> ficou muito entristecido com o pedido pela morte de João Batista. É provável que essa tristeza tenha sido uma mistura de certa admiração pessoal por João, com o medo da reação popular. De qualquer forma, seu orgulho lhe impediu de declinar do pedido da moça.</a:t>
            </a:r>
          </a:p>
          <a:p>
            <a:pPr algn="just"/>
            <a:r>
              <a:rPr lang="pt-BR" sz="12800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  <a:r>
              <a:rPr lang="pt-BR" sz="12800" b="0" i="0" u="none" strike="noStrike" dirty="0">
                <a:solidFill>
                  <a:srgbClr val="0088FF"/>
                </a:solidFill>
                <a:effectLst/>
                <a:latin typeface="-apple-system"/>
                <a:hlinkClick r:id="rId2"/>
              </a:rPr>
              <a:t>Mateus</a:t>
            </a:r>
            <a:r>
              <a:rPr lang="pt-BR" sz="12800" b="0" i="0" dirty="0">
                <a:solidFill>
                  <a:srgbClr val="2C2F34"/>
                </a:solidFill>
                <a:effectLst/>
                <a:latin typeface="-apple-system"/>
              </a:rPr>
              <a:t> escreve que Herodes </a:t>
            </a:r>
            <a:r>
              <a:rPr lang="pt-BR" sz="12800" b="0" i="0" dirty="0" err="1">
                <a:solidFill>
                  <a:srgbClr val="2C2F34"/>
                </a:solidFill>
                <a:effectLst/>
                <a:latin typeface="-apple-system"/>
              </a:rPr>
              <a:t>Antipas</a:t>
            </a:r>
            <a:r>
              <a:rPr lang="pt-BR" sz="12800" b="0" i="0" dirty="0">
                <a:solidFill>
                  <a:srgbClr val="2C2F34"/>
                </a:solidFill>
                <a:effectLst/>
                <a:latin typeface="-apple-system"/>
              </a:rPr>
              <a:t> parece ter ficado tão perturbado, que depois acabou pensando que </a:t>
            </a:r>
            <a:r>
              <a:rPr lang="pt-BR" sz="12800" b="0" i="0" u="none" strike="noStrike" dirty="0">
                <a:solidFill>
                  <a:srgbClr val="006DCC"/>
                </a:solidFill>
                <a:effectLst/>
                <a:latin typeface="-apple-system"/>
                <a:hlinkClick r:id="rId3"/>
              </a:rPr>
              <a:t>Jesus Cristo</a:t>
            </a:r>
            <a:r>
              <a:rPr lang="pt-BR" sz="12800" b="0" i="0" dirty="0">
                <a:solidFill>
                  <a:srgbClr val="2C2F34"/>
                </a:solidFill>
                <a:effectLst/>
                <a:latin typeface="-apple-system"/>
              </a:rPr>
              <a:t> fosse João Batista ressuscitado dos mortos (Mateus 14:2).</a:t>
            </a:r>
            <a:endParaRPr lang="pt-BR" sz="12800" dirty="0"/>
          </a:p>
          <a:p>
            <a:endParaRPr lang="pt-B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6C8EA25-F418-86F5-532C-082E8018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7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DA85-7E37-3FC5-8B4B-691FF5CB1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5943" y="-121194"/>
            <a:ext cx="12583886" cy="1136178"/>
          </a:xfrm>
        </p:spPr>
        <p:txBody>
          <a:bodyPr/>
          <a:lstStyle/>
          <a:p>
            <a:r>
              <a:rPr lang="pt-BR" dirty="0"/>
              <a:t>Fraternidade dos essênios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425CC-D775-61F6-6EF8-2D50DAE6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9" y="1231682"/>
            <a:ext cx="7370209" cy="3267747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Amparou João e Jesus desde jovens.</a:t>
            </a:r>
          </a:p>
          <a:p>
            <a:pPr algn="l"/>
            <a:r>
              <a:rPr lang="pt-BR" sz="3200" dirty="0"/>
              <a:t>Detentores de grande  sabedoria.</a:t>
            </a:r>
          </a:p>
          <a:p>
            <a:pPr algn="l"/>
            <a:r>
              <a:rPr lang="pt-BR" sz="3200" dirty="0"/>
              <a:t>Tinham grades conhecimentos.</a:t>
            </a:r>
          </a:p>
          <a:p>
            <a:pPr algn="l"/>
            <a:r>
              <a:rPr lang="pt-BR" sz="3200" dirty="0"/>
              <a:t>Alguns eram Terapeutas, andavam de cidade em cidade para promover a cura do corpo e da alma.</a:t>
            </a:r>
          </a:p>
          <a:p>
            <a:pPr algn="l"/>
            <a:endParaRPr lang="pt-BR" sz="3200" dirty="0"/>
          </a:p>
        </p:txBody>
      </p:sp>
      <p:pic>
        <p:nvPicPr>
          <p:cNvPr id="4098" name="Picture 2" descr="OS ESSÉNIOS - YouTube">
            <a:extLst>
              <a:ext uri="{FF2B5EF4-FFF2-40B4-BE49-F238E27FC236}">
                <a16:creationId xmlns:a16="http://schemas.microsoft.com/office/drawing/2014/main" id="{A927E455-1F17-37E5-7F2F-A6F81FBA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71" y="1134217"/>
            <a:ext cx="3991429" cy="31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852248-9778-27E4-EE18-49C290369064}"/>
              </a:ext>
            </a:extLst>
          </p:cNvPr>
          <p:cNvSpPr txBox="1"/>
          <p:nvPr/>
        </p:nvSpPr>
        <p:spPr>
          <a:xfrm>
            <a:off x="714249" y="4286865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dirty="0"/>
              <a:t>Eram desconhecidos pelo governo e conhecidos pelo povo.</a:t>
            </a:r>
          </a:p>
          <a:p>
            <a:pPr algn="l"/>
            <a:r>
              <a:rPr lang="pt-BR" sz="3200" dirty="0"/>
              <a:t>Discordavam do clero judaico e foram perseguidos por muito tempo. Por isso, viviam em montanhas e lugares afastados.</a:t>
            </a:r>
          </a:p>
          <a:p>
            <a:pPr algn="l"/>
            <a:r>
              <a:rPr lang="pt-BR" sz="3200" dirty="0"/>
              <a:t>Entregavam-se a caridade.</a:t>
            </a:r>
          </a:p>
        </p:txBody>
      </p:sp>
    </p:spTree>
    <p:extLst>
      <p:ext uri="{BB962C8B-B14F-4D97-AF65-F5344CB8AC3E}">
        <p14:creationId xmlns:p14="http://schemas.microsoft.com/office/powerpoint/2010/main" val="290871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9826CD-2985-0414-F26C-5340FD50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2" y="665626"/>
            <a:ext cx="7141028" cy="1325880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/>
              <a:t>Segundo </a:t>
            </a:r>
            <a:r>
              <a:rPr lang="pt-BR" sz="3200" dirty="0" err="1"/>
              <a:t>Armond</a:t>
            </a:r>
            <a:r>
              <a:rPr lang="pt-BR" sz="3200" dirty="0"/>
              <a:t> (LIVRO O REDENTOR), eram essênios: João Batista, José de </a:t>
            </a:r>
            <a:r>
              <a:rPr lang="pt-BR" sz="3200" dirty="0" err="1"/>
              <a:t>Arimateia</a:t>
            </a:r>
            <a:r>
              <a:rPr lang="pt-BR" sz="3200" dirty="0"/>
              <a:t>, Nicodemos  e a família de Jesus E JESUS.</a:t>
            </a:r>
          </a:p>
        </p:txBody>
      </p:sp>
      <p:pic>
        <p:nvPicPr>
          <p:cNvPr id="8194" name="Picture 2" descr="Página Espirita: JESUS E OS ESSÊNIOS">
            <a:extLst>
              <a:ext uri="{FF2B5EF4-FFF2-40B4-BE49-F238E27FC236}">
                <a16:creationId xmlns:a16="http://schemas.microsoft.com/office/drawing/2014/main" id="{E64FC60E-2B8B-5BDD-4D83-46DA5346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29" y="0"/>
            <a:ext cx="4441371" cy="423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Os essênios, quem eram e qual sua importância para nós?">
            <a:extLst>
              <a:ext uri="{FF2B5EF4-FFF2-40B4-BE49-F238E27FC236}">
                <a16:creationId xmlns:a16="http://schemas.microsoft.com/office/drawing/2014/main" id="{B2FDC480-2BE1-EAE8-7C9E-317198C5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62" y="2495550"/>
            <a:ext cx="3183391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3D1F2B2-0E3E-B7E5-0DC0-17C1EDF84806}"/>
              </a:ext>
            </a:extLst>
          </p:cNvPr>
          <p:cNvSpPr txBox="1"/>
          <p:nvPr/>
        </p:nvSpPr>
        <p:spPr>
          <a:xfrm>
            <a:off x="3309257" y="1991506"/>
            <a:ext cx="81279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Provenientes da região de </a:t>
            </a:r>
            <a:r>
              <a:rPr lang="pt-BR" sz="3200" b="1" i="0" dirty="0" err="1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Qumran</a:t>
            </a:r>
            <a:r>
              <a:rPr lang="pt-BR" sz="32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, no deserto da Judeia próximo ao </a:t>
            </a:r>
            <a:r>
              <a:rPr lang="pt-BR" sz="3200" b="1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Mar Morto</a:t>
            </a:r>
            <a:r>
              <a:rPr lang="pt-BR" sz="32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, os essênios formaram uma </a:t>
            </a:r>
            <a:r>
              <a:rPr lang="pt-BR" sz="3200" b="1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comunidade sacerdotal judaica</a:t>
            </a:r>
            <a:r>
              <a:rPr lang="pt-BR" sz="32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 de meados do século 2 </a:t>
            </a:r>
            <a:r>
              <a:rPr lang="pt-BR" sz="3200" b="0" i="0" u="sng" dirty="0">
                <a:solidFill>
                  <a:srgbClr val="1A1A1A"/>
                </a:solidFill>
                <a:effectLst/>
                <a:latin typeface="Lato" panose="020F0502020204030203" pitchFamily="34" charset="0"/>
                <a:hlinkClick r:id="rId4"/>
              </a:rPr>
              <a:t>AEC</a:t>
            </a:r>
            <a:r>
              <a:rPr lang="pt-BR" sz="32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 até a década de 60 no 1º século </a:t>
            </a:r>
            <a:r>
              <a:rPr lang="pt-BR" sz="3200" b="0" i="0" u="sng" dirty="0">
                <a:solidFill>
                  <a:srgbClr val="1A1A1A"/>
                </a:solidFill>
                <a:effectLst/>
                <a:latin typeface="Lato" panose="020F0502020204030203" pitchFamily="34" charset="0"/>
                <a:hlinkClick r:id="rId4"/>
              </a:rPr>
              <a:t>EC</a:t>
            </a:r>
            <a:r>
              <a:rPr lang="pt-BR" sz="32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. Foi por causa dessa comunidade de sacerdotes </a:t>
            </a:r>
            <a:r>
              <a:rPr lang="pt-BR" sz="3200" b="0" i="0" u="sng" dirty="0">
                <a:solidFill>
                  <a:srgbClr val="1A1A1A"/>
                </a:solidFill>
                <a:effectLst/>
                <a:latin typeface="Lato" panose="020F0502020204030203" pitchFamily="34" charset="0"/>
                <a:hlinkClick r:id="rId5"/>
              </a:rPr>
              <a:t>dissidentes</a:t>
            </a:r>
            <a:r>
              <a:rPr lang="pt-BR" sz="32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 que as Escrituras Sagradas foram fidedignamente preservadas.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2981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B489BB6-15D9-2489-3605-36EB64DE2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362" y="275771"/>
            <a:ext cx="5933295" cy="6582229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5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Eles acreditavam ser os únicos que interpretavam corretamente a “Lei de Moisés”, isto é, a </a:t>
            </a:r>
            <a:r>
              <a:rPr lang="pt-BR" sz="3500" b="0" i="0" u="sng" dirty="0">
                <a:solidFill>
                  <a:srgbClr val="1A1A1A"/>
                </a:solidFill>
                <a:effectLst/>
                <a:latin typeface="Lato" panose="020F0502020204030203" pitchFamily="34" charset="0"/>
                <a:hlinkClick r:id="rId2"/>
              </a:rPr>
              <a:t>Torá</a:t>
            </a:r>
            <a:r>
              <a:rPr lang="pt-BR" sz="35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, e o faziam com grande cuidado e exatidão, procurando viver de acordo com sua interpretação dela.</a:t>
            </a:r>
          </a:p>
          <a:p>
            <a:pPr algn="l"/>
            <a:r>
              <a:rPr lang="pt-BR" sz="35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Essa comunidade </a:t>
            </a:r>
            <a:r>
              <a:rPr lang="pt-BR" sz="3500" b="1" i="0" dirty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foi melhor conhecida com as </a:t>
            </a:r>
            <a:r>
              <a:rPr lang="pt-BR" sz="3500" b="1" i="0" u="sng" dirty="0">
                <a:solidFill>
                  <a:srgbClr val="C00000"/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descobertas dos Manuscritos do Mar Morto</a:t>
            </a:r>
            <a:r>
              <a:rPr lang="pt-BR" sz="3500" b="1" i="0" dirty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pt-BR" sz="3500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que aconteceram a partir do ano 1947.</a:t>
            </a:r>
          </a:p>
          <a:p>
            <a:endParaRPr lang="pt-BR" dirty="0"/>
          </a:p>
        </p:txBody>
      </p:sp>
      <p:pic>
        <p:nvPicPr>
          <p:cNvPr id="6146" name="Picture 2" descr="Untitled">
            <a:extLst>
              <a:ext uri="{FF2B5EF4-FFF2-40B4-BE49-F238E27FC236}">
                <a16:creationId xmlns:a16="http://schemas.microsoft.com/office/drawing/2014/main" id="{6E3732FD-8914-A6A6-C326-655341834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6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D0C34FB-52BD-4AE1-AA35-360AAFEC6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363" y="360824"/>
            <a:ext cx="6586438" cy="1453461"/>
          </a:xfrm>
        </p:spPr>
        <p:txBody>
          <a:bodyPr>
            <a:noAutofit/>
          </a:bodyPr>
          <a:lstStyle/>
          <a:p>
            <a:pPr algn="just"/>
            <a:r>
              <a:rPr lang="pt-BR" sz="3200" b="0" i="0" dirty="0">
                <a:solidFill>
                  <a:srgbClr val="1B1E28"/>
                </a:solidFill>
                <a:effectLst/>
                <a:latin typeface="Montserrat" panose="020F0502020204030204" pitchFamily="2" charset="0"/>
              </a:rPr>
              <a:t>A mais espantosa revelação dos pergaminhos, até agora publicada é que possuíam, muitos anos antes de Cristo, práticas e terminologias consideradas exclusivas dos cristãos (batismo e imposição das mãos para curas). </a:t>
            </a:r>
          </a:p>
          <a:p>
            <a:pPr algn="just"/>
            <a:r>
              <a:rPr lang="pt-BR" sz="3200" b="0" i="0" dirty="0">
                <a:solidFill>
                  <a:srgbClr val="1B1E28"/>
                </a:solidFill>
                <a:effectLst/>
                <a:latin typeface="Montserrat" panose="020F0502020204030204" pitchFamily="2" charset="0"/>
              </a:rPr>
              <a:t>Os essênios pregavam mansidão, humildade e amar ao próximo como a si mesmo; foram esses alguns dos ensinamentos deixados por Jesus.</a:t>
            </a:r>
            <a:endParaRPr lang="pt-BR" sz="3200" dirty="0"/>
          </a:p>
        </p:txBody>
      </p:sp>
      <p:pic>
        <p:nvPicPr>
          <p:cNvPr id="7170" name="Picture 2" descr="Untitled">
            <a:extLst>
              <a:ext uri="{FF2B5EF4-FFF2-40B4-BE49-F238E27FC236}">
                <a16:creationId xmlns:a16="http://schemas.microsoft.com/office/drawing/2014/main" id="{9D5339DC-2CE0-B37A-4B8F-D8E0A6CA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4" y="0"/>
            <a:ext cx="49638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4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9E45BC2-E479-C0D3-AD77-0641D6A0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201168"/>
            <a:ext cx="11988800" cy="1119632"/>
          </a:xfrm>
        </p:spPr>
        <p:txBody>
          <a:bodyPr>
            <a:noAutofit/>
          </a:bodyPr>
          <a:lstStyle/>
          <a:p>
            <a:pPr algn="just"/>
            <a:r>
              <a:rPr lang="pt-BR" sz="2800" b="0" i="0" dirty="0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Distinguindo-se pelos costumes brandos e pelas virtudes, os essênios ensinavam o amor a Deus e ao próximo, a imortalidade da alma e acreditavam na reencarnação. Viviam em comunidades, nas quais repartiam entre si o que era produzido (agricultura, cerâmica etc.). Eram vegetarianos e excelentes médicos, sendo famosos pelo conhecimento e uso das ervas, entregando-se abertamente ao exercício da medicina.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65B6C5-9131-CAFB-827E-BAEDA06F628D}"/>
              </a:ext>
            </a:extLst>
          </p:cNvPr>
          <p:cNvSpPr txBox="1"/>
          <p:nvPr/>
        </p:nvSpPr>
        <p:spPr>
          <a:xfrm>
            <a:off x="101600" y="3020874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Construíram vários mosteiros, onde se dedicavam aos estudos, à contemplação e à caridade, sendo o mais notório mosteiro o de </a:t>
            </a:r>
            <a:r>
              <a:rPr lang="pt-BR" sz="2800" b="0" i="0" dirty="0" err="1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Qumran</a:t>
            </a:r>
            <a:r>
              <a:rPr lang="pt-BR" sz="2800" b="0" i="0" dirty="0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, às margens do Mar Morto. Perto desse local, foram encontrados em 11 cavernas, centenas de pergaminhos que datam de 300 a.C., até o ano 68, escritos em três idiomas: hebreu, aramaico e grego. Eles incluíam manuais de disciplinas, hinários, comentários bíblicos, escritos apocalípticos, cópias do livro de Isaías e quase todos os livros do Antigo Testamento, exceto o de Ester. 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97357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0DC2960E-E333-07AD-26E1-8C7AC85F1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0"/>
            <a:ext cx="11669486" cy="4865334"/>
          </a:xfrm>
        </p:spPr>
        <p:txBody>
          <a:bodyPr>
            <a:noAutofit/>
          </a:bodyPr>
          <a:lstStyle/>
          <a:p>
            <a:pPr algn="just"/>
            <a:r>
              <a:rPr lang="pt-BR" sz="2600" b="0" i="0" dirty="0">
                <a:solidFill>
                  <a:srgbClr val="1B1E28"/>
                </a:solidFill>
                <a:effectLst/>
                <a:latin typeface="Montserrat" panose="00000500000000000000" pitchFamily="2" charset="0"/>
              </a:rPr>
              <a:t>Embora a excelência de suas escolas iniciáticas, Jesus não necessitou frequentá-las. O espírito Emmanuel (A Caminho da Luz, cap. 12, Chico Xavier) cita que “não obstante, a elevada cultura das escolas essênios, Jesus não necessitou de seu aprendizado, pois desde os seus primeiros dias na Terra, ele mostrou-se tal qual era, com a superioridade que o planeta lhe concedeu desde os tempos longínquos do princípio”. Segundo o espírito Amélia Rodrigues (A mensagem do amor imortal, cap. 28, Divaldo Franco), Jesus nunca conviveu com eles, embora os conhecesse; os visitou pouco antes de iniciar a divulgação da sua Boa-nova, enaltecendo os valores morais que esta seita havia preservado. Identificou-se como o Messias, e muitos deles passaram a segui-lo, contribuindo na divulgação do cristianismo. Entre os cooperadores de Jesus, provavelmente os essênios tiveram uma participação ativa, tanto no ano 32 d.C., quando o Mestre enviou 70 cooperadores em dupla para visitar as cidades (Lucas, 10:1-20), e posteriormente, após o martírio do calvário, durante a sua ascensão, conhecidos como os 500 da Galileia (1 Cor 15,1-8), que contribuíram desde aquela época até hoje, na cristianização da Terra.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88036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0C289-1C8D-FD3F-6A33-1E0277246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Jesus Cristo">
            <a:extLst>
              <a:ext uri="{FF2B5EF4-FFF2-40B4-BE49-F238E27FC236}">
                <a16:creationId xmlns:a16="http://schemas.microsoft.com/office/drawing/2014/main" id="{635FC898-FF37-D617-4B28-981CE3A5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DC665-E7A9-EB1A-D66C-C1D9D8A6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4</a:t>
            </a:fld>
            <a:endParaRPr lang="pt-BR" noProof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232AA24-5E1B-1C3B-4433-653269744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01168"/>
            <a:ext cx="5833872" cy="3118104"/>
          </a:xfrm>
        </p:spPr>
        <p:txBody>
          <a:bodyPr>
            <a:noAutofit/>
          </a:bodyPr>
          <a:lstStyle/>
          <a:p>
            <a:r>
              <a:rPr lang="pt-BR" sz="3200" dirty="0"/>
              <a:t>Neste contexto, os povos que os dominavam entendiam  que se quisessem dominar os hebreus, deveriam fazer concessões. E o maior delas será o direito de cultuar o seu Deus único.</a:t>
            </a:r>
          </a:p>
          <a:p>
            <a:r>
              <a:rPr lang="pt-BR" sz="3200" dirty="0"/>
              <a:t>Podiam suportar tudo, mas precisavam da certeza de que </a:t>
            </a:r>
            <a:r>
              <a:rPr lang="pt-BR" sz="3200" dirty="0" err="1"/>
              <a:t>Iahweh</a:t>
            </a:r>
            <a:r>
              <a:rPr lang="pt-BR" sz="3200" dirty="0"/>
              <a:t> (aquele que é)_Deus, estariam sempre com eles e não deixariam de existir e de lutar. </a:t>
            </a:r>
          </a:p>
        </p:txBody>
      </p:sp>
      <p:pic>
        <p:nvPicPr>
          <p:cNvPr id="2050" name="Picture 2" descr="7 Batalhas do Antigo Testamento que Marcaram a História">
            <a:extLst>
              <a:ext uri="{FF2B5EF4-FFF2-40B4-BE49-F238E27FC236}">
                <a16:creationId xmlns:a16="http://schemas.microsoft.com/office/drawing/2014/main" id="{D91AFC19-B9B1-E273-6F86-A13B5931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573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D99B0-F95A-C0AD-D2AE-0F9576CE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E64B1-50EA-6506-F455-A87EFA1D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F98E3-2B5B-1DFC-91AE-02282441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5</a:t>
            </a:fld>
            <a:endParaRPr lang="pt-BR" noProof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2D9E256-BE76-B6AD-FE4B-C17A2B465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3887" y="333829"/>
            <a:ext cx="6865256" cy="632300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Israel só confiava em Deus e lutaria até o fim para conquistar o seu direito de existir. </a:t>
            </a:r>
            <a:r>
              <a:rPr lang="pt-BR" sz="3200" b="1" dirty="0">
                <a:solidFill>
                  <a:schemeClr val="tx1"/>
                </a:solidFill>
              </a:rPr>
              <a:t>Isso durou 20 séculos.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Mas eles tinham uma certeza, um dia, um homem muito especial levaria o povo hebreu à vitória decisiva. Este homem prometido seria o ungido de deus.</a:t>
            </a:r>
          </a:p>
          <a:p>
            <a:pPr algn="just"/>
            <a:r>
              <a:rPr lang="pt-BR" sz="3200" dirty="0" err="1">
                <a:solidFill>
                  <a:schemeClr val="tx1"/>
                </a:solidFill>
              </a:rPr>
              <a:t>Christós</a:t>
            </a:r>
            <a:r>
              <a:rPr lang="pt-BR" sz="3200" dirty="0">
                <a:solidFill>
                  <a:schemeClr val="tx1"/>
                </a:solidFill>
              </a:rPr>
              <a:t> = ungido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Deus mandaria ao mundo para restaurar o lugar de direito de Israel e submeteria todos os povos a vontade e ao culto de um Deus único.</a:t>
            </a:r>
          </a:p>
          <a:p>
            <a:pPr algn="just"/>
            <a:r>
              <a:rPr lang="pt-BR" sz="3200" b="1" dirty="0">
                <a:solidFill>
                  <a:schemeClr val="tx1"/>
                </a:solidFill>
              </a:rPr>
              <a:t>Seria um libertador político-religioso</a:t>
            </a:r>
            <a:r>
              <a:rPr lang="pt-BR" sz="3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E foi esta espera que fez o povo hebreu suportar tantos sofrimentos.</a:t>
            </a:r>
          </a:p>
          <a:p>
            <a:endParaRPr lang="pt-BR" dirty="0"/>
          </a:p>
        </p:txBody>
      </p:sp>
      <p:pic>
        <p:nvPicPr>
          <p:cNvPr id="1026" name="Picture 2" descr="Jesus | Espiritismo.tv">
            <a:extLst>
              <a:ext uri="{FF2B5EF4-FFF2-40B4-BE49-F238E27FC236}">
                <a16:creationId xmlns:a16="http://schemas.microsoft.com/office/drawing/2014/main" id="{787DA932-FE6D-9E25-0B86-1EF94585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3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9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16919-E0E6-FFF4-6D06-E0A508F34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precursor</a:t>
            </a:r>
          </a:p>
        </p:txBody>
      </p:sp>
    </p:spTree>
    <p:extLst>
      <p:ext uri="{BB962C8B-B14F-4D97-AF65-F5344CB8AC3E}">
        <p14:creationId xmlns:p14="http://schemas.microsoft.com/office/powerpoint/2010/main" val="240532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6D8B33A-F9B6-5A90-D146-C60319825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6" y="1768710"/>
            <a:ext cx="5558971" cy="6402833"/>
          </a:xfrm>
        </p:spPr>
        <p:txBody>
          <a:bodyPr>
            <a:noAutofit/>
          </a:bodyPr>
          <a:lstStyle/>
          <a:p>
            <a:pPr algn="just"/>
            <a:r>
              <a:rPr lang="pt-BR" sz="32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</a:t>
            </a:r>
            <a:r>
              <a:rPr lang="pt-BR" sz="3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Mas o anjo lhe disse: </a:t>
            </a:r>
            <a:r>
              <a:rPr lang="pt-BR" sz="36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Zacarias, não temas, porque a tua oração foi ouvida, e Isabel, tua mulher, dará à luz um filho, e lhe porás o nome de João (</a:t>
            </a:r>
            <a:r>
              <a:rPr lang="pt-BR" sz="3600" b="1" i="1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Iohanam</a:t>
            </a:r>
            <a:r>
              <a:rPr lang="pt-BR" sz="3600" b="1" i="1" dirty="0">
                <a:solidFill>
                  <a:srgbClr val="222222"/>
                </a:solidFill>
                <a:latin typeface="Poppins" panose="00000500000000000000" pitchFamily="2" charset="0"/>
              </a:rPr>
              <a:t>)</a:t>
            </a:r>
            <a:r>
              <a:rPr lang="pt-BR" sz="36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.</a:t>
            </a:r>
            <a:r>
              <a:rPr lang="pt-BR" sz="3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 </a:t>
            </a:r>
          </a:p>
        </p:txBody>
      </p:sp>
      <p:pic>
        <p:nvPicPr>
          <p:cNvPr id="6150" name="Picture 6" descr="Quem foi Zacarias pai de João Batista | Estudo Bíblico">
            <a:extLst>
              <a:ext uri="{FF2B5EF4-FFF2-40B4-BE49-F238E27FC236}">
                <a16:creationId xmlns:a16="http://schemas.microsoft.com/office/drawing/2014/main" id="{C673BC3C-A642-F90E-B43B-DA7F8001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54" y="0"/>
            <a:ext cx="5936345" cy="68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7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6D8B33A-F9B6-5A90-D146-C60319825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6" y="854310"/>
            <a:ext cx="5558971" cy="6402833"/>
          </a:xfrm>
        </p:spPr>
        <p:txBody>
          <a:bodyPr>
            <a:noAutofit/>
          </a:bodyPr>
          <a:lstStyle/>
          <a:p>
            <a:pPr algn="just"/>
            <a:r>
              <a:rPr lang="pt-BR" sz="36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“E terás prazer e alegria, e muitos se alegrarão no seu nascimento, porque será grande diante do Senhor, e não beberá vinho, nem bebida forte, e será cheio do Espírito Santo, já desde o ventre de sua mãe”. </a:t>
            </a:r>
          </a:p>
        </p:txBody>
      </p:sp>
      <p:pic>
        <p:nvPicPr>
          <p:cNvPr id="6150" name="Picture 6" descr="Quem foi Zacarias pai de João Batista | Estudo Bíblico">
            <a:extLst>
              <a:ext uri="{FF2B5EF4-FFF2-40B4-BE49-F238E27FC236}">
                <a16:creationId xmlns:a16="http://schemas.microsoft.com/office/drawing/2014/main" id="{C673BC3C-A642-F90E-B43B-DA7F8001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54" y="0"/>
            <a:ext cx="5936345" cy="68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4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6D8B33A-F9B6-5A90-D146-C60319825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186652"/>
            <a:ext cx="5747657" cy="6402833"/>
          </a:xfrm>
        </p:spPr>
        <p:txBody>
          <a:bodyPr>
            <a:noAutofit/>
          </a:bodyPr>
          <a:lstStyle/>
          <a:p>
            <a:pPr algn="just"/>
            <a:r>
              <a:rPr lang="pt-BR" sz="32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 converterá muitos dos filhos de Israel ao Senhor seu Deus. </a:t>
            </a:r>
          </a:p>
          <a:p>
            <a:pPr algn="just"/>
            <a:r>
              <a:rPr lang="pt-BR" sz="3200" b="1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E irá adiante dele no espírito e virtude de Elias,</a:t>
            </a:r>
            <a:r>
              <a:rPr lang="pt-BR" sz="3200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 para converter os corações dos pais aos filhos, e os rebeldes à prudência dos justos, com o fim de preparar ao Senhor um povo bem disposto.”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</a:t>
            </a:r>
          </a:p>
          <a:p>
            <a:pPr algn="just"/>
            <a:r>
              <a:rPr lang="pt-BR" sz="32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(Lucas, 1: 13-17).</a:t>
            </a:r>
            <a:endParaRPr lang="pt-BR" sz="3200" dirty="0"/>
          </a:p>
        </p:txBody>
      </p:sp>
      <p:pic>
        <p:nvPicPr>
          <p:cNvPr id="2" name="Picture 2" descr="Hoje a Igreja celebra São Zacarias e Santa Isabel, pais de João Batista">
            <a:extLst>
              <a:ext uri="{FF2B5EF4-FFF2-40B4-BE49-F238E27FC236}">
                <a16:creationId xmlns:a16="http://schemas.microsoft.com/office/drawing/2014/main" id="{38D2CBD1-7CE2-92D5-FC59-1A62E6C4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86" y="0"/>
            <a:ext cx="5602514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709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{91DA987A-7273-4334-92B2-AFB94C90FE90}tf89338750_win32</Template>
  <TotalTime>5513</TotalTime>
  <Words>3122</Words>
  <Application>Microsoft Office PowerPoint</Application>
  <PresentationFormat>Widescreen</PresentationFormat>
  <Paragraphs>179</Paragraphs>
  <Slides>37</Slides>
  <Notes>22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8" baseType="lpstr">
      <vt:lpstr>-apple-system</vt:lpstr>
      <vt:lpstr>Arial</vt:lpstr>
      <vt:lpstr>Calibri</vt:lpstr>
      <vt:lpstr>Lato</vt:lpstr>
      <vt:lpstr>Montserrat</vt:lpstr>
      <vt:lpstr>Open Sans</vt:lpstr>
      <vt:lpstr>Oswald</vt:lpstr>
      <vt:lpstr>Poppins</vt:lpstr>
      <vt:lpstr>system-ui</vt:lpstr>
      <vt:lpstr>Univers</vt:lpstr>
      <vt:lpstr>GradientUnivers</vt:lpstr>
      <vt:lpstr>Apresentação do PowerPoint</vt:lpstr>
      <vt:lpstr>TRADIÇÃO MESSIÂNICA O PRECURSOR até jesus </vt:lpstr>
      <vt:lpstr>Contexto histórico</vt:lpstr>
      <vt:lpstr>Apresentação do PowerPoint</vt:lpstr>
      <vt:lpstr>Apresentação do PowerPoint</vt:lpstr>
      <vt:lpstr>O precursor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encontro de 2 espíritos elevados</vt:lpstr>
      <vt:lpstr>João vivia no deserto...</vt:lpstr>
      <vt:lpstr>Apresentação do PowerPoint</vt:lpstr>
      <vt:lpstr>Apresentação do PowerPoint</vt:lpstr>
      <vt:lpstr>IOHANAM/joão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batismo</vt:lpstr>
      <vt:lpstr>JESUS VAI ATÉ JOÃO PARA SER BATIZADO... </vt:lpstr>
      <vt:lpstr>Apresentação do PowerPoint</vt:lpstr>
      <vt:lpstr>Apresentação do PowerPoint</vt:lpstr>
      <vt:lpstr>PRISÃO DE JOÃO BATISTA</vt:lpstr>
      <vt:lpstr>Apresentação do PowerPoint</vt:lpstr>
      <vt:lpstr>Como morre joão batista?</vt:lpstr>
      <vt:lpstr>Apresentação do PowerPoint</vt:lpstr>
      <vt:lpstr>Fraternidade dos essênios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TRADIÇÃO MESSIÂNICA O PRECURSOR</dc:title>
  <dc:creator>Edilson Ribeiro</dc:creator>
  <cp:lastModifiedBy>Edilson Ribeiro</cp:lastModifiedBy>
  <cp:revision>6</cp:revision>
  <dcterms:created xsi:type="dcterms:W3CDTF">2023-08-15T12:41:14Z</dcterms:created>
  <dcterms:modified xsi:type="dcterms:W3CDTF">2023-08-23T14:33:05Z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