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4" r:id="rId56"/>
    <p:sldId id="275" r:id="rId57"/>
    <p:sldId id="276" r:id="rId58"/>
    <p:sldId id="277" r:id="rId59"/>
    <p:sldId id="278" r:id="rId6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annah" charset="1" panose="00000500000000000000"/>
      <p:regular r:id="rId10"/>
    </p:embeddedFont>
    <p:embeddedFont>
      <p:font typeface="Jannah Thin" charset="1" panose="00000200000000000000"/>
      <p:regular r:id="rId11"/>
    </p:embeddedFont>
    <p:embeddedFont>
      <p:font typeface="Jannah Medium" charset="1" panose="00000600000000000000"/>
      <p:regular r:id="rId12"/>
    </p:embeddedFont>
    <p:embeddedFont>
      <p:font typeface="Jannah Heavy" charset="1" panose="00000A00000000000000"/>
      <p:regular r:id="rId13"/>
    </p:embeddedFont>
    <p:embeddedFont>
      <p:font typeface="Garet" charset="1" panose="00000000000000000000"/>
      <p:regular r:id="rId14"/>
    </p:embeddedFont>
    <p:embeddedFont>
      <p:font typeface="Garet Bold" charset="1" panose="00000000000000000000"/>
      <p:regular r:id="rId15"/>
    </p:embeddedFont>
    <p:embeddedFont>
      <p:font typeface="Garet Italics" charset="1" panose="00000000000000000000"/>
      <p:regular r:id="rId16"/>
    </p:embeddedFont>
    <p:embeddedFont>
      <p:font typeface="Garet Bold Italics" charset="1" panose="00000000000000000000"/>
      <p:regular r:id="rId17"/>
    </p:embeddedFont>
    <p:embeddedFont>
      <p:font typeface="Garet Light" charset="1" panose="00000000000000000000"/>
      <p:regular r:id="rId18"/>
    </p:embeddedFont>
    <p:embeddedFont>
      <p:font typeface="Garet Ultra-Bold" charset="1" panose="00000000000000000000"/>
      <p:regular r:id="rId19"/>
    </p:embeddedFont>
    <p:embeddedFont>
      <p:font typeface="Garet Ultra-Bold Italics" charset="1" panose="00000000000000000000"/>
      <p:regular r:id="rId20"/>
    </p:embeddedFont>
    <p:embeddedFont>
      <p:font typeface="Garet Heavy" charset="1" panose="00000000000000000000"/>
      <p:regular r:id="rId21"/>
    </p:embeddedFont>
    <p:embeddedFont>
      <p:font typeface="Garet Heavy Italics" charset="1" panose="00000000000000000000"/>
      <p:regular r:id="rId22"/>
    </p:embeddedFont>
    <p:embeddedFont>
      <p:font typeface="Neue Machina" charset="1" panose="00000500000000000000"/>
      <p:regular r:id="rId23"/>
    </p:embeddedFont>
    <p:embeddedFont>
      <p:font typeface="Neue Machina Light" charset="1" panose="00000400000000000000"/>
      <p:regular r:id="rId24"/>
    </p:embeddedFont>
    <p:embeddedFont>
      <p:font typeface="Neue Machina Ultra-Bold" charset="1" panose="00000900000000000000"/>
      <p:regular r:id="rId25"/>
    </p:embeddedFont>
    <p:embeddedFont>
      <p:font typeface="Aileron" charset="1" panose="00000500000000000000"/>
      <p:regular r:id="rId26"/>
    </p:embeddedFont>
    <p:embeddedFont>
      <p:font typeface="Aileron Bold" charset="1" panose="00000800000000000000"/>
      <p:regular r:id="rId27"/>
    </p:embeddedFont>
    <p:embeddedFont>
      <p:font typeface="Aileron Italics" charset="1" panose="00000500000000000000"/>
      <p:regular r:id="rId28"/>
    </p:embeddedFont>
    <p:embeddedFont>
      <p:font typeface="Aileron Bold Italics" charset="1" panose="00000800000000000000"/>
      <p:regular r:id="rId29"/>
    </p:embeddedFont>
    <p:embeddedFont>
      <p:font typeface="Aileron Thin" charset="1" panose="00000300000000000000"/>
      <p:regular r:id="rId30"/>
    </p:embeddedFont>
    <p:embeddedFont>
      <p:font typeface="Aileron Thin Italics" charset="1" panose="00000300000000000000"/>
      <p:regular r:id="rId31"/>
    </p:embeddedFont>
    <p:embeddedFont>
      <p:font typeface="Aileron Light" charset="1" panose="00000400000000000000"/>
      <p:regular r:id="rId32"/>
    </p:embeddedFont>
    <p:embeddedFont>
      <p:font typeface="Aileron Light Italics" charset="1" panose="00000400000000000000"/>
      <p:regular r:id="rId33"/>
    </p:embeddedFont>
    <p:embeddedFont>
      <p:font typeface="Aileron Ultra-Bold" charset="1" panose="00000A00000000000000"/>
      <p:regular r:id="rId34"/>
    </p:embeddedFont>
    <p:embeddedFont>
      <p:font typeface="Aileron Ultra-Bold Italics" charset="1" panose="00000A00000000000000"/>
      <p:regular r:id="rId35"/>
    </p:embeddedFont>
    <p:embeddedFont>
      <p:font typeface="Aileron Heavy" charset="1" panose="00000A00000000000000"/>
      <p:regular r:id="rId36"/>
    </p:embeddedFont>
    <p:embeddedFont>
      <p:font typeface="Aileron Heavy Italics" charset="1" panose="00000A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41" Target="slides/slide4.xml" Type="http://schemas.openxmlformats.org/officeDocument/2006/relationships/slide"/><Relationship Id="rId42" Target="slides/slide5.xml" Type="http://schemas.openxmlformats.org/officeDocument/2006/relationships/slide"/><Relationship Id="rId43" Target="slides/slide6.xml" Type="http://schemas.openxmlformats.org/officeDocument/2006/relationships/slide"/><Relationship Id="rId44" Target="slides/slide7.xml" Type="http://schemas.openxmlformats.org/officeDocument/2006/relationships/slide"/><Relationship Id="rId45" Target="slides/slide8.xml" Type="http://schemas.openxmlformats.org/officeDocument/2006/relationships/slide"/><Relationship Id="rId46" Target="slides/slide9.xml" Type="http://schemas.openxmlformats.org/officeDocument/2006/relationships/slide"/><Relationship Id="rId47" Target="slides/slide10.xml" Type="http://schemas.openxmlformats.org/officeDocument/2006/relationships/slide"/><Relationship Id="rId48" Target="slides/slide11.xml" Type="http://schemas.openxmlformats.org/officeDocument/2006/relationships/slide"/><Relationship Id="rId49" Target="slides/slide12.xml" Type="http://schemas.openxmlformats.org/officeDocument/2006/relationships/slide"/><Relationship Id="rId5" Target="tableStyles.xml" Type="http://schemas.openxmlformats.org/officeDocument/2006/relationships/tableStyles"/><Relationship Id="rId50" Target="slides/slide13.xml" Type="http://schemas.openxmlformats.org/officeDocument/2006/relationships/slide"/><Relationship Id="rId51" Target="slides/slide14.xml" Type="http://schemas.openxmlformats.org/officeDocument/2006/relationships/slide"/><Relationship Id="rId52" Target="slides/slide15.xml" Type="http://schemas.openxmlformats.org/officeDocument/2006/relationships/slide"/><Relationship Id="rId53" Target="slides/slide16.xml" Type="http://schemas.openxmlformats.org/officeDocument/2006/relationships/slide"/><Relationship Id="rId54" Target="slides/slide17.xml" Type="http://schemas.openxmlformats.org/officeDocument/2006/relationships/slide"/><Relationship Id="rId55" Target="slides/slide18.xml" Type="http://schemas.openxmlformats.org/officeDocument/2006/relationships/slide"/><Relationship Id="rId56" Target="slides/slide19.xml" Type="http://schemas.openxmlformats.org/officeDocument/2006/relationships/slide"/><Relationship Id="rId57" Target="slides/slide20.xml" Type="http://schemas.openxmlformats.org/officeDocument/2006/relationships/slide"/><Relationship Id="rId58" Target="slides/slide21.xml" Type="http://schemas.openxmlformats.org/officeDocument/2006/relationships/slide"/><Relationship Id="rId59" Target="slides/slide22.xml" Type="http://schemas.openxmlformats.org/officeDocument/2006/relationships/slide"/><Relationship Id="rId6" Target="fonts/font6.fntdata" Type="http://schemas.openxmlformats.org/officeDocument/2006/relationships/font"/><Relationship Id="rId60" Target="slides/slide23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wseas.org/multimedia/journals/communications/2015/a325704-585.pdf" TargetMode="External" Type="http://schemas.openxmlformats.org/officeDocument/2006/relationships/hyperlink"/><Relationship Id="rId11" Target="https://www.wseas.org/multimedia/journals/communications/2015/a325704-585.pdf" TargetMode="External" Type="http://schemas.openxmlformats.org/officeDocument/2006/relationships/hyperlink"/><Relationship Id="rId12" Target="https://periodicos.univali.br/index.php/acotb/article/download/12747/7231" TargetMode="External" Type="http://schemas.openxmlformats.org/officeDocument/2006/relationships/hyperlink"/><Relationship Id="rId13" Target="https://periodicos.univali.br/index.php/acotb/article/download/12747/7231" TargetMode="External" Type="http://schemas.openxmlformats.org/officeDocument/2006/relationships/hyperlink"/><Relationship Id="rId14" Target="slide2.xml" Type="http://schemas.openxmlformats.org/officeDocument/2006/relationships/slid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https://www.gta.ufrj.br/ftp/gta/TechReports/OlDu07.pdf" TargetMode="External" Type="http://schemas.openxmlformats.org/officeDocument/2006/relationships/hyperlink"/><Relationship Id="rId5" Target="https://www.gta.ufrj.br/ftp/gta/TechReports/OlDu07.pdf" TargetMode="External" Type="http://schemas.openxmlformats.org/officeDocument/2006/relationships/hyperlink"/><Relationship Id="rId6" Target="https://article.nadiapub.com/IJFGCN/vol7_no1/15.pdf" TargetMode="External" Type="http://schemas.openxmlformats.org/officeDocument/2006/relationships/hyperlink"/><Relationship Id="rId7" Target="https://article.nadiapub.com/IJFGCN/vol7_no1/15.pdf" TargetMode="External" Type="http://schemas.openxmlformats.org/officeDocument/2006/relationships/hyperlink"/><Relationship Id="rId8" Target="http://www.tara.tcd.ie/bitstream/handle/2262/39149/DTN%20-%20an%20architectural%20retrospective.pdf?sequence=1&amp;isAllowed=y" TargetMode="External" Type="http://schemas.openxmlformats.org/officeDocument/2006/relationships/hyperlink"/><Relationship Id="rId9" Target="http://www.tara.tcd.ie/bitstream/handle/2262/39149/DTN%20-%20an%20architectural%20retrospective.pdf?sequence=1&amp;isAllowed=y" TargetMode="External" Type="http://schemas.openxmlformats.org/officeDocument/2006/relationships/hyperlink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slide10.xml" Type="http://schemas.openxmlformats.org/officeDocument/2006/relationships/slide"/><Relationship Id="rId11" Target="slide8.xml" Type="http://schemas.openxmlformats.org/officeDocument/2006/relationships/slide"/><Relationship Id="rId12" Target="slide11.xml" Type="http://schemas.openxmlformats.org/officeDocument/2006/relationships/slid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slide3.xml" Type="http://schemas.openxmlformats.org/officeDocument/2006/relationships/slide"/><Relationship Id="rId5" Target="slide5.xml" Type="http://schemas.openxmlformats.org/officeDocument/2006/relationships/slide"/><Relationship Id="rId6" Target="slide6.xml" Type="http://schemas.openxmlformats.org/officeDocument/2006/relationships/slide"/><Relationship Id="rId7" Target="slide7.xml" Type="http://schemas.openxmlformats.org/officeDocument/2006/relationships/slide"/><Relationship Id="rId8" Target="slide9.xml" Type="http://schemas.openxmlformats.org/officeDocument/2006/relationships/slide"/><Relationship Id="rId9" Target="slide12.xml" Type="http://schemas.openxmlformats.org/officeDocument/2006/relationships/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787945" y="-644445"/>
            <a:ext cx="11575889" cy="11575889"/>
          </a:xfrm>
          <a:custGeom>
            <a:avLst/>
            <a:gdLst/>
            <a:ahLst/>
            <a:cxnLst/>
            <a:rect r="r" b="b" t="t" l="l"/>
            <a:pathLst>
              <a:path h="11575889" w="11575889">
                <a:moveTo>
                  <a:pt x="0" y="0"/>
                </a:moveTo>
                <a:lnTo>
                  <a:pt x="11575890" y="0"/>
                </a:lnTo>
                <a:lnTo>
                  <a:pt x="11575890" y="11575890"/>
                </a:lnTo>
                <a:lnTo>
                  <a:pt x="0" y="11575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42052" y="642068"/>
            <a:ext cx="2259019" cy="773263"/>
          </a:xfrm>
          <a:custGeom>
            <a:avLst/>
            <a:gdLst/>
            <a:ahLst/>
            <a:cxnLst/>
            <a:rect r="r" b="b" t="t" l="l"/>
            <a:pathLst>
              <a:path h="773263" w="2259019">
                <a:moveTo>
                  <a:pt x="0" y="0"/>
                </a:moveTo>
                <a:lnTo>
                  <a:pt x="2259019" y="0"/>
                </a:lnTo>
                <a:lnTo>
                  <a:pt x="2259019" y="773264"/>
                </a:lnTo>
                <a:lnTo>
                  <a:pt x="0" y="7732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471951" y="2632357"/>
            <a:ext cx="10896411" cy="5248673"/>
            <a:chOff x="0" y="0"/>
            <a:chExt cx="14528548" cy="699823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4528548" cy="564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159"/>
                </a:lnSpc>
              </a:pPr>
              <a:r>
                <a:rPr lang="en-US" sz="9299" spc="-678">
                  <a:solidFill>
                    <a:srgbClr val="023D54"/>
                  </a:solidFill>
                  <a:latin typeface="Jannah Heavy"/>
                </a:rPr>
                <a:t>PROTOCOLOS DE ROTEAMENTO PARA DTN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866733"/>
              <a:ext cx="9874822" cy="1131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4"/>
                </a:lnSpc>
              </a:pPr>
              <a:r>
                <a:rPr lang="en-US" sz="2495">
                  <a:solidFill>
                    <a:srgbClr val="023D54"/>
                  </a:solidFill>
                  <a:latin typeface="Jannah"/>
                </a:rPr>
                <a:t>Apresentado por: Gabriel Souza, Lucas Inocencio e Victor de Oliveira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365928" y="1759157"/>
            <a:ext cx="2411267" cy="223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64"/>
              </a:lnSpc>
              <a:spcBef>
                <a:spcPct val="0"/>
              </a:spcBef>
            </a:pPr>
            <a:r>
              <a:rPr lang="en-US" sz="1331">
                <a:solidFill>
                  <a:srgbClr val="023D54"/>
                </a:solidFill>
                <a:latin typeface="Jannah"/>
              </a:rPr>
              <a:t>Escola Politecnica da UFRJ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76748" y="2249926"/>
            <a:ext cx="7682552" cy="5787148"/>
          </a:xfrm>
          <a:custGeom>
            <a:avLst/>
            <a:gdLst/>
            <a:ahLst/>
            <a:cxnLst/>
            <a:rect r="r" b="b" t="t" l="l"/>
            <a:pathLst>
              <a:path h="5787148" w="7682552">
                <a:moveTo>
                  <a:pt x="0" y="0"/>
                </a:moveTo>
                <a:lnTo>
                  <a:pt x="7682552" y="0"/>
                </a:lnTo>
                <a:lnTo>
                  <a:pt x="7682552" y="5787148"/>
                </a:lnTo>
                <a:lnTo>
                  <a:pt x="0" y="5787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64018"/>
            <a:ext cx="5086591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TENDÊNCIAS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19742"/>
            <a:ext cx="781910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Community Trend Message Locking Routing Protocol (CTM-LRP)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VDTN-ToD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Context-Aware Opportunistic Routing (CAOR)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86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691058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144"/>
              </a:lnSpc>
            </a:pPr>
            <a:r>
              <a:rPr lang="en-US" sz="8454">
                <a:solidFill>
                  <a:srgbClr val="B3E4C5"/>
                </a:solidFill>
                <a:latin typeface="Neue Machina"/>
              </a:rPr>
              <a:t>Referências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783953">
            <a:off x="6669020" y="3776766"/>
            <a:ext cx="14996323" cy="7825354"/>
          </a:xfrm>
          <a:custGeom>
            <a:avLst/>
            <a:gdLst/>
            <a:ahLst/>
            <a:cxnLst/>
            <a:rect r="r" b="b" t="t" l="l"/>
            <a:pathLst>
              <a:path h="7825354" w="14996323">
                <a:moveTo>
                  <a:pt x="0" y="0"/>
                </a:moveTo>
                <a:lnTo>
                  <a:pt x="14996323" y="0"/>
                </a:lnTo>
                <a:lnTo>
                  <a:pt x="14996323" y="7825353"/>
                </a:lnTo>
                <a:lnTo>
                  <a:pt x="0" y="7825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57145" y="2314575"/>
            <a:ext cx="8386855" cy="7825183"/>
            <a:chOff x="0" y="0"/>
            <a:chExt cx="11182473" cy="1043357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11182473" cy="161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73063" indent="-236531" lvl="1">
                <a:lnSpc>
                  <a:spcPts val="3286"/>
                </a:lnSpc>
                <a:buFont typeface="Arial"/>
                <a:buChar char="•"/>
              </a:pPr>
              <a:r>
                <a:rPr lang="en-US" sz="2191" u="sng">
                  <a:solidFill>
                    <a:srgbClr val="B3E4C5"/>
                  </a:solidFill>
                  <a:latin typeface="Garet Light"/>
                  <a:hlinkClick r:id="rId4" tooltip="https://www.gta.ufrj.br/ftp/gta/TechReports/OlDu07.pdf"/>
                </a:rPr>
                <a:t>Oliveira, C. T., Moreira, M. D. D., Rubinstein, M. G., Costa, L. </a:t>
              </a:r>
              <a:r>
                <a:rPr lang="en-US" sz="2191" u="sng">
                  <a:solidFill>
                    <a:srgbClr val="B3E4C5"/>
                  </a:solidFill>
                  <a:latin typeface="Garet Light"/>
                  <a:hlinkClick r:id="rId5" tooltip="https://www.gta.ufrj.br/ftp/gta/TechReports/OlDu07.pdf"/>
                </a:rPr>
                <a:t>H. M. K. e Duarte, O. C. M. B. (2007). Redes Tolerantes a Atrasos e Desconexões.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30244"/>
              <a:ext cx="11182473" cy="161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73063" indent="-236531" lvl="1">
                <a:lnSpc>
                  <a:spcPts val="3286"/>
                </a:lnSpc>
                <a:buFont typeface="Arial"/>
                <a:buChar char="•"/>
              </a:pPr>
              <a:r>
                <a:rPr lang="en-US" sz="2191" u="sng">
                  <a:solidFill>
                    <a:srgbClr val="B3E4C5"/>
                  </a:solidFill>
                  <a:latin typeface="Garet Light"/>
                  <a:hlinkClick r:id="rId6" tooltip="https://article.nadiapub.com/IJFGCN/vol7_no1/15.pdf"/>
                </a:rPr>
                <a:t>Mehta, N. e Shah, M. (2014). Performance of Efficient Routing </a:t>
              </a:r>
              <a:r>
                <a:rPr lang="en-US" sz="2191" u="sng">
                  <a:solidFill>
                    <a:srgbClr val="B3E4C5"/>
                  </a:solidFill>
                  <a:latin typeface="Garet Light"/>
                  <a:hlinkClick r:id="rId7" tooltip="https://article.nadiapub.com/IJFGCN/vol7_no1/15.pdf"/>
                </a:rPr>
                <a:t>Protocol in Delay Tolerant Network: A Comparative Survey.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570404"/>
              <a:ext cx="11182473" cy="1058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73063" indent="-236531" lvl="1">
                <a:lnSpc>
                  <a:spcPts val="3286"/>
                </a:lnSpc>
                <a:buFont typeface="Arial"/>
                <a:buChar char="•"/>
              </a:pPr>
              <a:r>
                <a:rPr lang="en-US" sz="2191" u="sng">
                  <a:solidFill>
                    <a:srgbClr val="B3E4C5"/>
                  </a:solidFill>
                  <a:latin typeface="Garet Light"/>
                  <a:hlinkClick r:id="rId8" tooltip="http://www.tara.tcd.ie/bitstream/handle/2262/39149/DTN%20-%20an%20architectural%20retrospective.pdf?sequence=1&amp;isAllowed=y"/>
                </a:rPr>
                <a:t>Fall, K. J. e Farrell, S. (2008). DTN: an architectural </a:t>
              </a:r>
              <a:r>
                <a:rPr lang="en-US" sz="2191" u="sng">
                  <a:solidFill>
                    <a:srgbClr val="B3E4C5"/>
                  </a:solidFill>
                  <a:latin typeface="Garet Light"/>
                  <a:hlinkClick r:id="rId9" tooltip="http://www.tara.tcd.ie/bitstream/handle/2262/39149/DTN%20-%20an%20architectural%20retrospective.pdf?sequence=1&amp;isAllowed=y"/>
                </a:rPr>
                <a:t>retrospective.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350590"/>
              <a:ext cx="11182473" cy="1615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73063" indent="-236531" lvl="1">
                <a:lnSpc>
                  <a:spcPts val="3286"/>
                </a:lnSpc>
                <a:buFont typeface="Arial"/>
                <a:buChar char="•"/>
              </a:pPr>
              <a:r>
                <a:rPr lang="en-US" sz="2191" u="sng">
                  <a:solidFill>
                    <a:srgbClr val="B3E4C5"/>
                  </a:solidFill>
                  <a:latin typeface="Garet Light"/>
                  <a:hlinkClick r:id="rId10" tooltip="https://www.wseas.org/multimedia/journals/communications/2015/a325704-585.pdf"/>
                </a:rPr>
                <a:t>ALAOUI, E. A. A., AGOUJIL, S., HAJAR, M. e QARAAI Y. (2015). The </a:t>
              </a:r>
              <a:r>
                <a:rPr lang="en-US" sz="2191" u="sng">
                  <a:solidFill>
                    <a:srgbClr val="B3E4C5"/>
                  </a:solidFill>
                  <a:latin typeface="Garet Light"/>
                  <a:hlinkClick r:id="rId11" tooltip="https://www.wseas.org/multimedia/journals/communications/2015/a325704-585.pdf"/>
                </a:rPr>
                <a:t>Performance of DTN Routing Protocols: A Comparative Study.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261559"/>
              <a:ext cx="11182473" cy="2172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73063" indent="-236531" lvl="1">
                <a:lnSpc>
                  <a:spcPts val="3286"/>
                </a:lnSpc>
                <a:buFont typeface="Arial"/>
                <a:buChar char="•"/>
              </a:pPr>
              <a:r>
                <a:rPr lang="en-US" sz="2191" u="sng">
                  <a:solidFill>
                    <a:srgbClr val="B3E4C5"/>
                  </a:solidFill>
                  <a:latin typeface="Garet Light"/>
                  <a:hlinkClick r:id="rId12" tooltip="https://periodicos.univali.br/index.php/acotb/article/download/12747/7231"/>
                </a:rPr>
                <a:t>Nazário, D. C., Menegazzo, C., Cezar, N. L., Pereira, J. V. e </a:t>
              </a:r>
              <a:r>
                <a:rPr lang="en-US" sz="2191" u="sng">
                  <a:solidFill>
                    <a:srgbClr val="B3E4C5"/>
                  </a:solidFill>
                  <a:latin typeface="Garet Light"/>
                  <a:hlinkClick r:id="rId13" tooltip="https://periodicos.univali.br/index.php/acotb/article/download/12747/7231"/>
                </a:rPr>
                <a:t>Albini, L. C. P. (2018). Avaliação de Protocolos de Roteamento em Redes Tolerante a Atrasos e Desconexões.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348072" y="667385"/>
            <a:ext cx="4248507" cy="36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90"/>
              </a:lnSpc>
            </a:pPr>
            <a:r>
              <a:rPr lang="en-US" sz="2300" u="sng">
                <a:solidFill>
                  <a:srgbClr val="258671"/>
                </a:solidFill>
                <a:latin typeface="Garet"/>
                <a:hlinkClick r:id="rId14" action="ppaction://hlinksldjump"/>
              </a:rPr>
              <a:t>Voltar ao Sumário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29325" y="914400"/>
            <a:ext cx="482935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PERGUNTAS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8366" y="3431177"/>
            <a:ext cx="16951268" cy="944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5312" indent="-312656" lvl="1">
              <a:lnSpc>
                <a:spcPts val="3765"/>
              </a:lnSpc>
              <a:spcBef>
                <a:spcPct val="0"/>
              </a:spcBef>
              <a:buFont typeface="Arial"/>
              <a:buChar char="•"/>
            </a:pPr>
            <a:r>
              <a:rPr lang="en-US" sz="2896">
                <a:solidFill>
                  <a:srgbClr val="023D54"/>
                </a:solidFill>
                <a:latin typeface="Garet Bold"/>
              </a:rPr>
              <a:t>Cite uma vantagem e uma desvantagem na utilização do Epidemic Routing Protocol em relação aos protocolos tradicionais de roteamento.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29325" y="914400"/>
            <a:ext cx="482935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PERGUNTAS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8366" y="3431177"/>
            <a:ext cx="16951268" cy="284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5312" indent="-312656" lvl="1">
              <a:lnSpc>
                <a:spcPts val="3765"/>
              </a:lnSpc>
              <a:spcBef>
                <a:spcPct val="0"/>
              </a:spcBef>
              <a:buFont typeface="Arial"/>
              <a:buChar char="•"/>
            </a:pPr>
            <a:r>
              <a:rPr lang="en-US" sz="2896">
                <a:solidFill>
                  <a:srgbClr val="023D54"/>
                </a:solidFill>
                <a:latin typeface="Garet Bold"/>
              </a:rPr>
              <a:t>Cite uma vantagem e uma desvantagem na utilização do Epidemic Routing Protocol em relação aos protocolos tradicionais de roteamento.</a:t>
            </a:r>
          </a:p>
          <a:p>
            <a:pPr algn="ctr">
              <a:lnSpc>
                <a:spcPts val="3765"/>
              </a:lnSpc>
              <a:spcBef>
                <a:spcPct val="0"/>
              </a:spcBef>
            </a:pPr>
          </a:p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2896">
                <a:solidFill>
                  <a:srgbClr val="023D54"/>
                </a:solidFill>
                <a:latin typeface="Garet Light"/>
              </a:rPr>
              <a:t>Vantagem: Garantia probabilística de entrega</a:t>
            </a:r>
          </a:p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2896">
                <a:solidFill>
                  <a:srgbClr val="023D54"/>
                </a:solidFill>
                <a:latin typeface="Garet Light"/>
              </a:rPr>
              <a:t> Desvantagem: Excessivo uso de recursos</a:t>
            </a:r>
          </a:p>
          <a:p>
            <a:pPr algn="ctr">
              <a:lnSpc>
                <a:spcPts val="37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29325" y="914400"/>
            <a:ext cx="482935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PERGUNTAS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8366" y="3431177"/>
            <a:ext cx="16951268" cy="944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2896">
                <a:solidFill>
                  <a:srgbClr val="023D54"/>
                </a:solidFill>
                <a:latin typeface="Garet Bold"/>
              </a:rPr>
              <a:t>2. Qual melhoria os protocolos PRoPHET e Sray-and-Wait buscam alcançar em relação ao ERP e através do que eles a alcançam?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29325" y="914400"/>
            <a:ext cx="482935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PERGUNTAS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8366" y="3431177"/>
            <a:ext cx="16951268" cy="237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896">
                <a:solidFill>
                  <a:srgbClr val="023D54"/>
                </a:solidFill>
                <a:latin typeface="Garet Bold"/>
              </a:rPr>
              <a:t>2. Qual melhoria os protocolos PRoPHET e Sray-and-Wait buscam alcançar em relação ao ERP e através do que eles a alcançam?</a:t>
            </a:r>
          </a:p>
          <a:p>
            <a:pPr algn="ctr">
              <a:lnSpc>
                <a:spcPts val="3765"/>
              </a:lnSpc>
            </a:pPr>
          </a:p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2896">
                <a:solidFill>
                  <a:srgbClr val="023D54"/>
                </a:solidFill>
                <a:latin typeface="Garet"/>
              </a:rPr>
              <a:t>Os novos protocolos trazem redução de consumo de recursos de rede, obitida através da implementação de critérios para a transmissão de mensagens entre nós.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29325" y="914400"/>
            <a:ext cx="482935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PERGUNTAS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8366" y="3431177"/>
            <a:ext cx="16951268" cy="1420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896">
                <a:solidFill>
                  <a:srgbClr val="023D54"/>
                </a:solidFill>
                <a:latin typeface="Garet Bold"/>
              </a:rPr>
              <a:t>3. Explique a diferença entre os estados de pulverização (spray) e espera (wait) do protocolo Spray-and-Wait.</a:t>
            </a:r>
          </a:p>
          <a:p>
            <a:pPr algn="ctr">
              <a:lnSpc>
                <a:spcPts val="37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29325" y="914400"/>
            <a:ext cx="482935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PERGUNTAS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8366" y="3431177"/>
            <a:ext cx="16951268" cy="427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896">
                <a:solidFill>
                  <a:srgbClr val="023D54"/>
                </a:solidFill>
                <a:latin typeface="Garet Bold"/>
              </a:rPr>
              <a:t>3. Explique a diferença entre os estados de pulverização (spray) e espera (wait) do protocolo Spray-and-Wait.</a:t>
            </a:r>
          </a:p>
          <a:p>
            <a:pPr algn="ctr">
              <a:lnSpc>
                <a:spcPts val="3765"/>
              </a:lnSpc>
            </a:pPr>
          </a:p>
          <a:p>
            <a:pPr algn="ctr">
              <a:lnSpc>
                <a:spcPts val="3765"/>
              </a:lnSpc>
            </a:pPr>
            <a:r>
              <a:rPr lang="en-US" sz="2896">
                <a:solidFill>
                  <a:srgbClr val="023D54"/>
                </a:solidFill>
                <a:latin typeface="Garet Light"/>
              </a:rPr>
              <a:t>Na fase “Spray”, para cada encontro, um nó transmite metade das cópias da mensagem para outro nó até que reste apenas uma cópia. A partir de então, se inicia a fase “Wait”, onde o nó manterá armazenado tal cópia até que ele se econtre com o destino final ou que o tempo de espera da mensagem expire.</a:t>
            </a:r>
          </a:p>
          <a:p>
            <a:pPr algn="ctr">
              <a:lnSpc>
                <a:spcPts val="3765"/>
              </a:lnSpc>
            </a:pPr>
          </a:p>
          <a:p>
            <a:pPr algn="ctr">
              <a:lnSpc>
                <a:spcPts val="37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29325" y="914400"/>
            <a:ext cx="482935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PERGUNTAS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8366" y="3431177"/>
            <a:ext cx="16951268" cy="944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896">
                <a:solidFill>
                  <a:srgbClr val="023D54"/>
                </a:solidFill>
                <a:latin typeface="Garet Bold"/>
              </a:rPr>
              <a:t>4. Com qual motivação e em qual contexto surgiram os protocolos DTN?</a:t>
            </a:r>
          </a:p>
          <a:p>
            <a:pPr algn="ctr">
              <a:lnSpc>
                <a:spcPts val="37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29325" y="914400"/>
            <a:ext cx="482935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PERGUNTAS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8366" y="3431177"/>
            <a:ext cx="16951268" cy="237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896">
                <a:solidFill>
                  <a:srgbClr val="023D54"/>
                </a:solidFill>
                <a:latin typeface="Garet Bold"/>
              </a:rPr>
              <a:t>4. Com qual motivação e em qual contexto surgiram os protocolos DTN?</a:t>
            </a:r>
          </a:p>
          <a:p>
            <a:pPr algn="ctr">
              <a:lnSpc>
                <a:spcPts val="3765"/>
              </a:lnSpc>
            </a:pPr>
          </a:p>
          <a:p>
            <a:pPr algn="ctr">
              <a:lnSpc>
                <a:spcPts val="3765"/>
              </a:lnSpc>
            </a:pPr>
            <a:r>
              <a:rPr lang="en-US" sz="2896">
                <a:solidFill>
                  <a:srgbClr val="023D54"/>
                </a:solidFill>
                <a:latin typeface="Garet Light"/>
              </a:rPr>
              <a:t> No contexto da corrida espacial, a motivação era permitir a interoperabilidade da Internet convencionat (“terrestre”) com planetas e astronaves em movimento.</a:t>
            </a:r>
          </a:p>
          <a:p>
            <a:pPr algn="ctr">
              <a:lnSpc>
                <a:spcPts val="37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69803" y="3315789"/>
            <a:ext cx="8448122" cy="4838470"/>
          </a:xfrm>
          <a:custGeom>
            <a:avLst/>
            <a:gdLst/>
            <a:ahLst/>
            <a:cxnLst/>
            <a:rect r="r" b="b" t="t" l="l"/>
            <a:pathLst>
              <a:path h="4838470" w="8448122">
                <a:moveTo>
                  <a:pt x="0" y="0"/>
                </a:moveTo>
                <a:lnTo>
                  <a:pt x="8448121" y="0"/>
                </a:lnTo>
                <a:lnTo>
                  <a:pt x="8448121" y="4838469"/>
                </a:lnTo>
                <a:lnTo>
                  <a:pt x="0" y="4838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64327" y="5031842"/>
            <a:ext cx="223315" cy="22331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23D5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35969" y="845183"/>
            <a:ext cx="81153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 spc="-656">
                <a:solidFill>
                  <a:srgbClr val="023D54"/>
                </a:solidFill>
                <a:latin typeface="Jannah Heavy"/>
              </a:rPr>
              <a:t>SUMÁRIO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604483" y="4604678"/>
            <a:ext cx="223315" cy="223315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23D5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73394" y="6507711"/>
            <a:ext cx="223315" cy="22331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23D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565981" y="3946063"/>
            <a:ext cx="223315" cy="223315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23D5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026745" y="2088051"/>
            <a:ext cx="6024896" cy="5887582"/>
            <a:chOff x="0" y="0"/>
            <a:chExt cx="8033195" cy="785011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803319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u="sng">
                  <a:solidFill>
                    <a:srgbClr val="023D54"/>
                  </a:solidFill>
                  <a:latin typeface="Jannah"/>
                  <a:hlinkClick r:id="rId4" action="ppaction://hlinksldjump"/>
                </a:rPr>
                <a:t>Introdução à DTN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71008"/>
              <a:ext cx="803319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u="sng">
                  <a:solidFill>
                    <a:srgbClr val="023D54"/>
                  </a:solidFill>
                  <a:latin typeface="Jannah"/>
                  <a:hlinkClick r:id="rId5" action="ppaction://hlinksldjump"/>
                </a:rPr>
                <a:t>Contexto Histórico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789944"/>
              <a:ext cx="803319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u="sng">
                  <a:solidFill>
                    <a:srgbClr val="023D54"/>
                  </a:solidFill>
                  <a:latin typeface="Jannah"/>
                  <a:hlinkClick r:id="rId6" action="ppaction://hlinksldjump"/>
                </a:rPr>
                <a:t>Evolução dos protocolos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708879"/>
              <a:ext cx="803319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u="sng">
                  <a:solidFill>
                    <a:srgbClr val="023D54"/>
                  </a:solidFill>
                  <a:latin typeface="Jannah"/>
                  <a:hlinkClick r:id="rId7" action="ppaction://hlinksldjump"/>
                </a:rPr>
                <a:t>Epidemic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546751"/>
              <a:ext cx="803319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u="sng">
                  <a:solidFill>
                    <a:srgbClr val="023D54"/>
                  </a:solidFill>
                  <a:latin typeface="Jannah"/>
                  <a:hlinkClick r:id="rId8" action="ppaction://hlinksldjump"/>
                </a:rPr>
                <a:t>Spray and Wait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7302952"/>
              <a:ext cx="803319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u="sng">
                  <a:solidFill>
                    <a:srgbClr val="023D54"/>
                  </a:solidFill>
                  <a:latin typeface="Jannah"/>
                  <a:hlinkClick r:id="rId9" action="ppaction://hlinksldjump"/>
                </a:rPr>
                <a:t>Perguntas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5465686"/>
              <a:ext cx="803319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u="sng">
                  <a:solidFill>
                    <a:srgbClr val="023D54"/>
                  </a:solidFill>
                  <a:latin typeface="Jannah"/>
                  <a:hlinkClick r:id="rId10" action="ppaction://hlinksldjump"/>
                </a:rPr>
                <a:t>Tendências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3627815"/>
              <a:ext cx="803319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u="sng">
                  <a:solidFill>
                    <a:srgbClr val="023D54"/>
                  </a:solidFill>
                  <a:latin typeface="Jannah"/>
                  <a:hlinkClick r:id="rId11" action="ppaction://hlinksldjump"/>
                </a:rPr>
                <a:t>PRoPHET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6384319"/>
              <a:ext cx="803319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sz="2500" u="sng">
                  <a:solidFill>
                    <a:srgbClr val="023D54"/>
                  </a:solidFill>
                  <a:latin typeface="Jannah"/>
                  <a:hlinkClick r:id="rId12" action="ppaction://hlinksldjump"/>
                </a:rPr>
                <a:t>Referências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29325" y="914400"/>
            <a:ext cx="482935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PERGUNTAS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8366" y="3431177"/>
            <a:ext cx="16951268" cy="944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896">
                <a:solidFill>
                  <a:srgbClr val="023D54"/>
                </a:solidFill>
                <a:latin typeface="Garet Bold"/>
              </a:rPr>
              <a:t>5. Cite três aplicações para o uso dos protocolos DTN</a:t>
            </a:r>
          </a:p>
          <a:p>
            <a:pPr algn="ctr">
              <a:lnSpc>
                <a:spcPts val="37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29325" y="914400"/>
            <a:ext cx="482935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PERGUNTAS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8366" y="3431177"/>
            <a:ext cx="16951268" cy="189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896">
                <a:solidFill>
                  <a:srgbClr val="023D54"/>
                </a:solidFill>
                <a:latin typeface="Garet Bold"/>
              </a:rPr>
              <a:t>5. Cite três aplicações para o uso dos protocolos DTN</a:t>
            </a:r>
          </a:p>
          <a:p>
            <a:pPr algn="ctr">
              <a:lnSpc>
                <a:spcPts val="3765"/>
              </a:lnSpc>
            </a:pPr>
          </a:p>
          <a:p>
            <a:pPr algn="ctr">
              <a:lnSpc>
                <a:spcPts val="3765"/>
              </a:lnSpc>
            </a:pPr>
            <a:r>
              <a:rPr lang="en-US" sz="2896">
                <a:solidFill>
                  <a:srgbClr val="023D54"/>
                </a:solidFill>
                <a:latin typeface="Garet Light"/>
              </a:rPr>
              <a:t>Redes veiculares, rurais e interplanetárias</a:t>
            </a:r>
          </a:p>
          <a:p>
            <a:pPr algn="ctr">
              <a:lnSpc>
                <a:spcPts val="37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17563" y="3568558"/>
            <a:ext cx="14652873" cy="3416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0"/>
              </a:lnSpc>
              <a:spcBef>
                <a:spcPct val="0"/>
              </a:spcBef>
            </a:pPr>
            <a:r>
              <a:rPr lang="en-US" sz="20000" spc="-1460">
                <a:solidFill>
                  <a:srgbClr val="023D54"/>
                </a:solidFill>
                <a:latin typeface="Jannah Heavy"/>
              </a:rPr>
              <a:t>OBRIGADO!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49498" y="1836987"/>
            <a:ext cx="8189004" cy="7680596"/>
          </a:xfrm>
          <a:custGeom>
            <a:avLst/>
            <a:gdLst/>
            <a:ahLst/>
            <a:cxnLst/>
            <a:rect r="r" b="b" t="t" l="l"/>
            <a:pathLst>
              <a:path h="7680596" w="8189004">
                <a:moveTo>
                  <a:pt x="0" y="0"/>
                </a:moveTo>
                <a:lnTo>
                  <a:pt x="8189004" y="0"/>
                </a:lnTo>
                <a:lnTo>
                  <a:pt x="8189004" y="7680596"/>
                </a:lnTo>
                <a:lnTo>
                  <a:pt x="0" y="7680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46224" y="464018"/>
            <a:ext cx="3994301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DÚVIDAS?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9595" y="914400"/>
            <a:ext cx="1054881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TIPOS DE PROTOCOLOS DTN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59077" y="4297486"/>
            <a:ext cx="10848776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Visam o </a:t>
            </a:r>
            <a:r>
              <a:rPr lang="en-US" sz="3399">
                <a:solidFill>
                  <a:srgbClr val="023D54"/>
                </a:solidFill>
                <a:latin typeface="Jannah"/>
              </a:rPr>
              <a:t>rápido espalhamento de pacotes na rede.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Não coletam informações sobre os nós, pois não possuem critérios de seleção de nós.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Variam de acordo com o mecanismo de espalhamento e a quantidade de mensagens espalhadas.</a:t>
            </a:r>
          </a:p>
          <a:p>
            <a:pPr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33074"/>
            <a:ext cx="636305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spcBef>
                <a:spcPct val="0"/>
              </a:spcBef>
              <a:buFont typeface="Arial"/>
              <a:buChar char="•"/>
            </a:pPr>
            <a:r>
              <a:rPr lang="en-US" sz="5199">
                <a:solidFill>
                  <a:srgbClr val="023D54"/>
                </a:solidFill>
                <a:latin typeface="Jannah"/>
              </a:rPr>
              <a:t>BLIND-ROUTING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69595" y="914400"/>
            <a:ext cx="1054881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TIPOS DE PROTOCOLOS DTN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59077" y="4297486"/>
            <a:ext cx="10848776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Visam a eficiência na seleção de nós intermediários para aumentar a probabilidade de entrega em casos de limite de espaço de armazenamento e energia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Para selecionar nós, é preciso coletar informações sobre outros nós na rede.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Variam de acordo com o tipo e quantidade de informações coletadas</a:t>
            </a:r>
          </a:p>
          <a:p>
            <a:pPr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33074"/>
            <a:ext cx="6954764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spcBef>
                <a:spcPct val="0"/>
              </a:spcBef>
              <a:buFont typeface="Arial"/>
              <a:buChar char="•"/>
            </a:pPr>
            <a:r>
              <a:rPr lang="en-US" sz="5199">
                <a:solidFill>
                  <a:srgbClr val="023D54"/>
                </a:solidFill>
                <a:latin typeface="Jannah"/>
              </a:rPr>
              <a:t>GUIDED-ROUTING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09533" y="2229682"/>
            <a:ext cx="9276199" cy="5827635"/>
          </a:xfrm>
          <a:custGeom>
            <a:avLst/>
            <a:gdLst/>
            <a:ahLst/>
            <a:cxnLst/>
            <a:rect r="r" b="b" t="t" l="l"/>
            <a:pathLst>
              <a:path h="5827635" w="9276199">
                <a:moveTo>
                  <a:pt x="0" y="0"/>
                </a:moveTo>
                <a:lnTo>
                  <a:pt x="9276199" y="0"/>
                </a:lnTo>
                <a:lnTo>
                  <a:pt x="9276199" y="5827636"/>
                </a:lnTo>
                <a:lnTo>
                  <a:pt x="0" y="5827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65965"/>
            <a:ext cx="7700070" cy="1011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Bold"/>
              </a:rPr>
              <a:t>CONTEXTO HISTÓRICO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819592"/>
            <a:ext cx="4799335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Guerra Fria e corrida espacial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Internet interplanetária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ad hoc móvel e redes ad hoc veiculares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 Light"/>
              </a:rPr>
              <a:t>DTNs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0"/>
          <a:ext cx="18288000" cy="1031053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53299"/>
                <a:gridCol w="3042701"/>
                <a:gridCol w="3048000"/>
                <a:gridCol w="3048000"/>
              </a:tblGrid>
              <a:tr h="10310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2005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>
                          <a:solidFill>
                            <a:srgbClr val="191919"/>
                          </a:solidFill>
                          <a:latin typeface="Aileron"/>
                        </a:rPr>
                        <a:t>Epidemic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2006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PRoPHET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2007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MaxProp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2008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Spray and Focus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 spc="35">
                          <a:solidFill>
                            <a:srgbClr val="191919"/>
                          </a:solidFill>
                          <a:latin typeface="Aileron Bold"/>
                        </a:rPr>
                        <a:t>2013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COPE Routing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 spc="35">
                          <a:solidFill>
                            <a:srgbClr val="191919"/>
                          </a:solidFill>
                          <a:latin typeface="Aileron Bold"/>
                        </a:rPr>
                        <a:t>2014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CAR Routing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-829633">
            <a:off x="101452" y="8486967"/>
            <a:ext cx="20724935" cy="5634207"/>
            <a:chOff x="0" y="0"/>
            <a:chExt cx="5458419" cy="14839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58419" cy="1483907"/>
            </a:xfrm>
            <a:custGeom>
              <a:avLst/>
              <a:gdLst/>
              <a:ahLst/>
              <a:cxnLst/>
              <a:rect r="r" b="b" t="t" l="l"/>
              <a:pathLst>
                <a:path h="1483907" w="5458419">
                  <a:moveTo>
                    <a:pt x="0" y="0"/>
                  </a:moveTo>
                  <a:lnTo>
                    <a:pt x="5458419" y="0"/>
                  </a:lnTo>
                  <a:lnTo>
                    <a:pt x="5458419" y="1483907"/>
                  </a:lnTo>
                  <a:lnTo>
                    <a:pt x="0" y="1483907"/>
                  </a:lnTo>
                  <a:close/>
                </a:path>
              </a:pathLst>
            </a:custGeom>
            <a:solidFill>
              <a:srgbClr val="B3E4C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458419" cy="1522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829633">
            <a:off x="-2015856" y="-2222871"/>
            <a:ext cx="20724935" cy="5634207"/>
            <a:chOff x="0" y="0"/>
            <a:chExt cx="5458419" cy="1483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58419" cy="1483907"/>
            </a:xfrm>
            <a:custGeom>
              <a:avLst/>
              <a:gdLst/>
              <a:ahLst/>
              <a:cxnLst/>
              <a:rect r="r" b="b" t="t" l="l"/>
              <a:pathLst>
                <a:path h="1483907" w="5458419">
                  <a:moveTo>
                    <a:pt x="0" y="0"/>
                  </a:moveTo>
                  <a:lnTo>
                    <a:pt x="5458419" y="0"/>
                  </a:lnTo>
                  <a:lnTo>
                    <a:pt x="5458419" y="1483907"/>
                  </a:lnTo>
                  <a:lnTo>
                    <a:pt x="0" y="1483907"/>
                  </a:lnTo>
                  <a:close/>
                </a:path>
              </a:pathLst>
            </a:custGeom>
            <a:solidFill>
              <a:srgbClr val="B3E4C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458419" cy="1522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4563791"/>
            <a:ext cx="946844" cy="946844"/>
            <a:chOff x="0" y="0"/>
            <a:chExt cx="556826" cy="5568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1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106063" y="5882882"/>
            <a:ext cx="792119" cy="47625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6293406" y="884521"/>
            <a:ext cx="946844" cy="946844"/>
            <a:chOff x="0" y="0"/>
            <a:chExt cx="556826" cy="5568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6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6398901" y="2175480"/>
            <a:ext cx="735854" cy="47625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3240464" y="1620375"/>
            <a:ext cx="946844" cy="946844"/>
            <a:chOff x="0" y="0"/>
            <a:chExt cx="556826" cy="5568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5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3345960" y="2911334"/>
            <a:ext cx="735854" cy="47625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1" id="21"/>
          <p:cNvGrpSpPr/>
          <p:nvPr/>
        </p:nvGrpSpPr>
        <p:grpSpPr>
          <a:xfrm rot="0">
            <a:off x="10187523" y="2356229"/>
            <a:ext cx="946844" cy="946844"/>
            <a:chOff x="0" y="0"/>
            <a:chExt cx="556826" cy="55682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4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10293019" y="3647188"/>
            <a:ext cx="735854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7134582" y="3092083"/>
            <a:ext cx="946844" cy="946844"/>
            <a:chOff x="0" y="0"/>
            <a:chExt cx="556826" cy="55682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3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7240077" y="4383042"/>
            <a:ext cx="735854" cy="47625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4081641" y="3827937"/>
            <a:ext cx="946844" cy="946844"/>
            <a:chOff x="0" y="0"/>
            <a:chExt cx="556826" cy="55682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2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4187136" y="5118895"/>
            <a:ext cx="735854" cy="47625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33" id="33"/>
          <p:cNvSpPr txBox="true"/>
          <p:nvPr/>
        </p:nvSpPr>
        <p:spPr>
          <a:xfrm rot="0">
            <a:off x="1050383" y="995919"/>
            <a:ext cx="11736883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Ultra-Bold"/>
              </a:rPr>
              <a:t>EVOLUÇÃO DOS PROTOCOLOS DE ROTEAMENTO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81101" y="2251544"/>
            <a:ext cx="729686" cy="737988"/>
          </a:xfrm>
          <a:custGeom>
            <a:avLst/>
            <a:gdLst/>
            <a:ahLst/>
            <a:cxnLst/>
            <a:rect r="r" b="b" t="t" l="l"/>
            <a:pathLst>
              <a:path h="737988" w="729686">
                <a:moveTo>
                  <a:pt x="0" y="0"/>
                </a:moveTo>
                <a:lnTo>
                  <a:pt x="729685" y="0"/>
                </a:lnTo>
                <a:lnTo>
                  <a:pt x="729685" y="737988"/>
                </a:lnTo>
                <a:lnTo>
                  <a:pt x="0" y="737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88866" y="2251544"/>
            <a:ext cx="1043841" cy="1346892"/>
          </a:xfrm>
          <a:custGeom>
            <a:avLst/>
            <a:gdLst/>
            <a:ahLst/>
            <a:cxnLst/>
            <a:rect r="r" b="b" t="t" l="l"/>
            <a:pathLst>
              <a:path h="1346892" w="1043841">
                <a:moveTo>
                  <a:pt x="0" y="0"/>
                </a:moveTo>
                <a:lnTo>
                  <a:pt x="1043841" y="0"/>
                </a:lnTo>
                <a:lnTo>
                  <a:pt x="1043841" y="1346892"/>
                </a:lnTo>
                <a:lnTo>
                  <a:pt x="0" y="134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37177" y="914400"/>
            <a:ext cx="7613647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EPIDEMIC ROUTING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13319" y="2922857"/>
            <a:ext cx="11715989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Baseado em inundação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Continuamente replioca e transmite mensagens para nós recém descobertos que ainda não possuem uma cópia da mensagem</a:t>
            </a:r>
          </a:p>
          <a:p>
            <a:pPr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Alto uso de energia, memória e banda de rede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14893749" y="3840746"/>
            <a:ext cx="687351" cy="92016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642143" y="5078958"/>
            <a:ext cx="729686" cy="737988"/>
          </a:xfrm>
          <a:custGeom>
            <a:avLst/>
            <a:gdLst/>
            <a:ahLst/>
            <a:cxnLst/>
            <a:rect r="r" b="b" t="t" l="l"/>
            <a:pathLst>
              <a:path h="737988" w="729686">
                <a:moveTo>
                  <a:pt x="0" y="0"/>
                </a:moveTo>
                <a:lnTo>
                  <a:pt x="729686" y="0"/>
                </a:lnTo>
                <a:lnTo>
                  <a:pt x="729686" y="737988"/>
                </a:lnTo>
                <a:lnTo>
                  <a:pt x="0" y="737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49908" y="5143500"/>
            <a:ext cx="1043841" cy="1346892"/>
          </a:xfrm>
          <a:custGeom>
            <a:avLst/>
            <a:gdLst/>
            <a:ahLst/>
            <a:cxnLst/>
            <a:rect r="r" b="b" t="t" l="l"/>
            <a:pathLst>
              <a:path h="1346892" w="1043841">
                <a:moveTo>
                  <a:pt x="0" y="0"/>
                </a:moveTo>
                <a:lnTo>
                  <a:pt x="1043841" y="0"/>
                </a:lnTo>
                <a:lnTo>
                  <a:pt x="1043841" y="1346892"/>
                </a:lnTo>
                <a:lnTo>
                  <a:pt x="0" y="134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27472" y="7731909"/>
            <a:ext cx="1043841" cy="1346892"/>
          </a:xfrm>
          <a:custGeom>
            <a:avLst/>
            <a:gdLst/>
            <a:ahLst/>
            <a:cxnLst/>
            <a:rect r="r" b="b" t="t" l="l"/>
            <a:pathLst>
              <a:path h="1346892" w="1043841">
                <a:moveTo>
                  <a:pt x="0" y="0"/>
                </a:moveTo>
                <a:lnTo>
                  <a:pt x="1043842" y="0"/>
                </a:lnTo>
                <a:lnTo>
                  <a:pt x="1043842" y="1346892"/>
                </a:lnTo>
                <a:lnTo>
                  <a:pt x="0" y="134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H="true" flipV="true">
            <a:off x="15237425" y="6950472"/>
            <a:ext cx="708518" cy="7685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310786" y="7654454"/>
            <a:ext cx="729686" cy="737988"/>
          </a:xfrm>
          <a:custGeom>
            <a:avLst/>
            <a:gdLst/>
            <a:ahLst/>
            <a:cxnLst/>
            <a:rect r="r" b="b" t="t" l="l"/>
            <a:pathLst>
              <a:path h="737988" w="729686">
                <a:moveTo>
                  <a:pt x="0" y="0"/>
                </a:moveTo>
                <a:lnTo>
                  <a:pt x="729686" y="0"/>
                </a:lnTo>
                <a:lnTo>
                  <a:pt x="729686" y="737988"/>
                </a:lnTo>
                <a:lnTo>
                  <a:pt x="0" y="737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18551" y="7718996"/>
            <a:ext cx="1043841" cy="1346892"/>
          </a:xfrm>
          <a:custGeom>
            <a:avLst/>
            <a:gdLst/>
            <a:ahLst/>
            <a:cxnLst/>
            <a:rect r="r" b="b" t="t" l="l"/>
            <a:pathLst>
              <a:path h="1346892" w="1043841">
                <a:moveTo>
                  <a:pt x="0" y="0"/>
                </a:moveTo>
                <a:lnTo>
                  <a:pt x="1043842" y="0"/>
                </a:lnTo>
                <a:lnTo>
                  <a:pt x="1043842" y="1346892"/>
                </a:lnTo>
                <a:lnTo>
                  <a:pt x="0" y="1346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8079813" y="6598607"/>
            <a:ext cx="5024314" cy="131280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23477" y="4246990"/>
            <a:ext cx="3935823" cy="5011310"/>
          </a:xfrm>
          <a:custGeom>
            <a:avLst/>
            <a:gdLst/>
            <a:ahLst/>
            <a:cxnLst/>
            <a:rect r="r" b="b" t="t" l="l"/>
            <a:pathLst>
              <a:path h="5011310" w="3935823">
                <a:moveTo>
                  <a:pt x="0" y="0"/>
                </a:moveTo>
                <a:lnTo>
                  <a:pt x="3935823" y="0"/>
                </a:lnTo>
                <a:lnTo>
                  <a:pt x="3935823" y="5011310"/>
                </a:lnTo>
                <a:lnTo>
                  <a:pt x="0" y="5011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03385" y="914400"/>
            <a:ext cx="3681230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PROPHET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02716"/>
            <a:ext cx="11715989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Baseado na probabilidade e na previsibilidade de entrega (Delivery Predictability - DP)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Movimento dos nós pode ser previsto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Histórico de encontros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Tabelas DP</a:t>
            </a:r>
          </a:p>
          <a:p>
            <a:pPr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Mecanismo para eliminar informações desatualizadas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3E4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82343" y="3905080"/>
            <a:ext cx="11345635" cy="6381920"/>
          </a:xfrm>
          <a:custGeom>
            <a:avLst/>
            <a:gdLst/>
            <a:ahLst/>
            <a:cxnLst/>
            <a:rect r="r" b="b" t="t" l="l"/>
            <a:pathLst>
              <a:path h="6381920" w="11345635">
                <a:moveTo>
                  <a:pt x="0" y="0"/>
                </a:moveTo>
                <a:lnTo>
                  <a:pt x="11345635" y="0"/>
                </a:lnTo>
                <a:lnTo>
                  <a:pt x="11345635" y="6381920"/>
                </a:lnTo>
                <a:lnTo>
                  <a:pt x="0" y="6381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26501" y="1028700"/>
            <a:ext cx="3032799" cy="2519046"/>
          </a:xfrm>
          <a:custGeom>
            <a:avLst/>
            <a:gdLst/>
            <a:ahLst/>
            <a:cxnLst/>
            <a:rect r="r" b="b" t="t" l="l"/>
            <a:pathLst>
              <a:path h="2519046" w="3032799">
                <a:moveTo>
                  <a:pt x="0" y="0"/>
                </a:moveTo>
                <a:lnTo>
                  <a:pt x="3032799" y="0"/>
                </a:lnTo>
                <a:lnTo>
                  <a:pt x="3032799" y="2519046"/>
                </a:lnTo>
                <a:lnTo>
                  <a:pt x="0" y="2519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98871" y="914400"/>
            <a:ext cx="6890258" cy="10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16"/>
              </a:lnSpc>
              <a:spcBef>
                <a:spcPct val="0"/>
              </a:spcBef>
            </a:pPr>
            <a:r>
              <a:rPr lang="en-US" sz="5940" spc="-433">
                <a:solidFill>
                  <a:srgbClr val="023D54"/>
                </a:solidFill>
                <a:latin typeface="Jannah Heavy"/>
              </a:rPr>
              <a:t>SPRAY AND WAIT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24900" y="2681435"/>
            <a:ext cx="11715989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Limita o número de cópias transmitidas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Reduz o consumo de recursos da rede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Fase “Spray”</a:t>
            </a:r>
          </a:p>
          <a:p>
            <a:pPr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23D54"/>
                </a:solidFill>
                <a:latin typeface="Jannah"/>
              </a:rPr>
              <a:t>Fase “Wait”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DAFtuG0QsS4</dc:identifier>
  <dcterms:modified xsi:type="dcterms:W3CDTF">2011-08-01T06:04:30Z</dcterms:modified>
  <cp:revision>1</cp:revision>
  <dc:title>Olive Green Mint Green Modular Abstract Business Case Study and Report Business Presentation</dc:title>
</cp:coreProperties>
</file>