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5A850-7D42-4430-BCB7-1E6F35A8D355}" v="273" dt="2023-06-19T13:16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60" autoAdjust="0"/>
  </p:normalViewPr>
  <p:slideViewPr>
    <p:cSldViewPr snapToGrid="0">
      <p:cViewPr varScale="1">
        <p:scale>
          <a:sx n="65" d="100"/>
          <a:sy n="65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82efc2f8cb5b8f/Documents/Fome_Brasi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Renda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'comparação estados'!$G$1</c:f>
              <c:strCache>
                <c:ptCount val="1"/>
                <c:pt idx="0">
                  <c:v>PARÁ(%)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estados'!$F$2:$F$5</c:f>
              <c:strCache>
                <c:ptCount val="4"/>
                <c:pt idx="0">
                  <c:v>Até 1/4 de SMPC</c:v>
                </c:pt>
                <c:pt idx="1">
                  <c:v>Mais de 1/4 até 1/2 SMPC</c:v>
                </c:pt>
                <c:pt idx="2">
                  <c:v>Mais de 1/2 até 1 SMPC</c:v>
                </c:pt>
                <c:pt idx="3">
                  <c:v>Mais de 1 SMPC</c:v>
                </c:pt>
              </c:strCache>
            </c:strRef>
          </c:cat>
          <c:val>
            <c:numRef>
              <c:f>'comparação estados'!$G$2:$G$5</c:f>
              <c:numCache>
                <c:formatCode>General</c:formatCode>
                <c:ptCount val="4"/>
                <c:pt idx="0">
                  <c:v>34</c:v>
                </c:pt>
                <c:pt idx="1">
                  <c:v>28.4</c:v>
                </c:pt>
                <c:pt idx="2">
                  <c:v>26.4</c:v>
                </c:pt>
                <c:pt idx="3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FE-4030-9F8E-AD5B4FE73E94}"/>
            </c:ext>
          </c:extLst>
        </c:ser>
        <c:ser>
          <c:idx val="1"/>
          <c:order val="1"/>
          <c:tx>
            <c:strRef>
              <c:f>'comparação estados'!$H$1</c:f>
              <c:strCache>
                <c:ptCount val="1"/>
                <c:pt idx="0">
                  <c:v>SANTA CATARINA(%)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estados'!$F$2:$F$5</c:f>
              <c:strCache>
                <c:ptCount val="4"/>
                <c:pt idx="0">
                  <c:v>Até 1/4 de SMPC</c:v>
                </c:pt>
                <c:pt idx="1">
                  <c:v>Mais de 1/4 até 1/2 SMPC</c:v>
                </c:pt>
                <c:pt idx="2">
                  <c:v>Mais de 1/2 até 1 SMPC</c:v>
                </c:pt>
                <c:pt idx="3">
                  <c:v>Mais de 1 SMPC</c:v>
                </c:pt>
              </c:strCache>
            </c:strRef>
          </c:cat>
          <c:val>
            <c:numRef>
              <c:f>'comparação estados'!$H$2:$H$5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27.3</c:v>
                </c:pt>
                <c:pt idx="3">
                  <c:v>65.7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FE-4030-9F8E-AD5B4FE73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859519"/>
        <c:axId val="458859039"/>
      </c:barChart>
      <c:catAx>
        <c:axId val="458859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8859039"/>
        <c:crosses val="autoZero"/>
        <c:auto val="1"/>
        <c:lblAlgn val="ctr"/>
        <c:lblOffset val="100"/>
        <c:noMultiLvlLbl val="0"/>
      </c:catAx>
      <c:valAx>
        <c:axId val="45885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885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'comparação regioes'!$G$1</c:f>
              <c:strCache>
                <c:ptCount val="1"/>
                <c:pt idx="0">
                  <c:v>NORDESTE(%)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B-47CA-9E98-C4ACB565D76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CB-47CA-9E98-C4ACB565D76B}"/>
              </c:ext>
            </c:extLst>
          </c:dPt>
          <c:cat>
            <c:strRef>
              <c:f>'comparação regioes'!$F$2:$F$3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'comparação regioes'!$G$2:$G$3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CB-47CA-9E98-C4ACB565D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'comparação estados'!$G$7</c:f>
              <c:strCache>
                <c:ptCount val="1"/>
                <c:pt idx="0">
                  <c:v>PARÁ(%)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3D-4153-B0A0-65D6158800E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3D-4153-B0A0-65D6158800ED}"/>
              </c:ext>
            </c:extLst>
          </c:dPt>
          <c:cat>
            <c:strRef>
              <c:f>'comparação estados'!$F$8:$F$9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'comparação estados'!$G$8:$G$9</c:f>
              <c:numCache>
                <c:formatCode>General</c:formatCode>
                <c:ptCount val="2"/>
                <c:pt idx="0">
                  <c:v>64.900000000000006</c:v>
                </c:pt>
                <c:pt idx="1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3D-4153-B0A0-65D615880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'comparação estados'!$H$7</c:f>
              <c:strCache>
                <c:ptCount val="1"/>
                <c:pt idx="0">
                  <c:v>SANTA CATARINA(%)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41-4DB7-A828-23E83D25DCEA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41-4DB7-A828-23E83D25DCEA}"/>
              </c:ext>
            </c:extLst>
          </c:dPt>
          <c:cat>
            <c:strRef>
              <c:f>'comparação estados'!$F$8:$F$9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'comparação estados'!$H$8:$H$9</c:f>
              <c:numCache>
                <c:formatCode>General</c:formatCode>
                <c:ptCount val="2"/>
                <c:pt idx="0">
                  <c:v>63.2</c:v>
                </c:pt>
                <c:pt idx="1">
                  <c:v>36.799999999999997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41-4DB7-A828-23E83D25D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Ocupação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'comparação estados'!$G$11</c:f>
              <c:strCache>
                <c:ptCount val="1"/>
                <c:pt idx="0">
                  <c:v>PARÁ(%)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estados'!$F$12:$F$16</c:f>
              <c:strCache>
                <c:ptCount val="5"/>
                <c:pt idx="0">
                  <c:v>Agricultor/a</c:v>
                </c:pt>
                <c:pt idx="1">
                  <c:v>Trabalhador/a informal</c:v>
                </c:pt>
                <c:pt idx="2">
                  <c:v>Trabalhador/a formal</c:v>
                </c:pt>
                <c:pt idx="3">
                  <c:v>Trabalhador/a autónomo/a</c:v>
                </c:pt>
                <c:pt idx="4">
                  <c:v>Desempregado/a</c:v>
                </c:pt>
              </c:strCache>
            </c:strRef>
          </c:cat>
          <c:val>
            <c:numRef>
              <c:f>'comparação estados'!$G$12:$G$16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3.25</c:v>
                </c:pt>
                <c:pt idx="2">
                  <c:v>20.399999999999999</c:v>
                </c:pt>
                <c:pt idx="3">
                  <c:v>5.8</c:v>
                </c:pt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7-4A60-A6AF-CF93FB29D3D6}"/>
            </c:ext>
          </c:extLst>
        </c:ser>
        <c:ser>
          <c:idx val="1"/>
          <c:order val="1"/>
          <c:tx>
            <c:strRef>
              <c:f>'comparação estados'!$H$11</c:f>
              <c:strCache>
                <c:ptCount val="1"/>
                <c:pt idx="0">
                  <c:v>SANTA CATARINA(%)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estados'!$F$12:$F$16</c:f>
              <c:strCache>
                <c:ptCount val="5"/>
                <c:pt idx="0">
                  <c:v>Agricultor/a</c:v>
                </c:pt>
                <c:pt idx="1">
                  <c:v>Trabalhador/a informal</c:v>
                </c:pt>
                <c:pt idx="2">
                  <c:v>Trabalhador/a formal</c:v>
                </c:pt>
                <c:pt idx="3">
                  <c:v>Trabalhador/a autónomo/a</c:v>
                </c:pt>
                <c:pt idx="4">
                  <c:v>Desempregado/a</c:v>
                </c:pt>
              </c:strCache>
            </c:strRef>
          </c:cat>
          <c:val>
            <c:numRef>
              <c:f>'comparação estados'!$H$12:$H$16</c:f>
              <c:numCache>
                <c:formatCode>General</c:formatCode>
                <c:ptCount val="5"/>
                <c:pt idx="0">
                  <c:v>4.2</c:v>
                </c:pt>
                <c:pt idx="1">
                  <c:v>17.399999999999999</c:v>
                </c:pt>
                <c:pt idx="2">
                  <c:v>33.200000000000003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7-4A60-A6AF-CF93FB29D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463631"/>
        <c:axId val="462464591"/>
      </c:barChart>
      <c:catAx>
        <c:axId val="46246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2464591"/>
        <c:crosses val="autoZero"/>
        <c:auto val="1"/>
        <c:lblAlgn val="ctr"/>
        <c:lblOffset val="100"/>
        <c:noMultiLvlLbl val="0"/>
      </c:catAx>
      <c:valAx>
        <c:axId val="46246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246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'comparação estados'!$G$18</c:f>
              <c:strCache>
                <c:ptCount val="1"/>
                <c:pt idx="0">
                  <c:v>PARÁ(%)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estados'!$F$19:$F$20</c:f>
              <c:strCache>
                <c:ptCount val="2"/>
                <c:pt idx="0">
                  <c:v>Branca</c:v>
                </c:pt>
                <c:pt idx="1">
                  <c:v>Preta/parda</c:v>
                </c:pt>
              </c:strCache>
            </c:strRef>
          </c:cat>
          <c:val>
            <c:numRef>
              <c:f>'comparação estados'!$G$19:$G$20</c:f>
              <c:numCache>
                <c:formatCode>General</c:formatCode>
                <c:ptCount val="2"/>
                <c:pt idx="0">
                  <c:v>17.600000000000001</c:v>
                </c:pt>
                <c:pt idx="1">
                  <c:v>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3-4202-BEA1-E54B1DF8D00C}"/>
            </c:ext>
          </c:extLst>
        </c:ser>
        <c:ser>
          <c:idx val="1"/>
          <c:order val="1"/>
          <c:tx>
            <c:strRef>
              <c:f>'comparação estados'!$H$18</c:f>
              <c:strCache>
                <c:ptCount val="1"/>
                <c:pt idx="0">
                  <c:v>SANTA CATARINA(%)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estados'!$F$19:$F$20</c:f>
              <c:strCache>
                <c:ptCount val="2"/>
                <c:pt idx="0">
                  <c:v>Branca</c:v>
                </c:pt>
                <c:pt idx="1">
                  <c:v>Preta/parda</c:v>
                </c:pt>
              </c:strCache>
            </c:strRef>
          </c:cat>
          <c:val>
            <c:numRef>
              <c:f>'comparação estados'!$H$19:$H$20</c:f>
              <c:numCache>
                <c:formatCode>General</c:formatCode>
                <c:ptCount val="2"/>
                <c:pt idx="0">
                  <c:v>64.3</c:v>
                </c:pt>
                <c:pt idx="1">
                  <c:v>35.700000000000003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3-4202-BEA1-E54B1DF8D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2710783"/>
        <c:axId val="472709823"/>
      </c:barChart>
      <c:catAx>
        <c:axId val="47271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709823"/>
        <c:crosses val="autoZero"/>
        <c:auto val="1"/>
        <c:lblAlgn val="ctr"/>
        <c:lblOffset val="100"/>
        <c:noMultiLvlLbl val="0"/>
      </c:catAx>
      <c:valAx>
        <c:axId val="47270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271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Ocupação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'comparação regioes'!$G$15</c:f>
              <c:strCache>
                <c:ptCount val="1"/>
                <c:pt idx="0">
                  <c:v>NORDESTE(%)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regioes'!$F$16:$F$20</c:f>
              <c:strCache>
                <c:ptCount val="5"/>
                <c:pt idx="0">
                  <c:v>Agricultor/a</c:v>
                </c:pt>
                <c:pt idx="1">
                  <c:v>Trabalhador/a informal</c:v>
                </c:pt>
                <c:pt idx="2">
                  <c:v>Trabalhador/a formal</c:v>
                </c:pt>
                <c:pt idx="3">
                  <c:v>Trabalhador/a autónomo/a</c:v>
                </c:pt>
                <c:pt idx="4">
                  <c:v>Desempregado/a</c:v>
                </c:pt>
              </c:strCache>
            </c:strRef>
          </c:cat>
          <c:val>
            <c:numRef>
              <c:f>'comparação regioes'!$G$16:$G$20</c:f>
              <c:numCache>
                <c:formatCode>General</c:formatCode>
                <c:ptCount val="5"/>
                <c:pt idx="0">
                  <c:v>7.1</c:v>
                </c:pt>
                <c:pt idx="1">
                  <c:v>20.6</c:v>
                </c:pt>
                <c:pt idx="2">
                  <c:v>22.8</c:v>
                </c:pt>
                <c:pt idx="3">
                  <c:v>11.5</c:v>
                </c:pt>
                <c:pt idx="4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1F5-8742-99FA8BCF69AE}"/>
            </c:ext>
          </c:extLst>
        </c:ser>
        <c:ser>
          <c:idx val="1"/>
          <c:order val="1"/>
          <c:tx>
            <c:strRef>
              <c:f>'comparação regioes'!$H$15</c:f>
              <c:strCache>
                <c:ptCount val="1"/>
                <c:pt idx="0">
                  <c:v>SUL(%)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regioes'!$F$16:$F$20</c:f>
              <c:strCache>
                <c:ptCount val="5"/>
                <c:pt idx="0">
                  <c:v>Agricultor/a</c:v>
                </c:pt>
                <c:pt idx="1">
                  <c:v>Trabalhador/a informal</c:v>
                </c:pt>
                <c:pt idx="2">
                  <c:v>Trabalhador/a formal</c:v>
                </c:pt>
                <c:pt idx="3">
                  <c:v>Trabalhador/a autónomo/a</c:v>
                </c:pt>
                <c:pt idx="4">
                  <c:v>Desempregado/a</c:v>
                </c:pt>
              </c:strCache>
            </c:strRef>
          </c:cat>
          <c:val>
            <c:numRef>
              <c:f>'comparação regioes'!$H$16:$H$20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20.2</c:v>
                </c:pt>
                <c:pt idx="2">
                  <c:v>30</c:v>
                </c:pt>
                <c:pt idx="3">
                  <c:v>13.5</c:v>
                </c:pt>
                <c:pt idx="4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1F5-8742-99FA8BCF6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466031"/>
        <c:axId val="462464111"/>
      </c:barChart>
      <c:catAx>
        <c:axId val="46246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2464111"/>
        <c:crosses val="autoZero"/>
        <c:auto val="1"/>
        <c:lblAlgn val="ctr"/>
        <c:lblOffset val="100"/>
        <c:noMultiLvlLbl val="0"/>
      </c:catAx>
      <c:valAx>
        <c:axId val="462464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6246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Renda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'comparação regioes'!$G$9</c:f>
              <c:strCache>
                <c:ptCount val="1"/>
                <c:pt idx="0">
                  <c:v>NORDESTE(%)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regioes'!$F$10:$F$13</c:f>
              <c:strCache>
                <c:ptCount val="4"/>
                <c:pt idx="0">
                  <c:v>Até 1/4 de SMPC</c:v>
                </c:pt>
                <c:pt idx="1">
                  <c:v>Mais de 1/4 até 1/2 SMPC</c:v>
                </c:pt>
                <c:pt idx="2">
                  <c:v>Mais de 1/2 até 1 SMPC</c:v>
                </c:pt>
                <c:pt idx="3">
                  <c:v>Mais de 1 SMPC</c:v>
                </c:pt>
              </c:strCache>
            </c:strRef>
          </c:cat>
          <c:val>
            <c:numRef>
              <c:f>'comparação regioes'!$G$10:$G$13</c:f>
              <c:numCache>
                <c:formatCode>General</c:formatCode>
                <c:ptCount val="4"/>
                <c:pt idx="0">
                  <c:v>20</c:v>
                </c:pt>
                <c:pt idx="1">
                  <c:v>29.3</c:v>
                </c:pt>
                <c:pt idx="2">
                  <c:v>33.6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26-40FF-9619-86690B2D192B}"/>
            </c:ext>
          </c:extLst>
        </c:ser>
        <c:ser>
          <c:idx val="1"/>
          <c:order val="1"/>
          <c:tx>
            <c:strRef>
              <c:f>'comparação regioes'!$H$9</c:f>
              <c:strCache>
                <c:ptCount val="1"/>
                <c:pt idx="0">
                  <c:v>SUL(%)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regioes'!$F$10:$F$13</c:f>
              <c:strCache>
                <c:ptCount val="4"/>
                <c:pt idx="0">
                  <c:v>Até 1/4 de SMPC</c:v>
                </c:pt>
                <c:pt idx="1">
                  <c:v>Mais de 1/4 até 1/2 SMPC</c:v>
                </c:pt>
                <c:pt idx="2">
                  <c:v>Mais de 1/2 até 1 SMPC</c:v>
                </c:pt>
                <c:pt idx="3">
                  <c:v>Mais de 1 SMPC</c:v>
                </c:pt>
              </c:strCache>
            </c:strRef>
          </c:cat>
          <c:val>
            <c:numRef>
              <c:f>'comparação regioes'!$H$10:$H$13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13.8</c:v>
                </c:pt>
                <c:pt idx="2">
                  <c:v>29.5</c:v>
                </c:pt>
                <c:pt idx="3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26-40FF-9619-86690B2D1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6130607"/>
        <c:axId val="436132047"/>
      </c:barChart>
      <c:catAx>
        <c:axId val="436130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6132047"/>
        <c:crosses val="autoZero"/>
        <c:auto val="1"/>
        <c:lblAlgn val="ctr"/>
        <c:lblOffset val="100"/>
        <c:noMultiLvlLbl val="0"/>
      </c:catAx>
      <c:valAx>
        <c:axId val="436132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613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'comparação regioes'!$G$5</c:f>
              <c:strCache>
                <c:ptCount val="1"/>
                <c:pt idx="0">
                  <c:v>NORDESTE(%)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'comparação regioes'!$F$6:$F$7</c:f>
              <c:strCache>
                <c:ptCount val="2"/>
                <c:pt idx="0">
                  <c:v>Branca</c:v>
                </c:pt>
                <c:pt idx="1">
                  <c:v>Preta/parda</c:v>
                </c:pt>
              </c:strCache>
            </c:strRef>
          </c:cat>
          <c:val>
            <c:numRef>
              <c:f>'comparação regioes'!$G$6:$G$7</c:f>
              <c:numCache>
                <c:formatCode>General</c:formatCode>
                <c:ptCount val="2"/>
                <c:pt idx="0">
                  <c:v>18.899999999999999</c:v>
                </c:pt>
                <c:pt idx="1">
                  <c:v>81.099999999999994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E-482C-8978-65E3A577827E}"/>
            </c:ext>
          </c:extLst>
        </c:ser>
        <c:ser>
          <c:idx val="1"/>
          <c:order val="1"/>
          <c:tx>
            <c:strRef>
              <c:f>'comparação regioes'!$H$5</c:f>
              <c:strCache>
                <c:ptCount val="1"/>
                <c:pt idx="0">
                  <c:v>SUL(%)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'comparação regioes'!$F$6:$F$7</c:f>
              <c:strCache>
                <c:ptCount val="2"/>
                <c:pt idx="0">
                  <c:v>Branca</c:v>
                </c:pt>
                <c:pt idx="1">
                  <c:v>Preta/parda</c:v>
                </c:pt>
              </c:strCache>
            </c:strRef>
          </c:cat>
          <c:val>
            <c:numRef>
              <c:f>'comparação regioes'!$H$6:$H$7</c:f>
              <c:numCache>
                <c:formatCode>General</c:formatCode>
                <c:ptCount val="2"/>
                <c:pt idx="0">
                  <c:v>64.400000000000006</c:v>
                </c:pt>
                <c:pt idx="1">
                  <c:v>35.6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0E-482C-8978-65E3A5778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6391903"/>
        <c:axId val="1246392383"/>
      </c:barChart>
      <c:catAx>
        <c:axId val="124639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46392383"/>
        <c:crosses val="autoZero"/>
        <c:auto val="1"/>
        <c:lblAlgn val="ctr"/>
        <c:lblOffset val="100"/>
        <c:noMultiLvlLbl val="0"/>
      </c:catAx>
      <c:valAx>
        <c:axId val="124639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4639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'comparação regioes'!$H$1</c:f>
              <c:strCache>
                <c:ptCount val="1"/>
                <c:pt idx="0">
                  <c:v>SUL(%)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F-4F51-B3C5-CF07441A8B71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F-4F51-B3C5-CF07441A8B71}"/>
              </c:ext>
            </c:extLst>
          </c:dPt>
          <c:cat>
            <c:strRef>
              <c:f>'comparação regioes'!$F$2:$F$3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'comparação regioes'!$H$2:$H$3</c:f>
              <c:numCache>
                <c:formatCode>General</c:formatCode>
                <c:ptCount val="2"/>
                <c:pt idx="0">
                  <c:v>55.3</c:v>
                </c:pt>
                <c:pt idx="1">
                  <c:v>44.7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F-4F51-B3C5-CF07441A8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bg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C4E566-DF6D-4434-93E9-5533CA56705F}" type="datetime1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CD38-7F5C-4227-BBA4-D598333EE84D}" type="datetime1">
              <a:rPr lang="pt-BR" smtClean="0"/>
              <a:pPr/>
              <a:t>19/06/2023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 hidden="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C0F2418-18A5-4620-9C98-AABCFA65A613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96B0CC-A7A8-4770-8010-8421B78D923A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0234B-30B7-40AE-B829-0CDFB20A8A6F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C4F889-DC04-41D4-9624-F44F4E8775A8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D7379-AFF5-45F0-9A4F-D3BCFA8D885F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230BA-F9E0-4E57-B34D-A39072C367EA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C8274D-3C8B-49F7-AA5B-2A74945DB72B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1FFE33-98EC-45DF-9B28-9A91B3BD7AF6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24654-788D-4B81-AD3A-2D33A5E99CC4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D48DB-FFB4-4AA5-93D3-E473718F0CBC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E49CA-2A21-452C-A29D-3D33E5046395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62F635-993B-46BA-821B-592A025CD20C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89913-8AB1-47F9-A4D6-4A59B3162795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3A875-AAC4-45A8-ABAC-BEE21140AF6C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449D-BEBC-4417-865A-DF4A51559CA5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0345C6-580F-410D-A6D2-723D4EE32CD6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FB54B-4600-45E4-8262-FE9801EB5BFE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 hidden="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04964C2-D243-417B-AB21-8B2FFD718236}" type="datetime1">
              <a:rPr lang="pt-BR" noProof="0" smtClean="0"/>
              <a:t>19/06/2023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8765BA0-F5FF-B1D4-EB6D-B727E0EED9F3}"/>
              </a:ext>
            </a:extLst>
          </p:cNvPr>
          <p:cNvSpPr txBox="1"/>
          <p:nvPr/>
        </p:nvSpPr>
        <p:spPr>
          <a:xfrm>
            <a:off x="1316181" y="0"/>
            <a:ext cx="9559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</a:rPr>
              <a:t>Pará</a:t>
            </a:r>
            <a:r>
              <a:rPr lang="pt-BR" sz="8000" b="1" dirty="0"/>
              <a:t> X </a:t>
            </a:r>
            <a:r>
              <a:rPr lang="pt-BR" sz="8000" b="1" dirty="0">
                <a:solidFill>
                  <a:srgbClr val="0070C0"/>
                </a:solidFill>
              </a:rPr>
              <a:t>Santa Catarina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1458F3F-303E-560F-875D-9ECC5D760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08000"/>
              </p:ext>
            </p:extLst>
          </p:nvPr>
        </p:nvGraphicFramePr>
        <p:xfrm>
          <a:off x="6303818" y="132343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ED4A2193-FFCA-C08F-7E4C-C2865E581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370610"/>
              </p:ext>
            </p:extLst>
          </p:nvPr>
        </p:nvGraphicFramePr>
        <p:xfrm>
          <a:off x="6303818" y="4129107"/>
          <a:ext cx="27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C47E0173-8EF2-8A65-BAB4-26CB6D6A4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54630"/>
              </p:ext>
            </p:extLst>
          </p:nvPr>
        </p:nvGraphicFramePr>
        <p:xfrm>
          <a:off x="9003818" y="4129107"/>
          <a:ext cx="27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30C034E3-3A3F-FADB-7A6B-ABDFA1FC1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804853"/>
              </p:ext>
            </p:extLst>
          </p:nvPr>
        </p:nvGraphicFramePr>
        <p:xfrm>
          <a:off x="488181" y="1311564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B04DEC86-5A64-D12A-831F-52CBCE1CB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841134"/>
              </p:ext>
            </p:extLst>
          </p:nvPr>
        </p:nvGraphicFramePr>
        <p:xfrm>
          <a:off x="488181" y="4129107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789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8765BA0-F5FF-B1D4-EB6D-B727E0EED9F3}"/>
              </a:ext>
            </a:extLst>
          </p:cNvPr>
          <p:cNvSpPr txBox="1"/>
          <p:nvPr/>
        </p:nvSpPr>
        <p:spPr>
          <a:xfrm>
            <a:off x="2922598" y="-141780"/>
            <a:ext cx="6346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</a:rPr>
              <a:t>Nordeste</a:t>
            </a:r>
            <a:r>
              <a:rPr lang="pt-BR" sz="8000" b="1" dirty="0"/>
              <a:t> x </a:t>
            </a:r>
            <a:r>
              <a:rPr lang="pt-BR" sz="8000" b="1" dirty="0">
                <a:solidFill>
                  <a:srgbClr val="0070C0"/>
                </a:solidFill>
              </a:rPr>
              <a:t>Sul</a:t>
            </a:r>
          </a:p>
        </p:txBody>
      </p:sp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id="{F5C0A6F0-93A8-3565-99F4-7EC60B843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305132"/>
              </p:ext>
            </p:extLst>
          </p:nvPr>
        </p:nvGraphicFramePr>
        <p:xfrm>
          <a:off x="344129" y="118165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0913E433-DF78-FEEB-8562-C7652548F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978790"/>
              </p:ext>
            </p:extLst>
          </p:nvPr>
        </p:nvGraphicFramePr>
        <p:xfrm>
          <a:off x="6414868" y="118165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04F7DEE6-2F03-949E-31BD-647EC5C05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242860"/>
              </p:ext>
            </p:extLst>
          </p:nvPr>
        </p:nvGraphicFramePr>
        <p:xfrm>
          <a:off x="344129" y="3924859"/>
          <a:ext cx="54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Gráfico 38">
            <a:extLst>
              <a:ext uri="{FF2B5EF4-FFF2-40B4-BE49-F238E27FC236}">
                <a16:creationId xmlns:a16="http://schemas.microsoft.com/office/drawing/2014/main" id="{217915E4-1964-22EB-7CBA-A8643A82F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92790"/>
              </p:ext>
            </p:extLst>
          </p:nvPr>
        </p:nvGraphicFramePr>
        <p:xfrm>
          <a:off x="9269400" y="3924859"/>
          <a:ext cx="2545468" cy="25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0" name="Gráfico 39">
            <a:extLst>
              <a:ext uri="{FF2B5EF4-FFF2-40B4-BE49-F238E27FC236}">
                <a16:creationId xmlns:a16="http://schemas.microsoft.com/office/drawing/2014/main" id="{46807AE5-C2B7-0FC0-9C14-8645BAF17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29016"/>
              </p:ext>
            </p:extLst>
          </p:nvPr>
        </p:nvGraphicFramePr>
        <p:xfrm>
          <a:off x="6414868" y="3924858"/>
          <a:ext cx="2854532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1723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33_TF22898775_Win32" id="{4D6974A7-200F-4D7A-9E77-8B84AEB0BF36}" vid="{276CB21F-6DB6-4182-83EC-82E4F1BCA4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moderno</Template>
  <TotalTime>121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Lobato</dc:creator>
  <cp:lastModifiedBy>Lucas Lobato</cp:lastModifiedBy>
  <cp:revision>2</cp:revision>
  <dcterms:created xsi:type="dcterms:W3CDTF">2023-06-19T10:59:23Z</dcterms:created>
  <dcterms:modified xsi:type="dcterms:W3CDTF">2023-06-19T13:18:34Z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