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0104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37tHax47B+ccIAjqkpiiH5QT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6b4fc46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d6b4fc469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5192537"/>
            <a:ext cx="9144000" cy="2743200"/>
          </a:xfrm>
          <a:custGeom>
            <a:rect b="b" l="l" r="r" t="t"/>
            <a:pathLst>
              <a:path extrusionOk="0" h="2743200" w="9144000">
                <a:moveTo>
                  <a:pt x="0" y="0"/>
                </a:moveTo>
                <a:lnTo>
                  <a:pt x="9144000" y="0"/>
                </a:lnTo>
                <a:lnTo>
                  <a:pt x="9144000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27584" y="3043535"/>
            <a:ext cx="748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ALGORITMO AMDF PARA DETECÇÃO DE </a:t>
            </a:r>
            <a:r>
              <a:rPr b="1" i="1" lang="pt-BR" sz="1800">
                <a:solidFill>
                  <a:schemeClr val="dk1"/>
                </a:solidFill>
              </a:rPr>
              <a:t>PITCH</a:t>
            </a:r>
            <a:r>
              <a:rPr b="1" lang="pt-BR" sz="1800">
                <a:solidFill>
                  <a:schemeClr val="dk1"/>
                </a:solidFill>
              </a:rPr>
              <a:t> EM SINAIS DE VIBRAÇÃO DA PELE DO PESCOÇO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909691" y="4114800"/>
            <a:ext cx="4608600" cy="160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Coordenado</a:t>
            </a:r>
            <a:r>
              <a:rPr b="1" lang="pt-BR">
                <a:solidFill>
                  <a:schemeClr val="dk1"/>
                </a:solidFill>
              </a:rPr>
              <a:t>r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>
                <a:solidFill>
                  <a:schemeClr val="dk1"/>
                </a:solidFill>
              </a:rPr>
              <a:t>Suzete </a:t>
            </a:r>
            <a:r>
              <a:rPr lang="pt-BR">
                <a:solidFill>
                  <a:schemeClr val="dk1"/>
                </a:solidFill>
              </a:rPr>
              <a:t>Élida</a:t>
            </a:r>
            <a:r>
              <a:rPr lang="pt-BR">
                <a:solidFill>
                  <a:schemeClr val="dk1"/>
                </a:solidFill>
              </a:rPr>
              <a:t> Nóbrega Correia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>
                <a:solidFill>
                  <a:schemeClr val="dk1"/>
                </a:solidFill>
              </a:rPr>
              <a:t>Igor Forcelli Silva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Coorientador</a:t>
            </a:r>
            <a:r>
              <a:rPr lang="pt-BR">
                <a:solidFill>
                  <a:schemeClr val="dk1"/>
                </a:solidFill>
              </a:rPr>
              <a:t>: Thyago Leite de Vasconcelos Lima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>
                <a:solidFill>
                  <a:schemeClr val="dk1"/>
                </a:solidFill>
              </a:rPr>
              <a:t> Lucas Mendes de Souza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Fomento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Edital Nº </a:t>
            </a:r>
            <a:r>
              <a:rPr lang="pt-BR">
                <a:solidFill>
                  <a:schemeClr val="dk1"/>
                </a:solidFill>
              </a:rPr>
              <a:t>08/2024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pt-BR">
                <a:solidFill>
                  <a:schemeClr val="dk1"/>
                </a:solidFill>
              </a:rPr>
              <a:t> Interconecta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457200" y="1723231"/>
            <a:ext cx="82161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AGRADECIMENTOS: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IFPB pelo suporte financeiro</a:t>
            </a:r>
            <a:r>
              <a:rPr lang="pt-BR" sz="1800">
                <a:solidFill>
                  <a:schemeClr val="dk1"/>
                </a:solidFill>
              </a:rPr>
              <a:t>, à professora Suzete Élida, ao professor Thyago Leite e a Igor Forcelli pelo apoio durante as pesquisas.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467550" y="1700775"/>
            <a:ext cx="8216100" cy="4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FENÔMENO DE ESTUDO/ATUAÇÃO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Tecnologias vestíveis com foco no monitoramento vocal possuem grande importância para auxílio ao diagnóstico, por permitir o acompanhamento do uso da voz durante um período prolongado de tempo.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Estudos recentes têm empregado a análise das Vibrações da Pele do Pescoço (VPP), no monitoramento vocal.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Através do monitoramento da VPP é possível extrair parâmetros que podem quantificar a eficiência e a qualidade do sistema vocal do locutor.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Um desses parâmetros é a frequência fundamental (</a:t>
            </a:r>
            <a:r>
              <a:rPr i="1" lang="pt-BR" sz="1800">
                <a:solidFill>
                  <a:schemeClr val="dk1"/>
                </a:solidFill>
              </a:rPr>
              <a:t>pitch</a:t>
            </a:r>
            <a:r>
              <a:rPr lang="pt-BR" sz="1800">
                <a:solidFill>
                  <a:schemeClr val="dk1"/>
                </a:solidFill>
              </a:rPr>
              <a:t>) do sinal de voz, que reflete o número de ciclos vibratórios das pregas vocais por segundo.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Uma elevação do valor do </a:t>
            </a:r>
            <a:r>
              <a:rPr i="1" lang="pt-BR" sz="1800">
                <a:solidFill>
                  <a:schemeClr val="dk1"/>
                </a:solidFill>
              </a:rPr>
              <a:t>pitch</a:t>
            </a:r>
            <a:r>
              <a:rPr lang="pt-BR" sz="1800">
                <a:solidFill>
                  <a:schemeClr val="dk1"/>
                </a:solidFill>
              </a:rPr>
              <a:t> é um indicativo que o indivíduo entrou em fadiga vocal.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460375" y="1946474"/>
            <a:ext cx="82161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Avaliar o desempenho do algoritmo AMDF na detecção de pitch de sinais de VPP.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OBJETIVOS ESPECÍFICOS: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Estudo de algoritmos para a identificação do </a:t>
            </a:r>
            <a:r>
              <a:rPr i="1" lang="pt-BR" sz="1800">
                <a:solidFill>
                  <a:schemeClr val="dk1"/>
                </a:solidFill>
              </a:rPr>
              <a:t>pitch</a:t>
            </a:r>
            <a:r>
              <a:rPr lang="pt-B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Escolha do algoritmo a ser implementado.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Obtenção e análise de resultados.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463950" y="1816504"/>
            <a:ext cx="8216100" cy="4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JUSTIFICATIVA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Silva </a:t>
            </a:r>
            <a:r>
              <a:rPr i="1" lang="pt-BR" sz="1800">
                <a:solidFill>
                  <a:schemeClr val="dk1"/>
                </a:solidFill>
              </a:rPr>
              <a:t>et al</a:t>
            </a:r>
            <a:r>
              <a:rPr lang="pt-BR" sz="1800">
                <a:solidFill>
                  <a:schemeClr val="dk1"/>
                </a:solidFill>
              </a:rPr>
              <a:t>. (2019) propuseram um colar, que se ajusta no pescoço, para capturar os sinais de VPP empregando um sensor piezoelétrico e placa ESP32.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o desenvolvimento de um sistema de IoT que permita o monitoramento remoto e em tempo real das vibrações da pele do pescoço, torna se necessário que a detecção do </a:t>
            </a:r>
            <a:r>
              <a:rPr i="1" lang="pt-BR" sz="1800">
                <a:solidFill>
                  <a:schemeClr val="dk1"/>
                </a:solidFill>
              </a:rPr>
              <a:t>pitch </a:t>
            </a:r>
            <a:r>
              <a:rPr lang="pt-BR" sz="1800">
                <a:solidFill>
                  <a:schemeClr val="dk1"/>
                </a:solidFill>
              </a:rPr>
              <a:t>seja realizada no dispositivo embarcado.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Há diversos algoritmos capazes de detectar o </a:t>
            </a:r>
            <a:r>
              <a:rPr i="1" lang="pt-BR" sz="1800">
                <a:solidFill>
                  <a:schemeClr val="dk1"/>
                </a:solidFill>
              </a:rPr>
              <a:t>pitch </a:t>
            </a:r>
            <a:r>
              <a:rPr lang="pt-BR" sz="1800">
                <a:solidFill>
                  <a:schemeClr val="dk1"/>
                </a:solidFill>
              </a:rPr>
              <a:t>de sinais de áudio. Os algoritmos que trabalham no domínio do tempo possuem a vantagem de serem simples de implementar, a exemplo do </a:t>
            </a:r>
            <a:r>
              <a:rPr i="1" lang="pt-BR" sz="1800">
                <a:solidFill>
                  <a:schemeClr val="dk1"/>
                </a:solidFill>
              </a:rPr>
              <a:t>Average Magnitude Difference Function</a:t>
            </a:r>
            <a:r>
              <a:rPr lang="pt-BR" sz="1800">
                <a:solidFill>
                  <a:schemeClr val="dk1"/>
                </a:solidFill>
              </a:rPr>
              <a:t> (AMDF).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467550" y="1772841"/>
            <a:ext cx="82161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FUNDAMENTAÇÃO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TEÓRICA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algoritmo AMDF consiste na subtração do sinal original por sua versão deslocada de 𝜏 no tempo. Sabendo-se que o sinal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pt-BR" sz="1800">
                <a:solidFill>
                  <a:schemeClr val="dk1"/>
                </a:solidFill>
              </a:rPr>
              <a:t> é periódico com período T, quando </a:t>
            </a:r>
            <a:r>
              <a:rPr lang="pt-BR" sz="1800">
                <a:solidFill>
                  <a:schemeClr val="dk1"/>
                </a:solidFill>
              </a:rPr>
              <a:t>𝜏</a:t>
            </a:r>
            <a:r>
              <a:rPr lang="pt-BR" sz="1800">
                <a:solidFill>
                  <a:schemeClr val="dk1"/>
                </a:solidFill>
              </a:rPr>
              <a:t> = 0, ±T, ±2T, …, o valor da Equação 1 será igual a zero. Portanto, basta encontrar o primeiro valor de 𝜏 (𝜏 ≠ 0), que torna a Equação 1 nula e depois dividir a frequência de amostragem por 𝜏, para obter a frequência fundamental desejada.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28" y="4557525"/>
            <a:ext cx="3975497" cy="8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175" y="4602125"/>
            <a:ext cx="2748250" cy="8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d6b4fc469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d6b4fc4695_0_4"/>
          <p:cNvSpPr/>
          <p:nvPr/>
        </p:nvSpPr>
        <p:spPr>
          <a:xfrm>
            <a:off x="467550" y="1772851"/>
            <a:ext cx="8216100" cy="4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FUNDAMENTAÇÃO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TEÓRICA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Figura 1 - Processo do c</a:t>
            </a:r>
            <a:r>
              <a:rPr lang="pt-BR" sz="1500">
                <a:solidFill>
                  <a:schemeClr val="dk1"/>
                </a:solidFill>
              </a:rPr>
              <a:t>á</a:t>
            </a:r>
            <a:r>
              <a:rPr lang="pt-BR" sz="1500">
                <a:solidFill>
                  <a:schemeClr val="dk1"/>
                </a:solidFill>
              </a:rPr>
              <a:t>lculo do AMDF.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Fonte: Adaptado de Jang.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0" name="Google Shape;120;g2d6b4fc469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99" y="2505799"/>
            <a:ext cx="6665601" cy="34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/>
          <p:nvPr/>
        </p:nvSpPr>
        <p:spPr>
          <a:xfrm>
            <a:off x="496000" y="1893256"/>
            <a:ext cx="82161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Foi usada uma base de dados contendo 128 sinais de vibração da pele do pescoço, de 32 voluntárias. Pra esse trabalho são considerados as emissões da vogal </a:t>
            </a:r>
            <a:r>
              <a:rPr lang="pt-BR" sz="1800">
                <a:solidFill>
                  <a:schemeClr val="dk1"/>
                </a:solidFill>
              </a:rPr>
              <a:t>sustentada</a:t>
            </a:r>
            <a:r>
              <a:rPr lang="pt-BR" sz="1800">
                <a:solidFill>
                  <a:schemeClr val="dk1"/>
                </a:solidFill>
              </a:rPr>
              <a:t> /ε/ na intensidade normal. A frequência de amostragem foi de 8000 Hz.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 valor de 𝜏</a:t>
            </a:r>
            <a:r>
              <a:rPr baseline="-25000" lang="pt-BR" sz="1800">
                <a:solidFill>
                  <a:schemeClr val="dk1"/>
                </a:solidFill>
              </a:rPr>
              <a:t>𝑚á𝑥</a:t>
            </a:r>
            <a:r>
              <a:rPr lang="pt-BR" sz="1800">
                <a:solidFill>
                  <a:schemeClr val="dk1"/>
                </a:solidFill>
              </a:rPr>
              <a:t> escolhido foi 500. Já o valor de </a:t>
            </a:r>
            <a:r>
              <a:rPr i="1" lang="pt-BR" sz="1800">
                <a:solidFill>
                  <a:schemeClr val="dk1"/>
                </a:solidFill>
              </a:rPr>
              <a:t>W</a:t>
            </a:r>
            <a:r>
              <a:rPr lang="pt-BR" sz="1800">
                <a:solidFill>
                  <a:schemeClr val="dk1"/>
                </a:solidFill>
              </a:rPr>
              <a:t> foi variável, sendo definido como </a:t>
            </a:r>
            <a:r>
              <a:rPr i="1" lang="pt-BR" sz="1800">
                <a:solidFill>
                  <a:schemeClr val="dk1"/>
                </a:solidFill>
              </a:rPr>
              <a:t>N</a:t>
            </a:r>
            <a:r>
              <a:rPr lang="pt-BR" sz="1800">
                <a:solidFill>
                  <a:schemeClr val="dk1"/>
                </a:solidFill>
              </a:rPr>
              <a:t> - 𝜏, em que </a:t>
            </a:r>
            <a:r>
              <a:rPr i="1" lang="pt-BR" sz="1800">
                <a:solidFill>
                  <a:schemeClr val="dk1"/>
                </a:solidFill>
              </a:rPr>
              <a:t>N</a:t>
            </a:r>
            <a:r>
              <a:rPr lang="pt-BR" sz="1800">
                <a:solidFill>
                  <a:schemeClr val="dk1"/>
                </a:solidFill>
              </a:rPr>
              <a:t> é a quantidade total de amostras do sinal.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detectar o valor de 𝜏 que corresponde ao período do pitch, foi considerado o procedimento apresentado por Prukkanon </a:t>
            </a:r>
            <a:r>
              <a:rPr i="1" lang="pt-BR" sz="1800">
                <a:solidFill>
                  <a:schemeClr val="dk1"/>
                </a:solidFill>
              </a:rPr>
              <a:t>et al</a:t>
            </a:r>
            <a:r>
              <a:rPr lang="pt-BR" sz="1800">
                <a:solidFill>
                  <a:schemeClr val="dk1"/>
                </a:solidFill>
              </a:rPr>
              <a:t>. (2009), que consistem em três etapas: Busca, Ordenação e Seleção.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Foi considerada uma lista de 10 valores na etapa de Seleção.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468477" y="1756541"/>
            <a:ext cx="82160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RESULTADOS: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Foi obtido um </a:t>
            </a:r>
            <a:r>
              <a:rPr lang="pt-BR" sz="1800">
                <a:solidFill>
                  <a:schemeClr val="dk1"/>
                </a:solidFill>
              </a:rPr>
              <a:t>erro relativo percentual médio de 0,6% em relação aos valores fornecidos pelo </a:t>
            </a:r>
            <a:r>
              <a:rPr i="1" lang="pt-BR" sz="1800">
                <a:solidFill>
                  <a:schemeClr val="dk1"/>
                </a:solidFill>
              </a:rPr>
              <a:t>software</a:t>
            </a:r>
            <a:r>
              <a:rPr lang="pt-BR" sz="1800">
                <a:solidFill>
                  <a:schemeClr val="dk1"/>
                </a:solidFill>
              </a:rPr>
              <a:t> PRAAT©.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11182" l="0" r="0" t="0"/>
          <a:stretch/>
        </p:blipFill>
        <p:spPr>
          <a:xfrm>
            <a:off x="1293275" y="2974825"/>
            <a:ext cx="6557449" cy="31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350" y="6124925"/>
            <a:ext cx="2614325" cy="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460375" y="2060850"/>
            <a:ext cx="8216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REFERÊNCIAS: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ALZAMENDI, G. A. Modelado Estocástico de la Fonación y Señales Biomédicas Relacionadas: Métodos en Espacio de Estados Aplicados al Análisis Estructural, al Modelado de la Fonación y al Filtrado Inverso. 2016, 214 f. Dissertação (Mestrado em Engenharia Elétrica). Universidad Nacional Del Litoral, Santa Fé, Argentina, 2016.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MEHTA, D. D.; CHWALEK, P. C.; QUATIERI, T. F; BRATTAIN, L. J. Wireless Neck-Surface Accelerometer and Microphone on Flex Circuit with Application to Noise-Robust Monitoring of Lombard Speech. In: INTERSPEECH. p. 684-688, 2017.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PRUKKANON, N.; CHAMNONGTHAI, K.; MIYANAGA, Y. e HIGUCHI, K. VT-AMDF, a pitch detection algorithm. In: 2009 International Symposium on Intelligent Signal Processing and Communication Systems (ISPACS), 2009.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SILVA, I. F.; LIMA, F. S.; GUIMARAES, A. M.; CORREIA, S. E. N.; COSTA, S. L. Proposta de um sistema embarcado para análise da saúde vocal pela vibração da pele do pescoço. In: XII SIMPÓSIO DE ENGENHARIA BIOMÉDICA, 2019.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TITZE, Ingo. Princípios da produção vocal. Salt Lake City: National Center of Voice and Speech, 2013. 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JANG, Jyh-Shing Roger. </a:t>
            </a:r>
            <a:r>
              <a:rPr i="1" lang="pt-BR" sz="1100">
                <a:solidFill>
                  <a:schemeClr val="dk1"/>
                </a:solidFill>
              </a:rPr>
              <a:t>Pitch Tracking in Time Domain</a:t>
            </a:r>
            <a:r>
              <a:rPr lang="pt-BR" sz="1100">
                <a:solidFill>
                  <a:schemeClr val="dk1"/>
                </a:solidFill>
              </a:rPr>
              <a:t>. MIR Lab, Dept of CSIE, National Taiwan University. Disponível em: &lt;https://slideplayer.com/slide/10964855/&gt;. Acesso em: 10 de dezembro de 2024.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Jamilly Ramos</dc:creator>
</cp:coreProperties>
</file>