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9753600" cx="13004800"/>
  <p:notesSz cx="6858000" cy="9144000"/>
  <p:embeddedFontLst>
    <p:embeddedFont>
      <p:font typeface="Arial Narrow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  <p:embeddedFont>
      <p:font typeface="Helvetica Neue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.fntdata"/><Relationship Id="rId22" Type="http://schemas.openxmlformats.org/officeDocument/2006/relationships/font" Target="fonts/ArialNarrow-boldItalic.fntdata"/><Relationship Id="rId21" Type="http://schemas.openxmlformats.org/officeDocument/2006/relationships/font" Target="fonts/ArialNarrow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HelveticaNeue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rialNarrow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dc28100b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dc28100b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2f9e3add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502f9e3add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dc28100b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50dc28100b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2f9e3add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2f9e3add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1bb35a7f5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51bb35a7f5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2f9e3add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2f9e3add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2f9e3add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2f9e3add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2f9e3add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2f9e3add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dc28100b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dc28100b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 showMasterSp="0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  <a:defRPr sz="3800"/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showMasterSp="0">
  <p:cSld name="Defau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fal"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493" y="8778240"/>
            <a:ext cx="388338" cy="67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657" y="8950931"/>
            <a:ext cx="530655" cy="50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4000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1475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875159" y="8881139"/>
            <a:ext cx="432906" cy="7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66506" y="9000455"/>
            <a:ext cx="529445" cy="50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a4IjL9fmQ8w" TargetMode="External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geeksforgeeks.org/red-black-tree-set-1-introduction-2/" TargetMode="External"/><Relationship Id="rId4" Type="http://schemas.openxmlformats.org/officeDocument/2006/relationships/hyperlink" Target="https://en.wikipedia.org/wiki/Red%E2%80%93black_tree" TargetMode="External"/><Relationship Id="rId5" Type="http://schemas.openxmlformats.org/officeDocument/2006/relationships/hyperlink" Target="https://www.cs.usfca.edu/~galles/visualization/RedBlack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46097" y="3964294"/>
            <a:ext cx="12512607" cy="10063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Narrow"/>
              <a:buNone/>
            </a:pPr>
            <a:r>
              <a:rPr b="1" lang="en-US" sz="6000">
                <a:latin typeface="Arial Narrow"/>
                <a:ea typeface="Arial Narrow"/>
                <a:cs typeface="Arial Narrow"/>
                <a:sym typeface="Arial Narrow"/>
              </a:rPr>
              <a:t>Árvore Rubro-Negra</a:t>
            </a:r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121919" y="6289546"/>
            <a:ext cx="12760962" cy="17302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  <a:t>Vinicius Monteiro, Luis Antônio, Lucas Montenegro, João Messias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r>
              <a:rPr b="1" lang="en-US" sz="3400">
                <a:latin typeface="Arial Narrow"/>
                <a:ea typeface="Arial Narrow"/>
                <a:cs typeface="Arial Narrow"/>
                <a:sym typeface="Arial Narrow"/>
              </a:rPr>
              <a:t>https://github.com/lucas-montenegro/projeto_p2</a:t>
            </a:r>
            <a:endParaRPr/>
          </a:p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946" y="944423"/>
            <a:ext cx="1987680" cy="188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174" y="466804"/>
            <a:ext cx="1656076" cy="28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-529750" y="0"/>
            <a:ext cx="17107800" cy="8820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rbt* add(rbt **r_b_t, rbt *parent, </a:t>
            </a:r>
            <a:r>
              <a:rPr b="1" lang="en-US"/>
              <a:t>int </a:t>
            </a:r>
            <a:r>
              <a:rPr lang="en-US"/>
              <a:t>item) {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b="1" lang="en-US"/>
              <a:t>if</a:t>
            </a:r>
            <a:r>
              <a:rPr lang="en-US"/>
              <a:t>(*r_b_t == </a:t>
            </a:r>
            <a:r>
              <a:rPr b="1" lang="en-US"/>
              <a:t>NULL</a:t>
            </a:r>
            <a:r>
              <a:rPr lang="en-US"/>
              <a:t>){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*r_b_t = create_red_black_tree(item, </a:t>
            </a:r>
            <a:r>
              <a:rPr b="1" lang="en-US"/>
              <a:t>NULL</a:t>
            </a:r>
            <a:r>
              <a:rPr lang="en-US"/>
              <a:t>, </a:t>
            </a:r>
            <a:r>
              <a:rPr b="1" lang="en-US"/>
              <a:t>NULL</a:t>
            </a:r>
            <a:r>
              <a:rPr lang="en-US"/>
              <a:t>, parent);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</a:t>
            </a:r>
            <a:r>
              <a:rPr b="1" lang="en-US"/>
              <a:t>return </a:t>
            </a:r>
            <a:r>
              <a:rPr lang="en-US"/>
              <a:t>*r_b_t;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}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b="1" lang="en-US"/>
              <a:t>else if</a:t>
            </a:r>
            <a:r>
              <a:rPr lang="en-US"/>
              <a:t>((*r_b_t) -&gt; item &gt; item) {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add(&amp;(*r_b_t) -&gt; left_child, *r_b_t, item);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}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b="1" lang="en-US"/>
              <a:t>else </a:t>
            </a:r>
            <a:r>
              <a:rPr lang="en-US"/>
              <a:t>{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add(&amp;(*r_b_t) -&gt; right_child, *r_b_t, item);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}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832700" y="201899"/>
            <a:ext cx="11339400" cy="9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/>
              <a:t>void </a:t>
            </a:r>
            <a:r>
              <a:rPr lang="en-US" sz="1800"/>
              <a:t>fix(rbt **root, rbt *r_b_t) 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{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rbt *parent_node = r_b_t -&gt; parent;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</a:t>
            </a:r>
            <a:r>
              <a:rPr b="1" lang="en-US" sz="1800"/>
              <a:t>if</a:t>
            </a:r>
            <a:r>
              <a:rPr lang="en-US" sz="1800"/>
              <a:t>(parent_node != </a:t>
            </a:r>
            <a:r>
              <a:rPr b="1" lang="en-US" sz="1800"/>
              <a:t>NULL </a:t>
            </a:r>
            <a:r>
              <a:rPr lang="en-US" sz="1800"/>
              <a:t>&amp;&amp; parent_node -&gt; color == </a:t>
            </a:r>
            <a:r>
              <a:rPr b="1" lang="en-US" sz="1800"/>
              <a:t>false </a:t>
            </a:r>
            <a:r>
              <a:rPr lang="en-US" sz="1800"/>
              <a:t>&amp;&amp; parent_node -&gt; parent != </a:t>
            </a:r>
            <a:r>
              <a:rPr b="1" lang="en-US" sz="1800"/>
              <a:t>NULL</a:t>
            </a:r>
            <a:r>
              <a:rPr lang="en-US" sz="1800"/>
              <a:t>) {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rbt *uncle;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</a:t>
            </a:r>
            <a:r>
              <a:rPr b="1" lang="en-US" sz="1800"/>
              <a:t>if</a:t>
            </a:r>
            <a:r>
              <a:rPr lang="en-US" sz="1800"/>
              <a:t>(parent_node == parent_node -&gt; parent -&gt; left_child) { 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    uncle = parent_node -&gt; parent -&gt; right_child;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}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</a:t>
            </a:r>
            <a:r>
              <a:rPr b="1" lang="en-US" sz="1800"/>
              <a:t>else if </a:t>
            </a:r>
            <a:r>
              <a:rPr lang="en-US" sz="1800"/>
              <a:t>(parent_node == parent_node -&gt; parent-&gt; right_child) { 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    uncle = parent_node -&gt; parent -&gt; left_child;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}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</a:t>
            </a:r>
            <a:r>
              <a:rPr b="1" lang="en-US" sz="1800"/>
              <a:t>if</a:t>
            </a:r>
            <a:r>
              <a:rPr lang="en-US" sz="1800"/>
              <a:t>(uncle != </a:t>
            </a:r>
            <a:r>
              <a:rPr b="1" lang="en-US" sz="1800"/>
              <a:t>NULL </a:t>
            </a:r>
            <a:r>
              <a:rPr lang="en-US" sz="1800"/>
              <a:t>&amp;&amp; uncle -&gt; color == </a:t>
            </a:r>
            <a:r>
              <a:rPr b="1" lang="en-US" sz="1800"/>
              <a:t>false</a:t>
            </a:r>
            <a:r>
              <a:rPr lang="en-US" sz="1800"/>
              <a:t>) {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    red_uncle(parent_node, uncle);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    fix(root, parent_node -&gt; parent);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}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</a:t>
            </a:r>
            <a:r>
              <a:rPr b="1" lang="en-US" sz="1800"/>
              <a:t> else if</a:t>
            </a:r>
            <a:r>
              <a:rPr lang="en-US" sz="1800"/>
              <a:t>(uncle == </a:t>
            </a:r>
            <a:r>
              <a:rPr b="1" lang="en-US" sz="1800"/>
              <a:t>NULL </a:t>
            </a:r>
            <a:r>
              <a:rPr lang="en-US" sz="1800"/>
              <a:t>|| uncle -&gt; color == </a:t>
            </a:r>
            <a:r>
              <a:rPr b="1" lang="en-US" sz="1800"/>
              <a:t>true</a:t>
            </a:r>
            <a:r>
              <a:rPr lang="en-US" sz="1800"/>
              <a:t>) {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    black_uncle(root, r_b_t, parent_node, uncle);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}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}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(*root) -&gt; color = </a:t>
            </a:r>
            <a:r>
              <a:rPr b="1" lang="en-US" sz="1800"/>
              <a:t>true</a:t>
            </a:r>
            <a:r>
              <a:rPr lang="en-US" sz="1800"/>
              <a:t>;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}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Animação</a:t>
            </a:r>
            <a:endParaRPr/>
          </a:p>
        </p:txBody>
      </p:sp>
      <p:pic>
        <p:nvPicPr>
          <p:cNvPr id="100" name="Google Shape;100;p18" title="Red-Black Tree Inser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0851" y="1940750"/>
            <a:ext cx="8923050" cy="66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volta à Motivação…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Conseguimos realizar operações com garantia de O(log n), de acordo com as rotações e mudanças de cores que </a:t>
            </a:r>
            <a:r>
              <a:rPr lang="en-US"/>
              <a:t>realizávamos </a:t>
            </a:r>
            <a:r>
              <a:rPr lang="en-US"/>
              <a:t>ao decorrer da montagem da árvore.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Por que não usar AVL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Em uma aplicação que envolve muitas inserções e remoções na árvore, a AVL tem uma performance pior que a Árvore Rubro-Negra devido à maior quantidade de rotações realizadas para balanceá-la.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https://www.geeksforgeeks.org/red-black-tree-set-1-introduction-2/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https://en.wikipedia.org/wiki/Red%E2%80%93black_tree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https://www.cs.usfca.edu/~galles/visualization/RedBlack.html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/>
          </a:p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</a:t>
            </a:r>
            <a:r>
              <a:rPr b="1" lang="en-US"/>
              <a:t>Queremos buscas com garantia de O(log n)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  	  </a:t>
            </a:r>
            <a:r>
              <a:rPr b="1" lang="en-US">
                <a:solidFill>
                  <a:schemeClr val="dk1"/>
                </a:solidFill>
              </a:rPr>
              <a:t>É possível fazer busca em </a:t>
            </a:r>
            <a:r>
              <a:rPr b="1" i="1" lang="en-US">
                <a:solidFill>
                  <a:schemeClr val="dk1"/>
                </a:solidFill>
              </a:rPr>
              <a:t>O(log n)</a:t>
            </a:r>
            <a:r>
              <a:rPr b="1" lang="en-US">
                <a:solidFill>
                  <a:schemeClr val="dk1"/>
                </a:solidFill>
              </a:rPr>
              <a:t> nessa árvore ?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    </a:t>
            </a:r>
            <a:r>
              <a:rPr b="1" lang="en-US"/>
              <a:t>   </a:t>
            </a:r>
            <a:endParaRPr b="1"/>
          </a:p>
        </p:txBody>
      </p:sp>
      <p:pic>
        <p:nvPicPr>
          <p:cNvPr id="42" name="Google Shape;4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222" y="3089853"/>
            <a:ext cx="4286350" cy="37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/>
          </a:p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r>
              <a:rPr b="1" lang="en-US"/>
              <a:t>         É possível resolver esse problema com                     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                             Árvore Rubro-Negra ! </a:t>
            </a:r>
            <a:endParaRPr b="1"/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425" y="4238625"/>
            <a:ext cx="7599900" cy="48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Árvore Rubro-Negra</a:t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60716" y="18020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É uma Árvore de Busca Binária balanceada.</a:t>
            </a:r>
            <a:endParaRPr/>
          </a:p>
          <a:p>
            <a:pPr indent="-1714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É muito utilizada para fazer buscas, inserções e remoções</a:t>
            </a:r>
            <a:r>
              <a:rPr lang="en-US"/>
              <a:t> em </a:t>
            </a:r>
            <a:r>
              <a:rPr i="1" lang="en-US"/>
              <a:t>O(log n)</a:t>
            </a:r>
            <a:r>
              <a:rPr lang="en-US"/>
              <a:t>.</a:t>
            </a:r>
            <a:endParaRPr/>
          </a:p>
          <a:p>
            <a:pPr indent="-1714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  <a:endParaRPr/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688816" y="1886356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28625" lvl="0" marL="3429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>
                <a:solidFill>
                  <a:schemeClr val="dk1"/>
                </a:solidFill>
              </a:rPr>
              <a:t>Assim como uma Árvore de Busca Binária, uma Árvore Rubro-Negra possui raíz, nós internos e folhas.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Propriedades da Árvore Rubro-Negra: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350"/>
              <a:buChar char="•"/>
            </a:pPr>
            <a:r>
              <a:rPr lang="en-US">
                <a:solidFill>
                  <a:schemeClr val="dk1"/>
                </a:solidFill>
              </a:rPr>
              <a:t>Cada nó possui uma cor: vermelho ou preto.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Sua raíz é preta.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Todos os nós nulos são pretos.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Todos os filhos de um nó vermelho são pretos.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Todos os caminhos de um dado nó até o nó nulo têm a mesma quantidade de nós pretos.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Árvore Rubro-Negra ADT</a:t>
            </a:r>
            <a:endParaRPr/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560725" y="1838624"/>
            <a:ext cx="11339400" cy="7914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rbt *</a:t>
            </a:r>
            <a:r>
              <a:rPr lang="en-US"/>
              <a:t>create_empty_red_black_tree();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rbt </a:t>
            </a:r>
            <a:r>
              <a:rPr lang="en-US"/>
              <a:t>*</a:t>
            </a:r>
            <a:r>
              <a:rPr lang="en-US"/>
              <a:t>create_red_black_tree(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int </a:t>
            </a:r>
            <a:r>
              <a:rPr lang="en-US"/>
              <a:t>item, rbt *left_child, rbt *right_child, rbt *parent);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rbt *left_rotation(rbt **root, rbt *r_b_t);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rbt *right_rotation(rbt **root, rbt *r_b_t);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rbt* add(rbt **r_b_t, rbt *parent, </a:t>
            </a:r>
            <a:r>
              <a:rPr b="1" lang="en-US"/>
              <a:t>int </a:t>
            </a:r>
            <a:r>
              <a:rPr lang="en-US"/>
              <a:t>item);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560740" y="164025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Árvore Rubro-Negra ADT</a:t>
            </a:r>
            <a:endParaRPr/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560750" y="1238924"/>
            <a:ext cx="11339400" cy="7914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rbt* search(rbt *r_b_t, </a:t>
            </a:r>
            <a:r>
              <a:rPr b="1" lang="en-US"/>
              <a:t>int </a:t>
            </a:r>
            <a:r>
              <a:rPr lang="en-US"/>
              <a:t>item);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void </a:t>
            </a:r>
            <a:r>
              <a:rPr lang="en-US"/>
              <a:t>red_uncle(rbt *parent_node, rbt *uncle);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void </a:t>
            </a:r>
            <a:r>
              <a:rPr lang="en-US"/>
              <a:t>black_uncle(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rbt **root, rbt *r_b_t, rbt *parent_node, rbt *uncle);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void </a:t>
            </a:r>
            <a:r>
              <a:rPr lang="en-US"/>
              <a:t>fix(rbt **root, rbt *r_b_t);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rbt *add_and_fix(rbt *root, </a:t>
            </a:r>
            <a:r>
              <a:rPr b="1" lang="en-US"/>
              <a:t>int </a:t>
            </a:r>
            <a:r>
              <a:rPr lang="en-US"/>
              <a:t>item);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void </a:t>
            </a:r>
            <a:r>
              <a:rPr lang="en-US"/>
              <a:t>print_tree_pre_order(rbt *r_b_t);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832666" y="183863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struct </a:t>
            </a:r>
            <a:r>
              <a:rPr lang="en-US"/>
              <a:t>red_black_tree {</a:t>
            </a:r>
            <a:endParaRPr/>
          </a:p>
          <a:p>
            <a:pPr indent="0" lvl="0" marL="3200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</a:t>
            </a:r>
            <a:r>
              <a:rPr b="1" lang="en-US"/>
              <a:t>bool </a:t>
            </a:r>
            <a:r>
              <a:rPr lang="en-US"/>
              <a:t>color; </a:t>
            </a:r>
            <a:endParaRPr/>
          </a:p>
          <a:p>
            <a:pPr indent="0" lvl="0" marL="3200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</a:t>
            </a:r>
            <a:r>
              <a:rPr b="1" lang="en-US"/>
              <a:t>int </a:t>
            </a:r>
            <a:r>
              <a:rPr lang="en-US"/>
              <a:t>item;</a:t>
            </a:r>
            <a:endParaRPr/>
          </a:p>
          <a:p>
            <a:pPr indent="0" lvl="0" marL="3200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rbt *parent;</a:t>
            </a:r>
            <a:endParaRPr/>
          </a:p>
          <a:p>
            <a:pPr indent="0" lvl="0" marL="3200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rbt *right_child;</a:t>
            </a:r>
            <a:endParaRPr/>
          </a:p>
          <a:p>
            <a:pPr indent="0" lvl="0" marL="3200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rbt *left_child;</a:t>
            </a:r>
            <a:endParaRPr/>
          </a:p>
          <a:p>
            <a:pPr indent="0" lvl="0" marL="2743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614550" y="-1"/>
            <a:ext cx="11339400" cy="8820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rbt *add_and_fix(rbt *root, </a:t>
            </a:r>
            <a:r>
              <a:rPr b="1" lang="en-US"/>
              <a:t>int </a:t>
            </a:r>
            <a:r>
              <a:rPr lang="en-US"/>
              <a:t>item) {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rbt *added = </a:t>
            </a:r>
            <a:r>
              <a:rPr b="1" lang="en-US"/>
              <a:t>NULL</a:t>
            </a:r>
            <a:r>
              <a:rPr lang="en-US"/>
              <a:t>;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added = add(&amp;root, root, item);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fix(&amp;root, added);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</a:t>
            </a:r>
            <a:r>
              <a:rPr b="1" lang="en-US"/>
              <a:t>return </a:t>
            </a:r>
            <a:r>
              <a:rPr lang="en-US"/>
              <a:t>root;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