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66" r:id="rId5"/>
    <p:sldId id="265" r:id="rId6"/>
    <p:sldId id="259" r:id="rId7"/>
    <p:sldId id="264" r:id="rId8"/>
    <p:sldId id="263" r:id="rId9"/>
    <p:sldId id="281" r:id="rId10"/>
    <p:sldId id="260" r:id="rId11"/>
    <p:sldId id="279" r:id="rId12"/>
    <p:sldId id="270" r:id="rId13"/>
    <p:sldId id="282" r:id="rId14"/>
    <p:sldId id="278" r:id="rId15"/>
    <p:sldId id="280" r:id="rId16"/>
    <p:sldId id="261" r:id="rId17"/>
    <p:sldId id="267" r:id="rId18"/>
    <p:sldId id="274" r:id="rId19"/>
    <p:sldId id="275" r:id="rId20"/>
    <p:sldId id="273" r:id="rId21"/>
    <p:sldId id="276" r:id="rId22"/>
    <p:sldId id="271" r:id="rId23"/>
    <p:sldId id="272" r:id="rId24"/>
    <p:sldId id="269" r:id="rId25"/>
    <p:sldId id="268" r:id="rId26"/>
    <p:sldId id="262" r:id="rId27"/>
    <p:sldId id="283" r:id="rId28"/>
    <p:sldId id="284" r:id="rId29"/>
    <p:sldId id="285" r:id="rId30"/>
    <p:sldId id="287" r:id="rId31"/>
    <p:sldId id="286" r:id="rId32"/>
    <p:sldId id="289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5467" autoAdjust="0"/>
  </p:normalViewPr>
  <p:slideViewPr>
    <p:cSldViewPr snapToGrid="0">
      <p:cViewPr varScale="1">
        <p:scale>
          <a:sx n="58" d="100"/>
          <a:sy n="58" d="100"/>
        </p:scale>
        <p:origin x="8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1819-76F8-484A-9C25-702DD4B3340C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24722-BF1A-4915-83CE-E54348B7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LI: Can one of the columns be written as a linear combo of the others</a:t>
            </a:r>
          </a:p>
          <a:p>
            <a:r>
              <a:rPr lang="en-US" dirty="0"/>
              <a:t>From an information perspective this asks: is there a point to having this feature</a:t>
            </a:r>
          </a:p>
          <a:p>
            <a:endParaRPr lang="en-US" dirty="0"/>
          </a:p>
          <a:p>
            <a:r>
              <a:rPr lang="en-US" dirty="0"/>
              <a:t>Say our task was to predict whether these students went to Johns Hopkins or Their Local state college? What is the point of having the SAT </a:t>
            </a:r>
            <a:r>
              <a:rPr lang="en-US"/>
              <a:t>Total column?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24722-BF1A-4915-83CE-E54348B7F8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76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24722-BF1A-4915-83CE-E54348B7F8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23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Note; L is only a 1-d array so we don’t have to worry about indexing on n-d </a:t>
            </a:r>
            <a:r>
              <a:rPr lang="en-US"/>
              <a:t>arrays which can be tough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24722-BF1A-4915-83CE-E54348B7F80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5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24722-BF1A-4915-83CE-E54348B7F8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58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 is useful because it simple and fast to solve, but bad results for many problems.</a:t>
            </a:r>
          </a:p>
          <a:p>
            <a:r>
              <a:rPr lang="en-US" dirty="0"/>
              <a:t>Example, nonlinear data (can easily draw this on board)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24722-BF1A-4915-83CE-E54348B7F8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41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is some linear combo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24722-BF1A-4915-83CE-E54348B7F8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2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24722-BF1A-4915-83CE-E54348B7F8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78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Important. The neural network is useful because it is less wrong because it makes fewer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24722-BF1A-4915-83CE-E54348B7F8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00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24722-BF1A-4915-83CE-E54348B7F8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93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get to the blue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24722-BF1A-4915-83CE-E54348B7F8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83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 1d example on blackboard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24722-BF1A-4915-83CE-E54348B7F8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6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0D36-A7DC-4541-828B-DE88B86400B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229F-814C-4BF7-9093-44AD146B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1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0D36-A7DC-4541-828B-DE88B86400B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229F-814C-4BF7-9093-44AD146B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3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0D36-A7DC-4541-828B-DE88B86400B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229F-814C-4BF7-9093-44AD146B9A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845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0D36-A7DC-4541-828B-DE88B86400B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229F-814C-4BF7-9093-44AD146B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39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0D36-A7DC-4541-828B-DE88B86400B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229F-814C-4BF7-9093-44AD146B9A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45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0D36-A7DC-4541-828B-DE88B86400B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229F-814C-4BF7-9093-44AD146B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50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0D36-A7DC-4541-828B-DE88B86400B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229F-814C-4BF7-9093-44AD146B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40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0D36-A7DC-4541-828B-DE88B86400B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229F-814C-4BF7-9093-44AD146B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1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0D36-A7DC-4541-828B-DE88B86400B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229F-814C-4BF7-9093-44AD146B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4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0D36-A7DC-4541-828B-DE88B86400B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229F-814C-4BF7-9093-44AD146B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5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0D36-A7DC-4541-828B-DE88B86400B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229F-814C-4BF7-9093-44AD146B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8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0D36-A7DC-4541-828B-DE88B86400B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229F-814C-4BF7-9093-44AD146B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2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0D36-A7DC-4541-828B-DE88B86400B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229F-814C-4BF7-9093-44AD146B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3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0D36-A7DC-4541-828B-DE88B86400B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229F-814C-4BF7-9093-44AD146B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6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0D36-A7DC-4541-828B-DE88B86400B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229F-814C-4BF7-9093-44AD146B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7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0D36-A7DC-4541-828B-DE88B86400B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229F-814C-4BF7-9093-44AD146B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40D36-A7DC-4541-828B-DE88B86400B8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3A229F-814C-4BF7-9093-44AD146B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518-A2E3-4052-BD03-C9AC39FAD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51509-33B8-4F4D-A85E-140E51C3E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its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0305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5967-4998-47BB-84A7-0EFB1A0B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3891-BBEC-4308-BEB9-8AAF4E2E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first “ML” model</a:t>
            </a:r>
          </a:p>
          <a:p>
            <a:r>
              <a:rPr lang="en-US" dirty="0"/>
              <a:t>What is regression?</a:t>
            </a:r>
          </a:p>
          <a:p>
            <a:r>
              <a:rPr lang="en-US" dirty="0"/>
              <a:t>What is classification?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6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C53D-4DAF-4235-AD62-47908036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3354-4C0D-491B-B751-053C3CE94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9143"/>
            <a:ext cx="8596668" cy="545885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Could we have predicted the score of this other test?</a:t>
            </a:r>
          </a:p>
          <a:p>
            <a:pPr lvl="1"/>
            <a:r>
              <a:rPr lang="en-US" sz="1800" dirty="0"/>
              <a:t>Can we make a reasonable guess as to what kind of test this other test is?</a:t>
            </a:r>
            <a:br>
              <a:rPr lang="en-US" sz="1800" dirty="0"/>
            </a:b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D3ACD1-66E7-44ED-9FF0-D84582E86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603439"/>
              </p:ext>
            </p:extLst>
          </p:nvPr>
        </p:nvGraphicFramePr>
        <p:xfrm>
          <a:off x="1674563" y="1607989"/>
          <a:ext cx="6918594" cy="28318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147">
                  <a:extLst>
                    <a:ext uri="{9D8B030D-6E8A-4147-A177-3AD203B41FA5}">
                      <a16:colId xmlns:a16="http://schemas.microsoft.com/office/drawing/2014/main" val="2930749645"/>
                    </a:ext>
                  </a:extLst>
                </a:gridCol>
                <a:gridCol w="1598433">
                  <a:extLst>
                    <a:ext uri="{9D8B030D-6E8A-4147-A177-3AD203B41FA5}">
                      <a16:colId xmlns:a16="http://schemas.microsoft.com/office/drawing/2014/main" val="2721217679"/>
                    </a:ext>
                  </a:extLst>
                </a:gridCol>
                <a:gridCol w="1884720">
                  <a:extLst>
                    <a:ext uri="{9D8B030D-6E8A-4147-A177-3AD203B41FA5}">
                      <a16:colId xmlns:a16="http://schemas.microsoft.com/office/drawing/2014/main" val="2309271470"/>
                    </a:ext>
                  </a:extLst>
                </a:gridCol>
                <a:gridCol w="1145147">
                  <a:extLst>
                    <a:ext uri="{9D8B030D-6E8A-4147-A177-3AD203B41FA5}">
                      <a16:colId xmlns:a16="http://schemas.microsoft.com/office/drawing/2014/main" val="1384326723"/>
                    </a:ext>
                  </a:extLst>
                </a:gridCol>
                <a:gridCol w="1145147">
                  <a:extLst>
                    <a:ext uri="{9D8B030D-6E8A-4147-A177-3AD203B41FA5}">
                      <a16:colId xmlns:a16="http://schemas.microsoft.com/office/drawing/2014/main" val="3521167932"/>
                    </a:ext>
                  </a:extLst>
                </a:gridCol>
              </a:tblGrid>
              <a:tr h="766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SAT Math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SAT Reading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SAT 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Some Other test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0026845"/>
                  </a:ext>
                </a:extLst>
              </a:tr>
              <a:tr h="413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Andrew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6052965"/>
                  </a:ext>
                </a:extLst>
              </a:tr>
              <a:tr h="413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2690753"/>
                  </a:ext>
                </a:extLst>
              </a:tr>
              <a:tr h="413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Jim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8003316"/>
                  </a:ext>
                </a:extLst>
              </a:tr>
              <a:tr h="413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Rachel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1420450"/>
                  </a:ext>
                </a:extLst>
              </a:tr>
              <a:tr h="413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Marybeth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8320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52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5E14-01FA-43DF-BCA1-4CB744EE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4B0F-E29F-4DC0-BBF4-D32F070F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98" y="1370014"/>
            <a:ext cx="8596668" cy="5218073"/>
          </a:xfrm>
        </p:spPr>
        <p:txBody>
          <a:bodyPr>
            <a:normAutofit/>
          </a:bodyPr>
          <a:lstStyle/>
          <a:p>
            <a:r>
              <a:rPr lang="en-US" sz="2400" dirty="0"/>
              <a:t>Every ML algorithm has a hypothesis. A more simple ML algorithm means a more simple hypothesis. </a:t>
            </a:r>
          </a:p>
          <a:p>
            <a:r>
              <a:rPr lang="en-US" sz="2400" dirty="0"/>
              <a:t>Paradoxically, a more simple hypothesis is equivalent to having more assumptions about the data. For example, linear regression assumes that there are no correlation between features in the dataset.</a:t>
            </a:r>
          </a:p>
          <a:p>
            <a:r>
              <a:rPr lang="en-US" sz="2400" dirty="0"/>
              <a:t>Linear Regression is a simple algorithm. It makes many assumptions about the underlying data not a good model in many cases.</a:t>
            </a:r>
          </a:p>
        </p:txBody>
      </p:sp>
    </p:spTree>
    <p:extLst>
      <p:ext uri="{BB962C8B-B14F-4D97-AF65-F5344CB8AC3E}">
        <p14:creationId xmlns:p14="http://schemas.microsoft.com/office/powerpoint/2010/main" val="265752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36DC-9774-41C6-B20C-D2B169F9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09" y="287655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All models are wrong, some are useful.</a:t>
            </a:r>
            <a:br>
              <a:rPr lang="en-US" dirty="0"/>
            </a:br>
            <a:r>
              <a:rPr lang="en-US" dirty="0"/>
              <a:t>- George Box (of the famous Box-Cox model)</a:t>
            </a:r>
            <a:br>
              <a:rPr lang="en-US" dirty="0"/>
            </a:b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30118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FE8-8CAA-4E09-939A-6EC421DF7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The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E272B-66C3-424F-8894-BE7EBF0C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data matrix be called A and output be called y</a:t>
            </a:r>
          </a:p>
          <a:p>
            <a:r>
              <a:rPr lang="en-US" dirty="0"/>
              <a:t>In our example, A is the matrix of SAT Reading and Writing Scores and y is the output of this other exam</a:t>
            </a:r>
          </a:p>
          <a:p>
            <a:r>
              <a:rPr lang="en-US" dirty="0"/>
              <a:t>Model:</a:t>
            </a:r>
          </a:p>
          <a:p>
            <a:r>
              <a:rPr lang="en-US" sz="4000" dirty="0"/>
              <a:t>Ax = y</a:t>
            </a:r>
          </a:p>
          <a:p>
            <a:pPr lvl="1"/>
            <a:r>
              <a:rPr lang="en-US" dirty="0"/>
              <a:t>Where x is some vector that we do not know</a:t>
            </a:r>
          </a:p>
          <a:p>
            <a:endParaRPr lang="en-US" dirty="0"/>
          </a:p>
          <a:p>
            <a:r>
              <a:rPr lang="en-US" dirty="0"/>
              <a:t>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938808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BF89-0ABD-4CBB-B5A6-733E1698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CBCA1-CEB1-4412-AD80-C2DAD6C7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x such that </a:t>
            </a:r>
            <a:r>
              <a:rPr lang="en-US" sz="2400" dirty="0"/>
              <a:t>Ax=y</a:t>
            </a:r>
          </a:p>
          <a:p>
            <a:r>
              <a:rPr lang="en-US" dirty="0"/>
              <a:t>Not always possible, at least try to make Ax-y get as close as possible to 0</a:t>
            </a:r>
          </a:p>
          <a:p>
            <a:r>
              <a:rPr lang="en-US" dirty="0"/>
              <a:t>Same as minimizing </a:t>
            </a:r>
            <a:r>
              <a:rPr lang="en-US" sz="2400" dirty="0"/>
              <a:t>(Ax-y)</a:t>
            </a:r>
            <a:r>
              <a:rPr lang="en-US" sz="2400" baseline="30000" dirty="0"/>
              <a:t>2</a:t>
            </a:r>
          </a:p>
          <a:p>
            <a:endParaRPr lang="en-US" dirty="0"/>
          </a:p>
          <a:p>
            <a:r>
              <a:rPr lang="en-US" dirty="0"/>
              <a:t>Turns out this is the same as finding x such that </a:t>
            </a:r>
          </a:p>
          <a:p>
            <a:pPr lvl="1"/>
            <a:r>
              <a:rPr lang="en-US" sz="3200" dirty="0" err="1"/>
              <a:t>A</a:t>
            </a:r>
            <a:r>
              <a:rPr lang="en-US" sz="3200" baseline="30000" dirty="0" err="1"/>
              <a:t>T</a:t>
            </a:r>
            <a:r>
              <a:rPr lang="en-US" sz="3200" dirty="0" err="1"/>
              <a:t>Ax</a:t>
            </a:r>
            <a:r>
              <a:rPr lang="en-US" sz="3200" dirty="0"/>
              <a:t> = </a:t>
            </a:r>
            <a:r>
              <a:rPr lang="en-US" sz="3200" dirty="0" err="1"/>
              <a:t>A</a:t>
            </a:r>
            <a:r>
              <a:rPr lang="en-US" sz="3200" baseline="30000" dirty="0" err="1"/>
              <a:t>T</a:t>
            </a:r>
            <a:r>
              <a:rPr lang="en-US" sz="3200" dirty="0" err="1"/>
              <a:t>y</a:t>
            </a:r>
            <a:endParaRPr lang="en-US" sz="3200" dirty="0"/>
          </a:p>
          <a:p>
            <a:pPr lvl="1"/>
            <a:r>
              <a:rPr lang="en-US" sz="1800" dirty="0"/>
              <a:t>If anyone is interested in this derivation let me know</a:t>
            </a:r>
          </a:p>
          <a:p>
            <a:r>
              <a:rPr lang="en-US" sz="2000" dirty="0"/>
              <a:t>Efficient methods have been created to solve this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610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A29F-7CFF-4C95-8D53-2F099DD5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(Multiplication)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C711-0510-42C8-90B2-9738054E2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immediate application of matrix multiplication and vectorization</a:t>
            </a:r>
          </a:p>
          <a:p>
            <a:r>
              <a:rPr lang="en-US" dirty="0"/>
              <a:t>Extremely powerful, oft-misunderstood tool</a:t>
            </a:r>
          </a:p>
          <a:p>
            <a:r>
              <a:rPr lang="en-US" dirty="0"/>
              <a:t>Face recognition, speech recognition, etc.</a:t>
            </a:r>
          </a:p>
          <a:p>
            <a:r>
              <a:rPr lang="en-US" dirty="0"/>
              <a:t>Very cool application (uses architecture a bit more complicated than what I’ll show you next)</a:t>
            </a:r>
          </a:p>
          <a:p>
            <a:pPr lvl="1"/>
            <a:r>
              <a:rPr lang="en-US" dirty="0"/>
              <a:t>https://github.com/lengstrom/fast-style-transfer</a:t>
            </a:r>
          </a:p>
        </p:txBody>
      </p:sp>
    </p:spTree>
    <p:extLst>
      <p:ext uri="{BB962C8B-B14F-4D97-AF65-F5344CB8AC3E}">
        <p14:creationId xmlns:p14="http://schemas.microsoft.com/office/powerpoint/2010/main" val="24807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AED3-3846-4CD8-B7F1-FC2A00BA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 doing?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D37A0-4069-4442-8054-794FCBA7E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76" y="1395320"/>
            <a:ext cx="5874384" cy="496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29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8E4A-79A7-4390-826D-8ECEE959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CC5A-A5B5-47A1-AB53-24B6097E6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 X is in this case an N-by-4 matrix.</a:t>
            </a:r>
          </a:p>
          <a:p>
            <a:pPr lvl="1"/>
            <a:r>
              <a:rPr lang="en-US" dirty="0"/>
              <a:t>What does this mean?</a:t>
            </a:r>
          </a:p>
          <a:p>
            <a:r>
              <a:rPr lang="en-US" dirty="0"/>
              <a:t>Example: Group of European Caucasian Females</a:t>
            </a:r>
          </a:p>
          <a:p>
            <a:pPr lvl="1"/>
            <a:r>
              <a:rPr lang="en-US" dirty="0"/>
              <a:t>N women</a:t>
            </a:r>
          </a:p>
          <a:p>
            <a:pPr lvl="1"/>
            <a:r>
              <a:rPr lang="en-US" dirty="0"/>
              <a:t>4 features: eye color, hair color, height, weight</a:t>
            </a:r>
          </a:p>
          <a:p>
            <a:r>
              <a:rPr lang="en-US" dirty="0"/>
              <a:t>This would make our input data N-by-4</a:t>
            </a:r>
          </a:p>
        </p:txBody>
      </p:sp>
    </p:spTree>
    <p:extLst>
      <p:ext uri="{BB962C8B-B14F-4D97-AF65-F5344CB8AC3E}">
        <p14:creationId xmlns:p14="http://schemas.microsoft.com/office/powerpoint/2010/main" val="279224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5675-15D6-4A85-AAAD-4FADB0A3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6EDC-9319-4E84-B41D-03250D72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is an N-by-3 matrix</a:t>
            </a:r>
          </a:p>
          <a:p>
            <a:r>
              <a:rPr lang="en-US" dirty="0"/>
              <a:t>Go back to example from input</a:t>
            </a:r>
          </a:p>
          <a:p>
            <a:r>
              <a:rPr lang="en-US" dirty="0"/>
              <a:t>Say our task was to predict home country</a:t>
            </a:r>
          </a:p>
          <a:p>
            <a:r>
              <a:rPr lang="en-US" dirty="0"/>
              <a:t>We output probabilities for each home country for each woman</a:t>
            </a:r>
          </a:p>
          <a:p>
            <a:r>
              <a:rPr lang="en-US" dirty="0"/>
              <a:t>If we knew that these women were either: </a:t>
            </a:r>
            <a:r>
              <a:rPr lang="en-US" b="1" dirty="0"/>
              <a:t>French, German, or British</a:t>
            </a:r>
            <a:r>
              <a:rPr lang="en-US" dirty="0"/>
              <a:t> then our output data would be N-by-3</a:t>
            </a:r>
          </a:p>
        </p:txBody>
      </p:sp>
    </p:spTree>
    <p:extLst>
      <p:ext uri="{BB962C8B-B14F-4D97-AF65-F5344CB8AC3E}">
        <p14:creationId xmlns:p14="http://schemas.microsoft.com/office/powerpoint/2010/main" val="397151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367C-1EDF-4E78-98E8-29858598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: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6818-628B-4801-A34E-2C2013EF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vectorization (speeds up lists by replacing them with arrays)</a:t>
            </a:r>
          </a:p>
          <a:p>
            <a:r>
              <a:rPr lang="en-US" b="1" dirty="0"/>
              <a:t>Linear Algebra</a:t>
            </a:r>
          </a:p>
          <a:p>
            <a:pPr lvl="1"/>
            <a:r>
              <a:rPr lang="en-US" b="1" dirty="0"/>
              <a:t>This is what we will cover in this slideshow</a:t>
            </a:r>
          </a:p>
          <a:p>
            <a:r>
              <a:rPr lang="en-US" dirty="0"/>
              <a:t>Note: Notation is generally the same as MATLAB, the </a:t>
            </a:r>
            <a:r>
              <a:rPr lang="en-US" dirty="0" err="1">
                <a:solidFill>
                  <a:srgbClr val="FF0000"/>
                </a:solidFill>
              </a:rPr>
              <a:t>MAT</a:t>
            </a:r>
            <a:r>
              <a:rPr lang="en-US" dirty="0" err="1"/>
              <a:t>rix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LAB</a:t>
            </a:r>
            <a:r>
              <a:rPr lang="en-US" dirty="0" err="1"/>
              <a:t>oratory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043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528A-76C7-4840-8973-DDDFE94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Neural 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AA5F-BBED-4CD3-8545-CD7548B9C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our </a:t>
            </a:r>
            <a:r>
              <a:rPr lang="en-US" b="1" dirty="0"/>
              <a:t>input</a:t>
            </a:r>
            <a:r>
              <a:rPr lang="en-US" dirty="0"/>
              <a:t> data through this network and </a:t>
            </a:r>
            <a:r>
              <a:rPr lang="en-US" b="1" dirty="0"/>
              <a:t>output</a:t>
            </a:r>
            <a:r>
              <a:rPr lang="en-US" dirty="0"/>
              <a:t> predictions of class</a:t>
            </a:r>
          </a:p>
          <a:p>
            <a:r>
              <a:rPr lang="en-US" dirty="0"/>
              <a:t>Network has some “weights”</a:t>
            </a:r>
          </a:p>
          <a:p>
            <a:pPr lvl="1"/>
            <a:r>
              <a:rPr lang="en-US" dirty="0"/>
              <a:t>Like linear regression</a:t>
            </a:r>
          </a:p>
          <a:p>
            <a:r>
              <a:rPr lang="en-US" dirty="0"/>
              <a:t>Our predictions start out really bad as the weights are random</a:t>
            </a:r>
          </a:p>
          <a:p>
            <a:r>
              <a:rPr lang="en-US" dirty="0"/>
              <a:t>No formula like linear regression to find “</a:t>
            </a:r>
            <a:r>
              <a:rPr lang="en-US"/>
              <a:t>best weights”</a:t>
            </a:r>
            <a:endParaRPr lang="en-US" dirty="0"/>
          </a:p>
          <a:p>
            <a:r>
              <a:rPr lang="en-US" dirty="0"/>
              <a:t>At each iteration we will update our weights to make the process better until we are happy</a:t>
            </a:r>
          </a:p>
          <a:p>
            <a:r>
              <a:rPr lang="en-US" dirty="0"/>
              <a:t>Will discuss how to make weights “better” next class.</a:t>
            </a:r>
          </a:p>
        </p:txBody>
      </p:sp>
    </p:spTree>
    <p:extLst>
      <p:ext uri="{BB962C8B-B14F-4D97-AF65-F5344CB8AC3E}">
        <p14:creationId xmlns:p14="http://schemas.microsoft.com/office/powerpoint/2010/main" val="182214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5E14-01FA-43DF-BCA1-4CB744EE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4B0F-E29F-4DC0-BBF4-D32F070F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0014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Complex Hypothesis</a:t>
            </a:r>
          </a:p>
          <a:p>
            <a:r>
              <a:rPr lang="en-US" dirty="0"/>
              <a:t>A neural network is a very complex algorithm. It makes few assumptions about the underlying data, hence why it is useful on such a wide variety of problems.</a:t>
            </a:r>
          </a:p>
          <a:p>
            <a:r>
              <a:rPr lang="en-US" dirty="0">
                <a:solidFill>
                  <a:schemeClr val="tx1"/>
                </a:solidFill>
              </a:rPr>
              <a:t>The hypothesis is: The probability distribution of the classes is the network in the image above</a:t>
            </a:r>
          </a:p>
          <a:p>
            <a:r>
              <a:rPr lang="en-US" dirty="0"/>
              <a:t>There is no reason that this hypothesis would be true. However:</a:t>
            </a:r>
          </a:p>
          <a:p>
            <a:r>
              <a:rPr lang="en-US" dirty="0"/>
              <a:t>The idea is: </a:t>
            </a:r>
            <a:r>
              <a:rPr lang="en-US" i="1" dirty="0">
                <a:solidFill>
                  <a:srgbClr val="FF0000"/>
                </a:solidFill>
              </a:rPr>
              <a:t>the network on the previous slide is a good model for the probability that some datapoint is of a given class</a:t>
            </a:r>
          </a:p>
        </p:txBody>
      </p:sp>
    </p:spTree>
    <p:extLst>
      <p:ext uri="{BB962C8B-B14F-4D97-AF65-F5344CB8AC3E}">
        <p14:creationId xmlns:p14="http://schemas.microsoft.com/office/powerpoint/2010/main" val="110829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36DC-9774-41C6-B20C-D2B169F9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09" y="287655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All models are wrong, some are useful.</a:t>
            </a:r>
            <a:br>
              <a:rPr lang="en-US" dirty="0"/>
            </a:br>
            <a:r>
              <a:rPr lang="en-US" dirty="0"/>
              <a:t>- George Box (of the famous Box-Cox model)</a:t>
            </a:r>
            <a:br>
              <a:rPr lang="en-US" dirty="0"/>
            </a:b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7C6B8-856E-433E-8308-3BEBAC14E064}"/>
              </a:ext>
            </a:extLst>
          </p:cNvPr>
          <p:cNvSpPr txBox="1"/>
          <p:nvPr/>
        </p:nvSpPr>
        <p:spPr>
          <a:xfrm>
            <a:off x="1695450" y="4705350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Addendum: The neural network is a very useful model.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- Lucas Rosen (not famous for anything)</a:t>
            </a:r>
          </a:p>
        </p:txBody>
      </p:sp>
    </p:spTree>
    <p:extLst>
      <p:ext uri="{BB962C8B-B14F-4D97-AF65-F5344CB8AC3E}">
        <p14:creationId xmlns:p14="http://schemas.microsoft.com/office/powerpoint/2010/main" val="180110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AED3-3846-4CD8-B7F1-FC2A00BA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(Using Matrices)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D37A0-4069-4442-8054-794FCBA7E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76" y="1395320"/>
            <a:ext cx="5874384" cy="496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79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2C78-D62E-4138-A6CE-015D52E2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from Layer 0 (Input) to Layer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A67C-12C4-440D-90EF-100CCBE0A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386976" cy="3880773"/>
          </a:xfrm>
        </p:spPr>
        <p:txBody>
          <a:bodyPr/>
          <a:lstStyle/>
          <a:p>
            <a:r>
              <a:rPr lang="en-US" dirty="0"/>
              <a:t>At each iteration there is a matrix multiplication followed by a vectorized function application</a:t>
            </a:r>
          </a:p>
          <a:p>
            <a:r>
              <a:rPr lang="en-US" dirty="0"/>
              <a:t>Our hidden layer 1 has 5 nodes. </a:t>
            </a:r>
          </a:p>
          <a:p>
            <a:r>
              <a:rPr lang="en-US" dirty="0"/>
              <a:t>Note, we choose the amount of nodes in our hidden layer before training. </a:t>
            </a:r>
          </a:p>
          <a:p>
            <a:pPr lvl="1"/>
            <a:r>
              <a:rPr lang="en-US" dirty="0"/>
              <a:t>How to choose: outside the scope of this course.</a:t>
            </a:r>
          </a:p>
          <a:p>
            <a:r>
              <a:rPr lang="en-US" dirty="0"/>
              <a:t>H_1 = f(X*W[1])</a:t>
            </a:r>
          </a:p>
          <a:p>
            <a:r>
              <a:rPr lang="en-US" dirty="0"/>
              <a:t>Easy to do with </a:t>
            </a:r>
            <a:r>
              <a:rPr lang="en-US" dirty="0" err="1"/>
              <a:t>Numpy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34157-4C13-4B8A-B383-5EA11FE11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310" y="1553378"/>
            <a:ext cx="3450356" cy="488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09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46F0-0C02-4979-80D1-8CBE340D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Taste of What’s to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E232-1782-4ABE-96E0-F7FAF9C3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0014"/>
            <a:ext cx="8596668" cy="3880773"/>
          </a:xfrm>
        </p:spPr>
        <p:txBody>
          <a:bodyPr/>
          <a:lstStyle/>
          <a:p>
            <a:r>
              <a:rPr lang="en-US" dirty="0"/>
              <a:t>Your HW3 will have you implement logistic regression, the simplest classification algorithm.</a:t>
            </a:r>
          </a:p>
          <a:p>
            <a:r>
              <a:rPr lang="en-US" dirty="0"/>
              <a:t>Logistic Regression is simple yet powerful, and it also can be thought of in an interesting way. </a:t>
            </a:r>
          </a:p>
          <a:p>
            <a:r>
              <a:rPr lang="en-US" dirty="0"/>
              <a:t>A neural network with only 1 hidden layer and only 1 node!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E6A03-9A86-4122-8B15-9420A7C6C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67" y="3315020"/>
            <a:ext cx="4885957" cy="434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8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0927-50C9-4A7E-9253-990F7FC1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722F-5160-4DE7-9ED3-6CE159E45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are working in finance and you have some </a:t>
            </a:r>
            <a:r>
              <a:rPr lang="en-US" i="1" dirty="0"/>
              <a:t>complicated</a:t>
            </a:r>
            <a:r>
              <a:rPr lang="en-US" dirty="0"/>
              <a:t> function that tells you about the risk in a trade</a:t>
            </a:r>
          </a:p>
          <a:p>
            <a:r>
              <a:rPr lang="en-US" dirty="0"/>
              <a:t>Want to find the amount of money we’d need to put in and at what time for the lowest risk</a:t>
            </a:r>
          </a:p>
          <a:p>
            <a:r>
              <a:rPr lang="en-US" dirty="0"/>
              <a:t>Finding a minimum</a:t>
            </a:r>
          </a:p>
          <a:p>
            <a:r>
              <a:rPr lang="en-US" dirty="0"/>
              <a:t>Finding all zeros of the derivative with pencil and paper is too hard</a:t>
            </a:r>
          </a:p>
          <a:p>
            <a:pPr lvl="1"/>
            <a:r>
              <a:rPr lang="en-US" dirty="0"/>
              <a:t>Basically the field of unconstrained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93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9A59-03DF-4470-9320-F00B8583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 a function of money and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338833-9F6F-4E1C-8CCA-BB33F1489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99" y="1444491"/>
            <a:ext cx="7540203" cy="5655153"/>
          </a:xfrm>
        </p:spPr>
      </p:pic>
    </p:spTree>
    <p:extLst>
      <p:ext uri="{BB962C8B-B14F-4D97-AF65-F5344CB8AC3E}">
        <p14:creationId xmlns:p14="http://schemas.microsoft.com/office/powerpoint/2010/main" val="3709919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4A8A-6CAD-4067-97F0-B69FBFE0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17CD-3384-4B5F-9E1F-CF6FA5F1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Decrease a little bit each time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Build a model that we can take the derivative of and solve that</a:t>
            </a:r>
          </a:p>
          <a:p>
            <a:pPr lvl="1"/>
            <a:r>
              <a:rPr lang="en-US" dirty="0"/>
              <a:t>Then move a bit in that direction and do again and again</a:t>
            </a:r>
          </a:p>
          <a:p>
            <a:r>
              <a:rPr lang="en-US" dirty="0"/>
              <a:t>… Complicated math</a:t>
            </a:r>
          </a:p>
          <a:p>
            <a:r>
              <a:rPr lang="en-US" dirty="0"/>
              <a:t>One of the most popular algorithms involves “convexification”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8C7ADA-E07F-4B44-87A0-52956CBCD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38883"/>
            <a:ext cx="5953874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7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623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314A-A045-466D-A4B6-FA797920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easily do all of this with </a:t>
            </a:r>
            <a:r>
              <a:rPr lang="en-US"/>
              <a:t>numpy</a:t>
            </a:r>
            <a:endParaRPr lang="en-US" dirty="0"/>
          </a:p>
        </p:txBody>
      </p:sp>
      <p:pic>
        <p:nvPicPr>
          <p:cNvPr id="4" name="Picture 2" descr="https://gyazo.com/82f3721c162ae81ba4fe0b31dc9040da.png">
            <a:extLst>
              <a:ext uri="{FF2B5EF4-FFF2-40B4-BE49-F238E27FC236}">
                <a16:creationId xmlns:a16="http://schemas.microsoft.com/office/drawing/2014/main" id="{51C33158-5EA6-45CD-BBDF-108D15EEF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069468"/>
            <a:ext cx="7806786" cy="399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29BDDC-7BB2-4E3A-8AE0-2B8BE0CF23BC}"/>
              </a:ext>
            </a:extLst>
          </p:cNvPr>
          <p:cNvSpPr/>
          <p:nvPr/>
        </p:nvSpPr>
        <p:spPr>
          <a:xfrm>
            <a:off x="3040655" y="5662670"/>
            <a:ext cx="2743200" cy="25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CF6C5E-F6E8-47BD-AB51-7022CB5111DF}"/>
              </a:ext>
            </a:extLst>
          </p:cNvPr>
          <p:cNvSpPr/>
          <p:nvPr/>
        </p:nvSpPr>
        <p:spPr>
          <a:xfrm>
            <a:off x="3116855" y="4341870"/>
            <a:ext cx="2743200" cy="25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8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F19C-C057-48CB-BC92-84FFC644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9512-796B-4551-9695-FFCDB5AB9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discussed the 1-d array in the previous lecture. In the next class, we will discuss the n-d array (n being any natural number).</a:t>
            </a:r>
          </a:p>
          <a:p>
            <a:r>
              <a:rPr lang="en-US" dirty="0"/>
              <a:t>What is a matrix?</a:t>
            </a:r>
          </a:p>
          <a:p>
            <a:pPr lvl="1"/>
            <a:r>
              <a:rPr lang="en-US" dirty="0"/>
              <a:t>A 2d Array!</a:t>
            </a:r>
          </a:p>
          <a:p>
            <a:r>
              <a:rPr lang="en-US" dirty="0"/>
              <a:t>What we discuss on n-d arrays will apply to matrices</a:t>
            </a:r>
          </a:p>
          <a:p>
            <a:r>
              <a:rPr lang="en-US" dirty="0"/>
              <a:t>But there are special things you can do with matrices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5480E-1600-4EE0-BAB7-19C723141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268" y="2981325"/>
            <a:ext cx="4005576" cy="33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1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4133-9F94-4277-816A-A6AE281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a bonus problem on this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6766-7D61-4121-993C-0818D8C3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Hints on next slide</a:t>
            </a:r>
          </a:p>
          <a:p>
            <a:r>
              <a:rPr lang="en-US" dirty="0"/>
              <a:t>2 points or 0 points</a:t>
            </a:r>
          </a:p>
        </p:txBody>
      </p:sp>
    </p:spTree>
    <p:extLst>
      <p:ext uri="{BB962C8B-B14F-4D97-AF65-F5344CB8AC3E}">
        <p14:creationId xmlns:p14="http://schemas.microsoft.com/office/powerpoint/2010/main" val="3256397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41B8-7AF1-4F0E-A429-7DB3D577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4593-5BA5-4498-8E6B-DEF09D564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8294"/>
            <a:ext cx="8596668" cy="52770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beta = 100000</a:t>
            </a:r>
          </a:p>
          <a:p>
            <a:r>
              <a:rPr lang="en-US" dirty="0"/>
              <a:t>Spectral decomposition is </a:t>
            </a:r>
            <a:r>
              <a:rPr lang="en-US" i="1" dirty="0" err="1">
                <a:solidFill>
                  <a:srgbClr val="FF0000"/>
                </a:solidFill>
              </a:rPr>
              <a:t>la.eig</a:t>
            </a:r>
            <a:r>
              <a:rPr lang="en-US" i="1" dirty="0">
                <a:solidFill>
                  <a:srgbClr val="FF0000"/>
                </a:solidFill>
              </a:rPr>
              <a:t>(H)</a:t>
            </a:r>
          </a:p>
          <a:p>
            <a:r>
              <a:rPr lang="en-US" dirty="0">
                <a:solidFill>
                  <a:srgbClr val="FF0000"/>
                </a:solidFill>
              </a:rPr>
              <a:t>L, V = </a:t>
            </a:r>
            <a:r>
              <a:rPr lang="en-US" dirty="0" err="1">
                <a:solidFill>
                  <a:srgbClr val="FF0000"/>
                </a:solidFill>
              </a:rPr>
              <a:t>la.eig</a:t>
            </a:r>
            <a:r>
              <a:rPr lang="en-US" dirty="0">
                <a:solidFill>
                  <a:srgbClr val="FF0000"/>
                </a:solidFill>
              </a:rPr>
              <a:t>(H)</a:t>
            </a:r>
          </a:p>
          <a:p>
            <a:r>
              <a:rPr lang="en-US" dirty="0">
                <a:solidFill>
                  <a:schemeClr val="tx1"/>
                </a:solidFill>
              </a:rPr>
              <a:t>If we then do </a:t>
            </a:r>
            <a:r>
              <a:rPr lang="en-US" dirty="0" err="1">
                <a:solidFill>
                  <a:srgbClr val="FF0000"/>
                </a:solidFill>
              </a:rPr>
              <a:t>L_mat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np.diag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L_bar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we would find the relation:</a:t>
            </a:r>
          </a:p>
          <a:p>
            <a:r>
              <a:rPr lang="en-US" dirty="0">
                <a:solidFill>
                  <a:schemeClr val="tx1"/>
                </a:solidFill>
              </a:rPr>
              <a:t>H 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V@L_mat@V.T</a:t>
            </a:r>
            <a:r>
              <a:rPr lang="en-US" dirty="0">
                <a:solidFill>
                  <a:schemeClr val="tx1"/>
                </a:solidFill>
              </a:rPr>
              <a:t> which is this in step 3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          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 err="1">
                <a:solidFill>
                  <a:srgbClr val="FF0000"/>
                </a:solidFill>
              </a:rPr>
              <a:t>la.norm</a:t>
            </a:r>
            <a:r>
              <a:rPr lang="en-US" dirty="0">
                <a:solidFill>
                  <a:srgbClr val="FF0000"/>
                </a:solidFill>
              </a:rPr>
              <a:t>(A)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essentially just says how “large” is the matrix in terms of the number in it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 NOT use a loop in step 9, you will receive no credit</a:t>
            </a:r>
          </a:p>
          <a:p>
            <a:r>
              <a:rPr lang="en-US" dirty="0">
                <a:solidFill>
                  <a:schemeClr val="tx1"/>
                </a:solidFill>
              </a:rPr>
              <a:t>In step 9 first use what we have shown in class to create </a:t>
            </a:r>
            <a:r>
              <a:rPr lang="en-US" dirty="0" err="1">
                <a:solidFill>
                  <a:srgbClr val="FF0000"/>
                </a:solidFill>
              </a:rPr>
              <a:t>L_bar</a:t>
            </a:r>
            <a:r>
              <a:rPr lang="en-US" dirty="0">
                <a:solidFill>
                  <a:schemeClr val="tx1"/>
                </a:solidFill>
              </a:rPr>
              <a:t> from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. Then create </a:t>
            </a:r>
            <a:r>
              <a:rPr lang="en-US" dirty="0" err="1">
                <a:solidFill>
                  <a:srgbClr val="FF0000"/>
                </a:solidFill>
              </a:rPr>
              <a:t>L_bar_mat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 err="1">
                <a:solidFill>
                  <a:srgbClr val="FF0000"/>
                </a:solidFill>
              </a:rPr>
              <a:t>np.diag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L_bar</a:t>
            </a:r>
            <a:r>
              <a:rPr lang="en-US" dirty="0">
                <a:solidFill>
                  <a:srgbClr val="FF0000"/>
                </a:solidFill>
              </a:rPr>
              <a:t>). </a:t>
            </a:r>
          </a:p>
          <a:p>
            <a:r>
              <a:rPr lang="en-US" dirty="0" err="1">
                <a:solidFill>
                  <a:srgbClr val="FF0000"/>
                </a:solidFill>
              </a:rPr>
              <a:t>L_bar_mat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C9BC3-BC3E-4F30-9DD4-8C8457B9F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382" y="2983382"/>
            <a:ext cx="1953657" cy="544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F7D781-0761-4060-BB1B-A0D7FF1FED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991" b="19447"/>
          <a:stretch/>
        </p:blipFill>
        <p:spPr>
          <a:xfrm>
            <a:off x="1214375" y="3930148"/>
            <a:ext cx="691543" cy="465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F336B5-D993-4CD9-B0DC-4E16288C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07" y="5975133"/>
            <a:ext cx="475510" cy="70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05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75D3-46B3-46AF-B4F2-40D3F0C0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Hint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B108-73BC-4A88-82FE-97A98C57B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step 4 it says to check if H = 0.</a:t>
            </a:r>
          </a:p>
          <a:p>
            <a:r>
              <a:rPr lang="en-US" dirty="0"/>
              <a:t>This means we want to check if </a:t>
            </a:r>
            <a:r>
              <a:rPr lang="en-US" b="1" dirty="0"/>
              <a:t>All </a:t>
            </a:r>
            <a:r>
              <a:rPr lang="en-US" dirty="0"/>
              <a:t>of the elements of H are 0. </a:t>
            </a:r>
          </a:p>
          <a:p>
            <a:r>
              <a:rPr lang="en-US" dirty="0"/>
              <a:t>Notice that I bolded “All”</a:t>
            </a:r>
          </a:p>
        </p:txBody>
      </p:sp>
    </p:spTree>
    <p:extLst>
      <p:ext uri="{BB962C8B-B14F-4D97-AF65-F5344CB8AC3E}">
        <p14:creationId xmlns:p14="http://schemas.microsoft.com/office/powerpoint/2010/main" val="2007744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5434-9F61-4FAC-A0F9-EA6D54CA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21672-27D3-4F77-9544-F69D8991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that last example interested you, consider taking (EN.553.761) – Nonlinear Optimization</a:t>
            </a:r>
          </a:p>
          <a:p>
            <a:r>
              <a:rPr lang="en-US" dirty="0"/>
              <a:t>It is graduate level but very manageable if you have taken Calc 3, Lin </a:t>
            </a:r>
            <a:r>
              <a:rPr lang="en-US" dirty="0" err="1"/>
              <a:t>Alg</a:t>
            </a:r>
            <a:r>
              <a:rPr lang="en-US" dirty="0"/>
              <a:t>, and Opti I.</a:t>
            </a:r>
          </a:p>
        </p:txBody>
      </p:sp>
    </p:spTree>
    <p:extLst>
      <p:ext uri="{BB962C8B-B14F-4D97-AF65-F5344CB8AC3E}">
        <p14:creationId xmlns:p14="http://schemas.microsoft.com/office/powerpoint/2010/main" val="127152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07E0-36F7-4C21-9A2E-B409B808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Transposition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5815-EEC0-44C6-805F-2F8B87B5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B = A.T (that’s how to take a transpose of a </a:t>
            </a:r>
            <a:r>
              <a:rPr lang="en-US" dirty="0" err="1"/>
              <a:t>numpy</a:t>
            </a:r>
            <a:r>
              <a:rPr lang="en-US" dirty="0"/>
              <a:t> matrix)</a:t>
            </a:r>
          </a:p>
          <a:p>
            <a:r>
              <a:rPr lang="en-US" dirty="0"/>
              <a:t>Then B[</a:t>
            </a:r>
            <a:r>
              <a:rPr lang="en-US" dirty="0" err="1"/>
              <a:t>i,j</a:t>
            </a:r>
            <a:r>
              <a:rPr lang="en-US" dirty="0"/>
              <a:t>] = A[</a:t>
            </a:r>
            <a:r>
              <a:rPr lang="en-US" dirty="0" err="1"/>
              <a:t>j,i</a:t>
            </a:r>
            <a:r>
              <a:rPr lang="en-US" dirty="0"/>
              <a:t>]</a:t>
            </a:r>
          </a:p>
          <a:p>
            <a:r>
              <a:rPr lang="en-US" dirty="0"/>
              <a:t>Thus, if A is n-by-m then B is m-by-n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B96B0-8772-470F-8F33-0EC3E38F0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2700655"/>
            <a:ext cx="7277100" cy="38811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BF0572-CE07-4318-AC4A-76B0A36C68A1}"/>
              </a:ext>
            </a:extLst>
          </p:cNvPr>
          <p:cNvCxnSpPr/>
          <p:nvPr/>
        </p:nvCxnSpPr>
        <p:spPr>
          <a:xfrm>
            <a:off x="4733925" y="4324350"/>
            <a:ext cx="4972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50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D687-61E8-449E-88F6-79E2ACDB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Matrix Multiplication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D38371-99B3-4554-8E12-A442DB58E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19" y="4239419"/>
            <a:ext cx="6324600" cy="1666875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4BCB91-EE3C-413D-AFBB-D7C542345D4A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 is k-by-n, B is n-by-m</a:t>
            </a:r>
          </a:p>
          <a:p>
            <a:r>
              <a:rPr lang="en-US" dirty="0">
                <a:solidFill>
                  <a:schemeClr val="tx1"/>
                </a:solidFill>
              </a:rPr>
              <a:t>AB is k-by-m</a:t>
            </a:r>
          </a:p>
          <a:p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err="1">
                <a:solidFill>
                  <a:schemeClr val="tx1"/>
                </a:solidFill>
              </a:rPr>
              <a:t>numpy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i="1" dirty="0">
                <a:solidFill>
                  <a:srgbClr val="FF0000"/>
                </a:solidFill>
              </a:rPr>
              <a:t>A @ B</a:t>
            </a:r>
          </a:p>
        </p:txBody>
      </p:sp>
    </p:spTree>
    <p:extLst>
      <p:ext uri="{BB962C8B-B14F-4D97-AF65-F5344CB8AC3E}">
        <p14:creationId xmlns:p14="http://schemas.microsoft.com/office/powerpoint/2010/main" val="97856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5076-308A-4046-A977-218E315A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matrix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B3FB-F7CA-477F-872E-B563A0440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935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Data generally comes in the 2-d array format</a:t>
            </a:r>
          </a:p>
          <a:p>
            <a:pPr lvl="1"/>
            <a:r>
              <a:rPr lang="en-US" dirty="0"/>
              <a:t>Experiment by Features</a:t>
            </a:r>
          </a:p>
          <a:p>
            <a:pPr lvl="1"/>
            <a:r>
              <a:rPr lang="en-US" dirty="0"/>
              <a:t>Patients by Signal (EHR data)</a:t>
            </a:r>
          </a:p>
          <a:p>
            <a:pPr lvl="1"/>
            <a:r>
              <a:rPr lang="en-US" dirty="0"/>
              <a:t>We generally use pandas for datasets of this nature</a:t>
            </a:r>
          </a:p>
          <a:p>
            <a:r>
              <a:rPr lang="en-US" b="1" dirty="0"/>
              <a:t>Shows up in second order models</a:t>
            </a:r>
          </a:p>
          <a:p>
            <a:pPr lvl="1"/>
            <a:r>
              <a:rPr lang="en-US" dirty="0"/>
              <a:t>Will discuss this a bit later</a:t>
            </a:r>
          </a:p>
          <a:p>
            <a:r>
              <a:rPr lang="en-US" b="1" dirty="0"/>
              <a:t>All linear maps can be represented by matrices</a:t>
            </a:r>
          </a:p>
          <a:p>
            <a:pPr lvl="1"/>
            <a:r>
              <a:rPr lang="en-US" dirty="0"/>
              <a:t>Many ML algorithms rely on linear maps</a:t>
            </a:r>
          </a:p>
          <a:p>
            <a:pPr lvl="2"/>
            <a:r>
              <a:rPr lang="en-US" dirty="0"/>
              <a:t>Such as the oft-discuss Neural Net</a:t>
            </a:r>
          </a:p>
          <a:p>
            <a:pPr lvl="2"/>
            <a:r>
              <a:rPr lang="en-US" dirty="0"/>
              <a:t>Linear Regression just assume we apply a linear map to our data</a:t>
            </a:r>
          </a:p>
          <a:p>
            <a:r>
              <a:rPr lang="en-US" b="1" dirty="0"/>
              <a:t>Many natural </a:t>
            </a:r>
            <a:r>
              <a:rPr lang="en-US" b="1" dirty="0" err="1"/>
              <a:t>phenoma</a:t>
            </a:r>
            <a:r>
              <a:rPr lang="en-US" b="1" dirty="0"/>
              <a:t> can be model as </a:t>
            </a:r>
            <a:r>
              <a:rPr lang="en-US" b="1" dirty="0" err="1"/>
              <a:t>markov</a:t>
            </a:r>
            <a:r>
              <a:rPr lang="en-US" b="1" dirty="0"/>
              <a:t> chains/processes </a:t>
            </a:r>
          </a:p>
          <a:p>
            <a:pPr lvl="1"/>
            <a:r>
              <a:rPr lang="en-US" dirty="0"/>
              <a:t>The underlying structure of a </a:t>
            </a:r>
            <a:r>
              <a:rPr lang="en-US" dirty="0" err="1"/>
              <a:t>markov</a:t>
            </a:r>
            <a:r>
              <a:rPr lang="en-US" dirty="0"/>
              <a:t> chain is a matrix</a:t>
            </a:r>
          </a:p>
          <a:p>
            <a:pPr lvl="1"/>
            <a:r>
              <a:rPr lang="en-US" dirty="0"/>
              <a:t>EN 553.426 – Stochastic Processes, covers the theory</a:t>
            </a:r>
          </a:p>
          <a:p>
            <a:pPr lvl="1"/>
            <a:r>
              <a:rPr lang="en-US" dirty="0"/>
              <a:t>EN 553.492 – </a:t>
            </a:r>
            <a:r>
              <a:rPr lang="en-US"/>
              <a:t>Mathematical Biology, </a:t>
            </a:r>
            <a:r>
              <a:rPr lang="en-US" dirty="0"/>
              <a:t>covers the “natural </a:t>
            </a:r>
            <a:r>
              <a:rPr lang="en-US" dirty="0" err="1"/>
              <a:t>phenoma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1496C-CCFA-4EB0-B22B-5EB7F94D7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75" y="981075"/>
            <a:ext cx="44958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6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87B3-64CC-40BC-B51B-99FB55AF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Numpy</a:t>
            </a:r>
            <a:r>
              <a:rPr lang="en-US" dirty="0"/>
              <a:t> for Linear Algebra?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A083-CA95-43F5-9ECF-B54B61C1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notation is </a:t>
            </a:r>
            <a:r>
              <a:rPr lang="en-US" i="1" dirty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numpy.linalg</a:t>
            </a:r>
            <a:r>
              <a:rPr lang="en-US" i="1" dirty="0">
                <a:solidFill>
                  <a:srgbClr val="FF0000"/>
                </a:solidFill>
              </a:rPr>
              <a:t> as la</a:t>
            </a:r>
          </a:p>
          <a:p>
            <a:r>
              <a:rPr lang="en-US" dirty="0">
                <a:solidFill>
                  <a:schemeClr val="tx1"/>
                </a:solidFill>
              </a:rPr>
              <a:t>Then call </a:t>
            </a:r>
            <a:r>
              <a:rPr lang="en-US" dirty="0">
                <a:solidFill>
                  <a:srgbClr val="FF0000"/>
                </a:solidFill>
              </a:rPr>
              <a:t>la.&lt;FUNC&gt;</a:t>
            </a:r>
          </a:p>
          <a:p>
            <a:r>
              <a:rPr lang="en-US" dirty="0">
                <a:solidFill>
                  <a:schemeClr val="tx1"/>
                </a:solidFill>
              </a:rPr>
              <a:t>Documentation: https://docs.scipy.org/doc/numpy-1.15.1/reference/routines.linalg.html</a:t>
            </a:r>
          </a:p>
        </p:txBody>
      </p:sp>
    </p:spTree>
    <p:extLst>
      <p:ext uri="{BB962C8B-B14F-4D97-AF65-F5344CB8AC3E}">
        <p14:creationId xmlns:p14="http://schemas.microsoft.com/office/powerpoint/2010/main" val="38776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C53D-4DAF-4235-AD62-47908036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Independence (Summary Stats)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3354-4C0D-491B-B751-053C3CE94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linear independence?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Why have the SAT Total column?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D3ACD1-66E7-44ED-9FF0-D84582E86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830294"/>
              </p:ext>
            </p:extLst>
          </p:nvPr>
        </p:nvGraphicFramePr>
        <p:xfrm>
          <a:off x="1674563" y="2720692"/>
          <a:ext cx="6918594" cy="28318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147">
                  <a:extLst>
                    <a:ext uri="{9D8B030D-6E8A-4147-A177-3AD203B41FA5}">
                      <a16:colId xmlns:a16="http://schemas.microsoft.com/office/drawing/2014/main" val="2930749645"/>
                    </a:ext>
                  </a:extLst>
                </a:gridCol>
                <a:gridCol w="1598433">
                  <a:extLst>
                    <a:ext uri="{9D8B030D-6E8A-4147-A177-3AD203B41FA5}">
                      <a16:colId xmlns:a16="http://schemas.microsoft.com/office/drawing/2014/main" val="2721217679"/>
                    </a:ext>
                  </a:extLst>
                </a:gridCol>
                <a:gridCol w="1884720">
                  <a:extLst>
                    <a:ext uri="{9D8B030D-6E8A-4147-A177-3AD203B41FA5}">
                      <a16:colId xmlns:a16="http://schemas.microsoft.com/office/drawing/2014/main" val="2309271470"/>
                    </a:ext>
                  </a:extLst>
                </a:gridCol>
                <a:gridCol w="1145147">
                  <a:extLst>
                    <a:ext uri="{9D8B030D-6E8A-4147-A177-3AD203B41FA5}">
                      <a16:colId xmlns:a16="http://schemas.microsoft.com/office/drawing/2014/main" val="1384326723"/>
                    </a:ext>
                  </a:extLst>
                </a:gridCol>
                <a:gridCol w="1145147">
                  <a:extLst>
                    <a:ext uri="{9D8B030D-6E8A-4147-A177-3AD203B41FA5}">
                      <a16:colId xmlns:a16="http://schemas.microsoft.com/office/drawing/2014/main" val="3521167932"/>
                    </a:ext>
                  </a:extLst>
                </a:gridCol>
              </a:tblGrid>
              <a:tr h="766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SAT Math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SAT Reading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SAT 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0026845"/>
                  </a:ext>
                </a:extLst>
              </a:tr>
              <a:tr h="413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Andrew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6052965"/>
                  </a:ext>
                </a:extLst>
              </a:tr>
              <a:tr h="413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2690753"/>
                  </a:ext>
                </a:extLst>
              </a:tr>
              <a:tr h="413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Jim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8003316"/>
                  </a:ext>
                </a:extLst>
              </a:tr>
              <a:tr h="413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Rachel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1420450"/>
                  </a:ext>
                </a:extLst>
              </a:tr>
              <a:tr h="413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Marybeth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8320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86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62EA-01AF-4F7B-85C4-0FBCEFD7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Independence (Summary Stats)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7CC6-4401-4502-980A-11E24FBE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check the rank of our matrix</a:t>
            </a:r>
          </a:p>
          <a:p>
            <a:r>
              <a:rPr lang="en-US" dirty="0"/>
              <a:t>Rank is number of linearly independent columns</a:t>
            </a:r>
          </a:p>
        </p:txBody>
      </p:sp>
    </p:spTree>
    <p:extLst>
      <p:ext uri="{BB962C8B-B14F-4D97-AF65-F5344CB8AC3E}">
        <p14:creationId xmlns:p14="http://schemas.microsoft.com/office/powerpoint/2010/main" val="5386421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469</TotalTime>
  <Words>1696</Words>
  <Application>Microsoft Office PowerPoint</Application>
  <PresentationFormat>Widescreen</PresentationFormat>
  <Paragraphs>260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Trebuchet MS</vt:lpstr>
      <vt:lpstr>Wingdings 3</vt:lpstr>
      <vt:lpstr>Facet</vt:lpstr>
      <vt:lpstr>Numpy Linear Algebra</vt:lpstr>
      <vt:lpstr>Numpy: Uses</vt:lpstr>
      <vt:lpstr>The Matrix</vt:lpstr>
      <vt:lpstr>Review: Transposition</vt:lpstr>
      <vt:lpstr>Review: Matrix Multiplication</vt:lpstr>
      <vt:lpstr>Why is the matrix important</vt:lpstr>
      <vt:lpstr>How to use Numpy for Linear Algebra?</vt:lpstr>
      <vt:lpstr>Linear Independence (Summary Stats)</vt:lpstr>
      <vt:lpstr>Linear Independence (Summary Stats)</vt:lpstr>
      <vt:lpstr>Linear Regression</vt:lpstr>
      <vt:lpstr>Linear Regression Example</vt:lpstr>
      <vt:lpstr>The Hypothesis</vt:lpstr>
      <vt:lpstr>All models are wrong, some are useful. - George Box (of the famous Box-Cox model) </vt:lpstr>
      <vt:lpstr>The Hypothesis</vt:lpstr>
      <vt:lpstr>Linear Regression</vt:lpstr>
      <vt:lpstr>Neural Network (Multiplication)</vt:lpstr>
      <vt:lpstr>What is a Neural Network doing?</vt:lpstr>
      <vt:lpstr>Input</vt:lpstr>
      <vt:lpstr>Output</vt:lpstr>
      <vt:lpstr>Idea of Neural Net</vt:lpstr>
      <vt:lpstr>The Hypothesis</vt:lpstr>
      <vt:lpstr>All models are wrong, some are useful. - George Box (of the famous Box-Cox model) </vt:lpstr>
      <vt:lpstr>How it Works (Using Matrices)</vt:lpstr>
      <vt:lpstr>Getting from Layer 0 (Input) to Layer 1</vt:lpstr>
      <vt:lpstr>A Taste of What’s to Come</vt:lpstr>
      <vt:lpstr>Minimum Finding</vt:lpstr>
      <vt:lpstr>Risk as a function of money and time</vt:lpstr>
      <vt:lpstr>What do we do?</vt:lpstr>
      <vt:lpstr>You can easily do all of this with numpy</vt:lpstr>
      <vt:lpstr>This will a bonus problem on this homework</vt:lpstr>
      <vt:lpstr>Hints</vt:lpstr>
      <vt:lpstr>Last Hint</vt:lpstr>
      <vt:lpstr>Comment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Linear Algebra</dc:title>
  <dc:creator>Lucas Rosen</dc:creator>
  <cp:lastModifiedBy>Lucas Rosen</cp:lastModifiedBy>
  <cp:revision>47</cp:revision>
  <dcterms:created xsi:type="dcterms:W3CDTF">2019-01-07T21:55:38Z</dcterms:created>
  <dcterms:modified xsi:type="dcterms:W3CDTF">2019-01-09T03:19:44Z</dcterms:modified>
</cp:coreProperties>
</file>