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9"/>
  </p:notesMasterIdLst>
  <p:sldIdLst>
    <p:sldId id="256" r:id="rId2"/>
    <p:sldId id="257" r:id="rId3"/>
    <p:sldId id="259" r:id="rId4"/>
    <p:sldId id="264" r:id="rId5"/>
    <p:sldId id="258" r:id="rId6"/>
    <p:sldId id="266" r:id="rId7"/>
    <p:sldId id="260" r:id="rId8"/>
    <p:sldId id="267" r:id="rId9"/>
    <p:sldId id="268" r:id="rId10"/>
    <p:sldId id="265" r:id="rId11"/>
    <p:sldId id="261" r:id="rId12"/>
    <p:sldId id="263" r:id="rId13"/>
    <p:sldId id="262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133" autoAdjust="0"/>
  </p:normalViewPr>
  <p:slideViewPr>
    <p:cSldViewPr snapToGrid="0">
      <p:cViewPr varScale="1">
        <p:scale>
          <a:sx n="55" d="100"/>
          <a:sy n="55" d="100"/>
        </p:scale>
        <p:origin x="10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A3C05-63CA-4020-A043-1735C62A81F2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9DD91-694A-40F5-AB06-3D1272FB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4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9DD91-694A-40F5-AB06-3D1272FB7F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still agree with the points? Is there still that buzz? Most of you are younger than 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9DD91-694A-40F5-AB06-3D1272FB7F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9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book says this:</a:t>
            </a:r>
          </a:p>
          <a:p>
            <a:r>
              <a:rPr lang="en-US" dirty="0"/>
              <a:t>Data science is fundamentally interdisciplinary</a:t>
            </a:r>
          </a:p>
          <a:p>
            <a:r>
              <a:rPr lang="en-US" dirty="0"/>
              <a:t>Statistics – how to model and summarize datasets (and phenomena)</a:t>
            </a:r>
          </a:p>
          <a:p>
            <a:r>
              <a:rPr lang="en-US" dirty="0"/>
              <a:t>CS – how to design and use algorithms to efficiently store, process, and visualize this data  </a:t>
            </a:r>
          </a:p>
          <a:p>
            <a:r>
              <a:rPr lang="en-US" dirty="0"/>
              <a:t>Domain Knowledge - "classical" training in a subject</a:t>
            </a:r>
          </a:p>
          <a:p>
            <a:r>
              <a:rPr lang="en-US" dirty="0"/>
              <a:t>The third is quite underrated in my </a:t>
            </a:r>
            <a:r>
              <a:rPr lang="en-US" dirty="0" err="1"/>
              <a:t>opinon</a:t>
            </a:r>
            <a:r>
              <a:rPr lang="en-US" dirty="0"/>
              <a:t> but can be learned on the job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9DD91-694A-40F5-AB06-3D1272FB7F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9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question my credentials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9DD91-694A-40F5-AB06-3D1272FB7F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300-E92C-496D-AFB1-3A16B9AE93D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6D22-C389-407E-8AED-1D56CEB6B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300-E92C-496D-AFB1-3A16B9AE93D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6D22-C389-407E-8AED-1D56CEB6B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300-E92C-496D-AFB1-3A16B9AE93D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6D22-C389-407E-8AED-1D56CEB6B1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983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300-E92C-496D-AFB1-3A16B9AE93D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6D22-C389-407E-8AED-1D56CEB6B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59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300-E92C-496D-AFB1-3A16B9AE93D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6D22-C389-407E-8AED-1D56CEB6B1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658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300-E92C-496D-AFB1-3A16B9AE93D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6D22-C389-407E-8AED-1D56CEB6B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7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300-E92C-496D-AFB1-3A16B9AE93D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6D22-C389-407E-8AED-1D56CEB6B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55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300-E92C-496D-AFB1-3A16B9AE93D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6D22-C389-407E-8AED-1D56CEB6B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8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300-E92C-496D-AFB1-3A16B9AE93D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6D22-C389-407E-8AED-1D56CEB6B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5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300-E92C-496D-AFB1-3A16B9AE93D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6D22-C389-407E-8AED-1D56CEB6B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300-E92C-496D-AFB1-3A16B9AE93D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6D22-C389-407E-8AED-1D56CEB6B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300-E92C-496D-AFB1-3A16B9AE93D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6D22-C389-407E-8AED-1D56CEB6B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1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300-E92C-496D-AFB1-3A16B9AE93D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6D22-C389-407E-8AED-1D56CEB6B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1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300-E92C-496D-AFB1-3A16B9AE93D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6D22-C389-407E-8AED-1D56CEB6B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1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300-E92C-496D-AFB1-3A16B9AE93D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6D22-C389-407E-8AED-1D56CEB6B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1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300-E92C-496D-AFB1-3A16B9AE93D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6D22-C389-407E-8AED-1D56CEB6B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6300-E92C-496D-AFB1-3A16B9AE93D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2D6D22-C389-407E-8AED-1D56CEB6B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a97pga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FA27-4D36-4223-BCD5-EF6742FE1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Introduction: What is Data Science?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AC53E-9E02-4520-9826-8F2FDD667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4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B1512B-F6EE-414A-B7E5-F1C2F6E51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3" y="197182"/>
            <a:ext cx="10566943" cy="48008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801F78-9731-44A0-AF21-AF0C6D31A1EE}"/>
              </a:ext>
            </a:extLst>
          </p:cNvPr>
          <p:cNvSpPr txBox="1">
            <a:spLocks/>
          </p:cNvSpPr>
          <p:nvPr/>
        </p:nvSpPr>
        <p:spPr>
          <a:xfrm>
            <a:off x="575734" y="6343981"/>
            <a:ext cx="8596668" cy="316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https://towardsdatascience.com/what-are-the-skills-needed-to-become-a-data-scientist-in-2018-d037012f1db2</a:t>
            </a:r>
          </a:p>
        </p:txBody>
      </p:sp>
    </p:spTree>
    <p:extLst>
      <p:ext uri="{BB962C8B-B14F-4D97-AF65-F5344CB8AC3E}">
        <p14:creationId xmlns:p14="http://schemas.microsoft.com/office/powerpoint/2010/main" val="69995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1AC742-3CB1-4FC7-A1D5-4747171F8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09" y="93980"/>
            <a:ext cx="3594068" cy="32111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C58F35-FAA9-43EC-BD1B-8E9CF08EAE35}"/>
              </a:ext>
            </a:extLst>
          </p:cNvPr>
          <p:cNvSpPr txBox="1">
            <a:spLocks/>
          </p:cNvSpPr>
          <p:nvPr/>
        </p:nvSpPr>
        <p:spPr>
          <a:xfrm>
            <a:off x="566209" y="3429000"/>
            <a:ext cx="8596668" cy="3211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/>
              <a:t>The article itself points out that python has been steadily outpacing R.</a:t>
            </a:r>
          </a:p>
          <a:p>
            <a:r>
              <a:rPr lang="en-US" sz="3700" dirty="0"/>
              <a:t>SQL can be learned in a week</a:t>
            </a:r>
          </a:p>
          <a:p>
            <a:r>
              <a:rPr lang="en-US" sz="3700" dirty="0"/>
              <a:t>Don’t bother with MATLAB, it is not used in industry to my experience. Also, after taking this class, going over to MATLAB will be incredibly easy. </a:t>
            </a:r>
          </a:p>
          <a:p>
            <a:r>
              <a:rPr lang="en-US" sz="3700" dirty="0"/>
              <a:t>I’m not sure why JAVA and C++ are even here.</a:t>
            </a:r>
          </a:p>
          <a:p>
            <a:r>
              <a:rPr lang="en-US" sz="3700" dirty="0"/>
              <a:t>My advice:</a:t>
            </a:r>
          </a:p>
          <a:p>
            <a:pPr lvl="1"/>
            <a:r>
              <a:rPr lang="en-US" sz="3700" dirty="0"/>
              <a:t>This class will get you started with Python.</a:t>
            </a:r>
          </a:p>
          <a:p>
            <a:pPr lvl="1"/>
            <a:r>
              <a:rPr lang="en-US" sz="3700" dirty="0"/>
              <a:t>Learn basic SQL. (Code academy)</a:t>
            </a:r>
          </a:p>
          <a:p>
            <a:pPr lvl="1"/>
            <a:r>
              <a:rPr lang="en-US" sz="3700" dirty="0"/>
              <a:t>Learn basic R either via Stat (553.430) or the free JHU Coursera Courses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1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8A874-B16B-4C05-AF49-FB37323A5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92" y="242887"/>
            <a:ext cx="6562725" cy="51720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46BEF3-F97D-44CA-8484-89C2BAB977E4}"/>
              </a:ext>
            </a:extLst>
          </p:cNvPr>
          <p:cNvSpPr txBox="1">
            <a:spLocks/>
          </p:cNvSpPr>
          <p:nvPr/>
        </p:nvSpPr>
        <p:spPr>
          <a:xfrm>
            <a:off x="547159" y="5462586"/>
            <a:ext cx="8596668" cy="995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point: Anyone with a background in problem solving can be a data scientist.</a:t>
            </a:r>
          </a:p>
          <a:p>
            <a:r>
              <a:rPr lang="en-US" dirty="0"/>
              <a:t>A good math background (probability, statistics, optimization, </a:t>
            </a:r>
            <a:r>
              <a:rPr lang="en-US" dirty="0" err="1"/>
              <a:t>etc</a:t>
            </a:r>
            <a:r>
              <a:rPr lang="en-US" dirty="0"/>
              <a:t>) and programming (data structures, </a:t>
            </a:r>
            <a:r>
              <a:rPr lang="en-US" dirty="0" err="1"/>
              <a:t>algos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background are necessary too</a:t>
            </a:r>
          </a:p>
        </p:txBody>
      </p:sp>
    </p:spTree>
    <p:extLst>
      <p:ext uri="{BB962C8B-B14F-4D97-AF65-F5344CB8AC3E}">
        <p14:creationId xmlns:p14="http://schemas.microsoft.com/office/powerpoint/2010/main" val="287974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DE71F9-1272-421A-9721-569B9A0B5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55" y="371157"/>
            <a:ext cx="5943600" cy="52482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1C8EEF-7EA4-4B4A-9B50-CBDB82ED471A}"/>
              </a:ext>
            </a:extLst>
          </p:cNvPr>
          <p:cNvSpPr txBox="1">
            <a:spLocks/>
          </p:cNvSpPr>
          <p:nvPr/>
        </p:nvSpPr>
        <p:spPr>
          <a:xfrm>
            <a:off x="575734" y="5905501"/>
            <a:ext cx="8596668" cy="75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Anecdote: I’ve heard that the percentage of jobs requiring PhDs is dropping in favor of Masters and even Bachelor degrees, especially at big companies</a:t>
            </a:r>
          </a:p>
        </p:txBody>
      </p:sp>
    </p:spTree>
    <p:extLst>
      <p:ext uri="{BB962C8B-B14F-4D97-AF65-F5344CB8AC3E}">
        <p14:creationId xmlns:p14="http://schemas.microsoft.com/office/powerpoint/2010/main" val="44002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A30A-B78A-4342-A553-8FB8D149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data scientist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36337-90F3-4330-8E35-11A2727DC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https://tinyurl.com/y8rx7ps2</a:t>
            </a:r>
            <a:endParaRPr lang="en-US" dirty="0"/>
          </a:p>
          <a:p>
            <a:r>
              <a:rPr lang="en-US" b="1" dirty="0">
                <a:hlinkClick r:id="rId2"/>
              </a:rPr>
              <a:t>https://tinyurl.com/ya97pgak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If you think these are a bit vague and buzzwordy you’re not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7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C001-AF80-44DF-88E3-A47D36B8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what is data science?</a:t>
            </a:r>
            <a:br>
              <a:rPr lang="en-US" dirty="0"/>
            </a:br>
            <a:r>
              <a:rPr lang="en-US" dirty="0"/>
              <a:t>Here’s what our textbook has to say: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9E550-87C9-45CF-8BB0-5B7188819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732742"/>
            <a:ext cx="5150701" cy="4916578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1D0EA053-8934-4E77-A715-15B5589F4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62" y="61921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[Drew Conway](http://drewconway.com/zia/2013/3/26/the-data-science-venn-diagram </a:t>
            </a:r>
          </a:p>
        </p:txBody>
      </p:sp>
    </p:spTree>
    <p:extLst>
      <p:ext uri="{BB962C8B-B14F-4D97-AF65-F5344CB8AC3E}">
        <p14:creationId xmlns:p14="http://schemas.microsoft.com/office/powerpoint/2010/main" val="210692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0F62-2422-45EA-AF84-64E7EAEF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6EA7-7317-418F-ADB1-8DB643F9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with AWS (this will just be a brief taste, there is a lot more that can be done than what I will show you)</a:t>
            </a:r>
          </a:p>
          <a:p>
            <a:r>
              <a:rPr lang="en-US" dirty="0" err="1"/>
              <a:t>Jupyter</a:t>
            </a:r>
            <a:r>
              <a:rPr lang="en-US" dirty="0"/>
              <a:t> – A data science specific environment that streamlines the entire process</a:t>
            </a:r>
          </a:p>
          <a:p>
            <a:r>
              <a:rPr lang="en-US" dirty="0" err="1"/>
              <a:t>Numpy</a:t>
            </a:r>
            <a:r>
              <a:rPr lang="en-US" dirty="0"/>
              <a:t> – Efficient vectorized computations that allow us to work on large datasets</a:t>
            </a:r>
          </a:p>
          <a:p>
            <a:r>
              <a:rPr lang="en-US" dirty="0"/>
              <a:t>Pandas – Data manipulation at its easiest</a:t>
            </a:r>
          </a:p>
          <a:p>
            <a:r>
              <a:rPr lang="en-US" dirty="0"/>
              <a:t>Matplotlib – Data visualization</a:t>
            </a:r>
          </a:p>
          <a:p>
            <a:r>
              <a:rPr lang="en-US" dirty="0" err="1"/>
              <a:t>Sklearn</a:t>
            </a:r>
            <a:r>
              <a:rPr lang="en-US" dirty="0"/>
              <a:t> – Basic Machine Learning Models (classification/regression)</a:t>
            </a:r>
          </a:p>
        </p:txBody>
      </p:sp>
    </p:spTree>
    <p:extLst>
      <p:ext uri="{BB962C8B-B14F-4D97-AF65-F5344CB8AC3E}">
        <p14:creationId xmlns:p14="http://schemas.microsoft.com/office/powerpoint/2010/main" val="9339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69DDA-5374-4D64-A9E1-7617D3B4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702371-3708-4997-B23A-DEDB2473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2239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1B3A-792A-466F-BFD7-C5D0957B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title of this course!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CD05-2D02-45CB-8F78-10C29E79D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Python for </a:t>
            </a:r>
            <a:r>
              <a:rPr lang="en-US" sz="3200" i="1" dirty="0"/>
              <a:t>Data Science </a:t>
            </a:r>
            <a:r>
              <a:rPr lang="en-US" sz="3200" dirty="0"/>
              <a:t>Applications</a:t>
            </a:r>
          </a:p>
          <a:p>
            <a:r>
              <a:rPr lang="en-US" sz="3200" dirty="0"/>
              <a:t>Clearly Python is the tool (and a great, FREE one) and data science is the goal</a:t>
            </a:r>
          </a:p>
          <a:p>
            <a:r>
              <a:rPr lang="en-US" sz="3200" dirty="0"/>
              <a:t>What is data science? </a:t>
            </a:r>
          </a:p>
          <a:p>
            <a:r>
              <a:rPr lang="en-US" sz="3200" dirty="0"/>
              <a:t>Is it just a buzzword? </a:t>
            </a:r>
          </a:p>
          <a:p>
            <a:r>
              <a:rPr lang="en-US" sz="3200" dirty="0"/>
              <a:t>Is it CS? </a:t>
            </a:r>
          </a:p>
          <a:p>
            <a:r>
              <a:rPr lang="en-US" sz="3200" dirty="0"/>
              <a:t>Is it Statistics?</a:t>
            </a:r>
          </a:p>
        </p:txBody>
      </p:sp>
    </p:spTree>
    <p:extLst>
      <p:ext uri="{BB962C8B-B14F-4D97-AF65-F5344CB8AC3E}">
        <p14:creationId xmlns:p14="http://schemas.microsoft.com/office/powerpoint/2010/main" val="139411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FC0-145F-450F-9CA1-9A735A80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think?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5837-65C7-49F2-8F86-C9539C4D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did you sign up for this course?</a:t>
            </a:r>
          </a:p>
          <a:p>
            <a:r>
              <a:rPr lang="en-US" sz="3200" dirty="0"/>
              <a:t>What do you think data science is?</a:t>
            </a:r>
          </a:p>
        </p:txBody>
      </p:sp>
    </p:spTree>
    <p:extLst>
      <p:ext uri="{BB962C8B-B14F-4D97-AF65-F5344CB8AC3E}">
        <p14:creationId xmlns:p14="http://schemas.microsoft.com/office/powerpoint/2010/main" val="227183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61B2-AFD8-49FA-8089-BD5036DB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Buzz</a:t>
            </a:r>
          </a:p>
        </p:txBody>
      </p:sp>
      <p:pic>
        <p:nvPicPr>
          <p:cNvPr id="1026" name="Picture 2" descr="Image result for bee">
            <a:extLst>
              <a:ext uri="{FF2B5EF4-FFF2-40B4-BE49-F238E27FC236}">
                <a16:creationId xmlns:a16="http://schemas.microsoft.com/office/drawing/2014/main" id="{283CF947-C5CE-4E44-BFF9-1BE23367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686878"/>
            <a:ext cx="5971857" cy="447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6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C06F-DB55-4713-B1FB-C63A2473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6333490"/>
            <a:ext cx="8596668" cy="3168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Source: https://hbr.org/2012/10/data-scientist-the-sexiest-job-of-the-21st-century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66733-E8DA-49AD-8310-49C6996E8F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8" r="18277"/>
          <a:stretch/>
        </p:blipFill>
        <p:spPr>
          <a:xfrm>
            <a:off x="1673898" y="355600"/>
            <a:ext cx="6159462" cy="48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7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E5E8-5A06-4410-81ED-6EA71F4C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3EB7-2D8D-4553-837C-6FE867CF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 points if you read the article and send me a 1 page double spaced response on if you still think it holds true today 6 years later. I’m personally not sure.</a:t>
            </a:r>
          </a:p>
          <a:p>
            <a:r>
              <a:rPr lang="en-US" sz="2400" dirty="0"/>
              <a:t>As in Syllabus 0 points if your work is “embarrassing” and 1 point if you missed the point (it will be hard to miss the point in an opinion assignment) </a:t>
            </a:r>
          </a:p>
          <a:p>
            <a:r>
              <a:rPr lang="en-US" sz="2400" dirty="0"/>
              <a:t>Due Sunday 1/13 at Noon</a:t>
            </a:r>
          </a:p>
        </p:txBody>
      </p:sp>
    </p:spTree>
    <p:extLst>
      <p:ext uri="{BB962C8B-B14F-4D97-AF65-F5344CB8AC3E}">
        <p14:creationId xmlns:p14="http://schemas.microsoft.com/office/powerpoint/2010/main" val="177622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F568-F586-4A30-AA5B-AF02A4D2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735F5-4E13-4926-8914-B8C0EC51C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7" y="177710"/>
            <a:ext cx="6483683" cy="35053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18FB2-6B04-437E-91C8-B85A7CC20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046" y="209529"/>
            <a:ext cx="6420180" cy="4229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055118-E5E9-4D35-ACF4-59CF19621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64" y="3032850"/>
            <a:ext cx="6439231" cy="415311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40D07D-D00E-4602-80DE-5E1909613475}"/>
              </a:ext>
            </a:extLst>
          </p:cNvPr>
          <p:cNvSpPr txBox="1">
            <a:spLocks/>
          </p:cNvSpPr>
          <p:nvPr/>
        </p:nvSpPr>
        <p:spPr>
          <a:xfrm>
            <a:off x="8005234" y="5308244"/>
            <a:ext cx="3767666" cy="256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Glassdoor</a:t>
            </a:r>
          </a:p>
        </p:txBody>
      </p:sp>
    </p:spTree>
    <p:extLst>
      <p:ext uri="{BB962C8B-B14F-4D97-AF65-F5344CB8AC3E}">
        <p14:creationId xmlns:p14="http://schemas.microsoft.com/office/powerpoint/2010/main" val="181712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A2C5-C750-439B-922A-58C3E8E3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" y="2457450"/>
            <a:ext cx="10152591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Note: These are not starting salaries (I wish they were)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9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458E-3BC9-4822-B2B7-52F4AA54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data scientist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BFF5-3B92-47F1-90E4-66B35ACF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171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606</Words>
  <Application>Microsoft Office PowerPoint</Application>
  <PresentationFormat>Widescreen</PresentationFormat>
  <Paragraphs>60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Introduction: What is Data Science?</vt:lpstr>
      <vt:lpstr>The title of this course!</vt:lpstr>
      <vt:lpstr>What do you think?</vt:lpstr>
      <vt:lpstr>The Buzz</vt:lpstr>
      <vt:lpstr>PowerPoint Presentation</vt:lpstr>
      <vt:lpstr>Extra Credit Opportunity</vt:lpstr>
      <vt:lpstr>PowerPoint Presentation</vt:lpstr>
      <vt:lpstr>Note: These are not starting salaries (I wish they were)  </vt:lpstr>
      <vt:lpstr>What does a data scientist need?</vt:lpstr>
      <vt:lpstr>PowerPoint Presentation</vt:lpstr>
      <vt:lpstr>PowerPoint Presentation</vt:lpstr>
      <vt:lpstr>PowerPoint Presentation</vt:lpstr>
      <vt:lpstr>PowerPoint Presentation</vt:lpstr>
      <vt:lpstr>What does a data scientist do?</vt:lpstr>
      <vt:lpstr>Finally, what is data science? Here’s what our textbook has to say:</vt:lpstr>
      <vt:lpstr>What you will learn in this course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What is Data Science?</dc:title>
  <dc:creator>Lucas Rosen</dc:creator>
  <cp:lastModifiedBy>Lucas Rosen</cp:lastModifiedBy>
  <cp:revision>8</cp:revision>
  <dcterms:created xsi:type="dcterms:W3CDTF">2018-12-24T23:40:24Z</dcterms:created>
  <dcterms:modified xsi:type="dcterms:W3CDTF">2018-12-25T00:35:56Z</dcterms:modified>
</cp:coreProperties>
</file>