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66" d="100"/>
          <a:sy n="66" d="100"/>
        </p:scale>
        <p:origin x="86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922E-CCEB-43AB-9650-A7D38B110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15DE-24E2-4B40-909F-A3A828F1A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B883E-785F-44F1-B4FB-2C28FDA3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7FA5-03B3-4479-9A82-15AA318F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FB88-2BB0-48BE-8215-50E30CD2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55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B0D4-7C63-48FF-BBFC-14BC2189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FB632-1AE4-41B5-842E-3A36CDA4C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41F9-EC75-40F1-BE3F-C333834A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F8DA-5A23-4D7F-8786-156A2737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AD0A-014B-440B-A786-EE167FD6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02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9530F-73F8-4B38-8BED-1A6501707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A68F7-B716-450C-B158-CE46D026D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3C368-E6F8-445A-9114-6E5BB4F9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DC7BD-36AD-4064-8531-B479291E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4302-7DA1-4FEE-9316-0D589A99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63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0D55-0183-45AD-B50C-CB53B8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67C3-3BD1-4200-8CA3-A678DF140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20613-6E85-4A0D-95A4-39BA37AF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880D1-558A-46CB-A288-414EBA39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A045-5466-4CFB-B82D-C4E14299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682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D6DA-08EA-4C47-9D8E-944D8EA2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6CDBF-2759-4558-8FBF-89EBE9928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EAD74-09D4-4CC9-82BC-E2173B24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2791-C6D6-40B8-AD14-B21DACC5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6CF4-7698-4D63-BF97-4537E519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02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2B13-3D36-45D4-ABB1-C9570874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0C66-960E-4F85-9B23-9B9A8A11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2C0CA-D973-4323-A07C-09A6AAC4A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ABD16-CE1B-473A-B85F-223E4982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02540-5A9E-4E6D-9E1C-AB19714D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AE15C-13B3-43EC-9C02-D25000D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66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C707-5295-4AEB-8700-1ACF54FC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BFD03-487B-46DC-8EBB-66A496E5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28D06-1474-4C7C-879B-FF743D89E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83408-45B1-4648-974A-E5128CBAB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FF489-2DA1-4DE0-8687-640E6AFE7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E7707-1A61-4ECA-9877-A43A3151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330EA-3326-4644-B881-BDDB90FB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489A0-D415-48E5-94F8-597EFB3D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11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A363-FD10-4A80-854B-2033F8BB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1DFC9-AEA9-4F91-B7DB-53C93121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E39FC-DB8C-420E-B15A-F46D00DE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06DEB-AF02-4236-82EE-E30B8ABA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45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60868-798B-4B2D-8657-88EE6270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4F283-5A7E-4D65-B84F-171C2930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FF4A3-9382-4E9B-BEA8-C9C3326C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39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4565-D758-4946-B05F-670F51ED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0059-8967-4FBA-8030-6180D4F2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DF612-2069-468E-8A49-A3C9E03A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02E9-775F-4341-86AC-30703C4A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6A8EC-330B-499A-98D7-181E9C8E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DEA4-AFB8-48D2-86CF-3270E0AD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9BB8-B83D-45E9-9C14-E6A88648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BA360-6690-495B-8DE8-B771E682E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F968A-719D-4EF1-86D1-DDC93C9CF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14AFC-2D52-474D-A13F-4C753CFF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AABAB-E9D9-4382-A68D-30E3F846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48FA-4220-4D3B-83E7-C422CED2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24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8DF8D-E306-41F8-A91D-2A238DBE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57B7-E8C8-41BB-8512-38593A8E6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9B73-3B9B-455D-8E48-9582F6350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9DED-3C9C-495C-9B0D-BE4FD643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CD969-D41F-4D67-B22D-6EFE5887A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47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02D8-3665-4804-94A8-F5196AF85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Minimum Vertex Cover Algorithm For Complement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798A-A2FA-4902-93E8-DE36A617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55762"/>
          </a:xfrm>
        </p:spPr>
        <p:txBody>
          <a:bodyPr/>
          <a:lstStyle/>
          <a:p>
            <a:r>
              <a:rPr lang="en-AU" dirty="0"/>
              <a:t>Lucas Geurtjens (s5132841)</a:t>
            </a:r>
          </a:p>
        </p:txBody>
      </p:sp>
    </p:spTree>
    <p:extLst>
      <p:ext uri="{BB962C8B-B14F-4D97-AF65-F5344CB8AC3E}">
        <p14:creationId xmlns:p14="http://schemas.microsoft.com/office/powerpoint/2010/main" val="387260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366A-403B-4169-B2F4-508DBAF5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5A66-72BA-4173-9DDC-E19F8441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AU" dirty="0"/>
              <a:t>An algorithm was developed to solve the </a:t>
            </a:r>
            <a:r>
              <a:rPr lang="en-AU" b="1" dirty="0"/>
              <a:t>Minimum Vertex Cover </a:t>
            </a:r>
            <a:r>
              <a:rPr lang="en-AU" dirty="0"/>
              <a:t>problem.</a:t>
            </a:r>
          </a:p>
          <a:p>
            <a:r>
              <a:rPr lang="en-AU" dirty="0"/>
              <a:t>It aims to select a set of nodes that have edges to every node in the graph.</a:t>
            </a:r>
          </a:p>
          <a:p>
            <a:r>
              <a:rPr lang="en-AU" dirty="0"/>
              <a:t>It is an NP-hard problem.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BACAD-9D0C-47BB-8FB3-A701C4929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2" y="606479"/>
            <a:ext cx="3566158" cy="5108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EB7819-975C-4A94-BEA9-E3BBC6A45E92}"/>
              </a:ext>
            </a:extLst>
          </p:cNvPr>
          <p:cNvSpPr txBox="1"/>
          <p:nvPr/>
        </p:nvSpPr>
        <p:spPr>
          <a:xfrm>
            <a:off x="5828145" y="5939521"/>
            <a:ext cx="636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Image credit: By Fschwarzentruber - Own work, CC BY-SA 4.0, https://commons.wikimedia.org/w/index.php?curid=48175909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7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366A-403B-4169-B2F4-508DBAF5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5A66-72BA-4173-9DDC-E19F8441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1960" cy="4351338"/>
          </a:xfrm>
        </p:spPr>
        <p:txBody>
          <a:bodyPr>
            <a:normAutofit/>
          </a:bodyPr>
          <a:lstStyle/>
          <a:p>
            <a:r>
              <a:rPr lang="en-AU" dirty="0"/>
              <a:t>The graphs we’re looking at are </a:t>
            </a:r>
            <a:r>
              <a:rPr lang="en-AU" b="1" dirty="0"/>
              <a:t>Complement graphs</a:t>
            </a:r>
            <a:r>
              <a:rPr lang="en-AU" dirty="0"/>
              <a:t>.</a:t>
            </a:r>
          </a:p>
          <a:p>
            <a:r>
              <a:rPr lang="en-AU" dirty="0"/>
              <a:t>These are graphs whereby all edges disconnect from the nodes they’re adjacent to, and connect to all nodes they were previously not adjacent to.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B7819-975C-4A94-BEA9-E3BBC6A45E92}"/>
              </a:ext>
            </a:extLst>
          </p:cNvPr>
          <p:cNvSpPr txBox="1"/>
          <p:nvPr/>
        </p:nvSpPr>
        <p:spPr>
          <a:xfrm>
            <a:off x="4953001" y="5789856"/>
            <a:ext cx="736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Image credit: Complement_graph_sample.gif: Claudio Rocchiniderivative work: David Eppstein, CC BY 2.5 &lt;https://creativecommons.org/licenses/by/2.5&gt;, via Wikimedia Commons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CBC62-9098-481D-A8D3-81DBDEB04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42" y="1566330"/>
            <a:ext cx="65634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5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366A-403B-4169-B2F4-508DBAF5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Known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5A66-72BA-4173-9DDC-E19F8441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The following algorithms have been developed for finding the minimum vertex cover of a graph:</a:t>
            </a:r>
          </a:p>
          <a:p>
            <a:r>
              <a:rPr lang="en-AU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One solution was developed using </a:t>
            </a:r>
            <a:r>
              <a:rPr lang="en-AU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Dijkstra’s algorithm</a:t>
            </a:r>
            <a:r>
              <a:rPr lang="en-AU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getting a vertex cover with a time complexity of O(n</a:t>
            </a:r>
            <a:r>
              <a:rPr lang="en-AU" baseline="30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AU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where n is the number of nodes in the graph [1].</a:t>
            </a:r>
          </a:p>
          <a:p>
            <a:r>
              <a:rPr lang="en-AU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Another current solution is to use an </a:t>
            </a:r>
            <a:r>
              <a:rPr lang="en-AU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approximate algorithm</a:t>
            </a:r>
            <a:r>
              <a:rPr lang="en-AU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instead of an exact algorithm. In this approach, we continue picking the nodes covering the greatest number of edges until all nodes have been covered.</a:t>
            </a:r>
          </a:p>
        </p:txBody>
      </p:sp>
    </p:spTree>
    <p:extLst>
      <p:ext uri="{BB962C8B-B14F-4D97-AF65-F5344CB8AC3E}">
        <p14:creationId xmlns:p14="http://schemas.microsoft.com/office/powerpoint/2010/main" val="241099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36AD-B183-4B78-B1B4-C2A6B214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8B5C-64A4-4AFF-A01B-692BCBD6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Description</a:t>
            </a:r>
          </a:p>
          <a:p>
            <a:r>
              <a:rPr lang="en-AU" dirty="0"/>
              <a:t>Greedy search that selects vertices that result in the largest number of nodes being covered.</a:t>
            </a:r>
          </a:p>
          <a:p>
            <a:r>
              <a:rPr lang="en-AU" dirty="0"/>
              <a:t>Does so by maintaining a priority queue (nodes with largest number of connected uncovered nodes are at its head).</a:t>
            </a:r>
          </a:p>
          <a:p>
            <a:r>
              <a:rPr lang="en-AU" dirty="0"/>
              <a:t>We explore the priority queue, popping off the head, and adding the children to the priority queue until we’ve covered all nodes.</a:t>
            </a:r>
          </a:p>
        </p:txBody>
      </p:sp>
    </p:spTree>
    <p:extLst>
      <p:ext uri="{BB962C8B-B14F-4D97-AF65-F5344CB8AC3E}">
        <p14:creationId xmlns:p14="http://schemas.microsoft.com/office/powerpoint/2010/main" val="218663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36AD-B183-4B78-B1B4-C2A6B214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8B5C-64A4-4AFF-A01B-692BCBD6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Data Structure</a:t>
            </a:r>
          </a:p>
          <a:p>
            <a:r>
              <a:rPr lang="en-AU" dirty="0"/>
              <a:t>The algorithm relies on a list of nodes for its operations. The node data structure is as follows:</a:t>
            </a:r>
          </a:p>
          <a:p>
            <a:pPr lvl="1"/>
            <a:r>
              <a:rPr lang="en-AU" u="sng" dirty="0"/>
              <a:t>ID:</a:t>
            </a:r>
            <a:r>
              <a:rPr lang="en-AU" dirty="0"/>
              <a:t> The Node’s ID</a:t>
            </a:r>
          </a:p>
          <a:p>
            <a:pPr lvl="1"/>
            <a:r>
              <a:rPr lang="en-AU" u="sng" dirty="0"/>
              <a:t>Connections:</a:t>
            </a:r>
            <a:r>
              <a:rPr lang="en-AU" dirty="0"/>
              <a:t> A list of nodes that are connected to the node by an edge.</a:t>
            </a:r>
          </a:p>
          <a:p>
            <a:pPr lvl="1"/>
            <a:r>
              <a:rPr lang="en-AU" u="sng" dirty="0"/>
              <a:t>Unseen Connections:</a:t>
            </a:r>
            <a:r>
              <a:rPr lang="en-AU" dirty="0"/>
              <a:t>  The number of nodes connected to the node that have not yet been seen.</a:t>
            </a:r>
          </a:p>
          <a:p>
            <a:pPr lvl="1"/>
            <a:r>
              <a:rPr lang="en-AU" u="sng" dirty="0"/>
              <a:t>Visited:</a:t>
            </a:r>
            <a:r>
              <a:rPr lang="en-AU" dirty="0"/>
              <a:t>  If a node has been visited (i.e., selected as a cover vertex).</a:t>
            </a:r>
          </a:p>
          <a:p>
            <a:pPr lvl="1"/>
            <a:r>
              <a:rPr lang="en-AU" u="sng" dirty="0"/>
              <a:t>Seen:</a:t>
            </a:r>
            <a:r>
              <a:rPr lang="en-AU" dirty="0"/>
              <a:t> If a node has been seen (i.e., we know is connected to a cover vertex).</a:t>
            </a:r>
          </a:p>
        </p:txBody>
      </p:sp>
    </p:spTree>
    <p:extLst>
      <p:ext uri="{BB962C8B-B14F-4D97-AF65-F5344CB8AC3E}">
        <p14:creationId xmlns:p14="http://schemas.microsoft.com/office/powerpoint/2010/main" val="116228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0632-324F-434A-8F30-964AA22D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27D6-2BA9-42EA-8D0F-4C4896E76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7312" cy="4351338"/>
          </a:xfrm>
        </p:spPr>
        <p:txBody>
          <a:bodyPr/>
          <a:lstStyle/>
          <a:p>
            <a:r>
              <a:rPr lang="en-AU" dirty="0"/>
              <a:t>Unfortunately, the algorithm was really slow and wouldn’t finish executing in a reasonable amount of time. As a result, I was unable to get any results to analyse and compare to the known results.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4F0438-FFB0-4722-A031-EFC8D9495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3164"/>
              </p:ext>
            </p:extLst>
          </p:nvPr>
        </p:nvGraphicFramePr>
        <p:xfrm>
          <a:off x="5544922" y="1209139"/>
          <a:ext cx="5881425" cy="443972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960475">
                  <a:extLst>
                    <a:ext uri="{9D8B030D-6E8A-4147-A177-3AD203B41FA5}">
                      <a16:colId xmlns:a16="http://schemas.microsoft.com/office/drawing/2014/main" val="2058402531"/>
                    </a:ext>
                  </a:extLst>
                </a:gridCol>
                <a:gridCol w="1960475">
                  <a:extLst>
                    <a:ext uri="{9D8B030D-6E8A-4147-A177-3AD203B41FA5}">
                      <a16:colId xmlns:a16="http://schemas.microsoft.com/office/drawing/2014/main" val="2722816236"/>
                    </a:ext>
                  </a:extLst>
                </a:gridCol>
                <a:gridCol w="1960475">
                  <a:extLst>
                    <a:ext uri="{9D8B030D-6E8A-4147-A177-3AD203B41FA5}">
                      <a16:colId xmlns:a16="http://schemas.microsoft.com/office/drawing/2014/main" val="3337550072"/>
                    </a:ext>
                  </a:extLst>
                </a:gridCol>
              </a:tblGrid>
              <a:tr h="467999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effectLst/>
                        </a:rPr>
                        <a:t>Graph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effectLst/>
                        </a:rPr>
                        <a:t>Minimum Vertex Cover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22339"/>
                  </a:ext>
                </a:extLst>
              </a:tr>
              <a:tr h="41464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b="1" dirty="0">
                          <a:effectLst/>
                        </a:rPr>
                        <a:t>Known results</a:t>
                      </a:r>
                      <a:endParaRPr lang="en-AU" sz="18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b="1" dirty="0">
                          <a:effectLst/>
                        </a:rPr>
                        <a:t>Obtained results</a:t>
                      </a:r>
                      <a:endParaRPr lang="en-AU" sz="18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39974"/>
                  </a:ext>
                </a:extLst>
              </a:tr>
              <a:tr h="414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b="1" dirty="0">
                          <a:effectLst/>
                        </a:rPr>
                        <a:t>Brock800_1</a:t>
                      </a:r>
                      <a:endParaRPr lang="en-AU" sz="18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777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effectLst/>
                        </a:rPr>
                        <a:t>N/A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987160"/>
                  </a:ext>
                </a:extLst>
              </a:tr>
              <a:tr h="414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b="1">
                          <a:effectLst/>
                        </a:rPr>
                        <a:t>Brock800_2</a:t>
                      </a:r>
                      <a:endParaRPr lang="en-AU" sz="18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776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N/A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7551921"/>
                  </a:ext>
                </a:extLst>
              </a:tr>
              <a:tr h="414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b="1">
                          <a:effectLst/>
                        </a:rPr>
                        <a:t>Brock800_3</a:t>
                      </a:r>
                      <a:endParaRPr lang="en-AU" sz="18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775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N/A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022989"/>
                  </a:ext>
                </a:extLst>
              </a:tr>
              <a:tr h="414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b="1" dirty="0">
                          <a:effectLst/>
                        </a:rPr>
                        <a:t>Brock800_4</a:t>
                      </a:r>
                      <a:endParaRPr lang="en-AU" sz="18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774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N/A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441399"/>
                  </a:ext>
                </a:extLst>
              </a:tr>
              <a:tr h="414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b="1">
                          <a:effectLst/>
                        </a:rPr>
                        <a:t>C2000.9</a:t>
                      </a:r>
                      <a:endParaRPr lang="en-AU" sz="18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1922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N/A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413972"/>
                  </a:ext>
                </a:extLst>
              </a:tr>
              <a:tr h="414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b="1">
                          <a:effectLst/>
                        </a:rPr>
                        <a:t>C4000.5</a:t>
                      </a:r>
                      <a:endParaRPr lang="en-AU" sz="18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3982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N/A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215529"/>
                  </a:ext>
                </a:extLst>
              </a:tr>
              <a:tr h="414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b="1">
                          <a:effectLst/>
                        </a:rPr>
                        <a:t>MANN_a45</a:t>
                      </a:r>
                      <a:endParaRPr lang="en-AU" sz="18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691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N/A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924147"/>
                  </a:ext>
                </a:extLst>
              </a:tr>
              <a:tr h="6545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b="1" dirty="0">
                          <a:effectLst/>
                        </a:rPr>
                        <a:t>p_hat1500-1</a:t>
                      </a:r>
                      <a:endParaRPr lang="en-AU" sz="18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effectLst/>
                        </a:rPr>
                        <a:t>1488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effectLst/>
                        </a:rPr>
                        <a:t>N/A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0637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84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98B1-1893-4C2C-B460-B6D21520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Performance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516A08-56B4-4C2A-902E-47C820CB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257801" cy="4815807"/>
          </a:xfrm>
        </p:spPr>
        <p:txBody>
          <a:bodyPr>
            <a:normAutofit/>
          </a:bodyPr>
          <a:lstStyle/>
          <a:p>
            <a:r>
              <a:rPr lang="en-AU" b="1" dirty="0"/>
              <a:t>The algorithm performance was extremely poor </a:t>
            </a:r>
            <a:r>
              <a:rPr lang="en-AU" dirty="0"/>
              <a:t>and was not able to run in a reasonable amount of time.</a:t>
            </a:r>
          </a:p>
          <a:p>
            <a:r>
              <a:rPr lang="en-AU" dirty="0"/>
              <a:t>The approach that was used has a few nested loop operations that indicate the algorithm has a worst-case </a:t>
            </a:r>
            <a:r>
              <a:rPr lang="en-AU" b="1" dirty="0"/>
              <a:t>time complexity of O(</a:t>
            </a:r>
            <a:r>
              <a:rPr lang="en-AU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</a:t>
            </a:r>
            <a:r>
              <a:rPr lang="en-AU" b="1" baseline="30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AU" b="1" dirty="0"/>
              <a:t> + </a:t>
            </a:r>
            <a:r>
              <a:rPr lang="en-AU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</a:t>
            </a:r>
            <a:r>
              <a:rPr lang="en-AU" b="1" baseline="30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AU" b="1" dirty="0"/>
              <a:t>) </a:t>
            </a:r>
            <a:r>
              <a:rPr lang="en-AU" dirty="0"/>
              <a:t>where n is the number of nodes, and e is the number of edges.</a:t>
            </a:r>
            <a:endParaRPr lang="en-AU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B9DDA2-4B86-4D3E-8DDC-00368E1BA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7354"/>
              </p:ext>
            </p:extLst>
          </p:nvPr>
        </p:nvGraphicFramePr>
        <p:xfrm>
          <a:off x="6448928" y="1190174"/>
          <a:ext cx="5123323" cy="467162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707143">
                  <a:extLst>
                    <a:ext uri="{9D8B030D-6E8A-4147-A177-3AD203B41FA5}">
                      <a16:colId xmlns:a16="http://schemas.microsoft.com/office/drawing/2014/main" val="2401194196"/>
                    </a:ext>
                  </a:extLst>
                </a:gridCol>
                <a:gridCol w="1708090">
                  <a:extLst>
                    <a:ext uri="{9D8B030D-6E8A-4147-A177-3AD203B41FA5}">
                      <a16:colId xmlns:a16="http://schemas.microsoft.com/office/drawing/2014/main" val="3237780521"/>
                    </a:ext>
                  </a:extLst>
                </a:gridCol>
                <a:gridCol w="1708090">
                  <a:extLst>
                    <a:ext uri="{9D8B030D-6E8A-4147-A177-3AD203B41FA5}">
                      <a16:colId xmlns:a16="http://schemas.microsoft.com/office/drawing/2014/main" val="3502531506"/>
                    </a:ext>
                  </a:extLst>
                </a:gridCol>
              </a:tblGrid>
              <a:tr h="467162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effectLst/>
                        </a:rPr>
                        <a:t>Graph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b="1" dirty="0">
                          <a:effectLst/>
                        </a:rPr>
                        <a:t>Average CPU Time</a:t>
                      </a:r>
                      <a:endParaRPr lang="en-AU" sz="18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545730"/>
                  </a:ext>
                </a:extLst>
              </a:tr>
              <a:tr h="46716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b="1" dirty="0">
                          <a:effectLst/>
                        </a:rPr>
                        <a:t>Known results</a:t>
                      </a:r>
                      <a:endParaRPr lang="en-AU" sz="18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b="1" dirty="0">
                          <a:effectLst/>
                        </a:rPr>
                        <a:t>Obtained results</a:t>
                      </a:r>
                      <a:endParaRPr lang="en-AU" sz="18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055788"/>
                  </a:ext>
                </a:extLst>
              </a:tr>
              <a:tr h="467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Brock800_1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84.54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1hr+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9158957"/>
                  </a:ext>
                </a:extLst>
              </a:tr>
              <a:tr h="467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Brock800_2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74.90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1hr+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359369"/>
                  </a:ext>
                </a:extLst>
              </a:tr>
              <a:tr h="467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Brock800_3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45.30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1hr+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793645"/>
                  </a:ext>
                </a:extLst>
              </a:tr>
              <a:tr h="467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Brock800_4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26.75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1hr+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108476"/>
                  </a:ext>
                </a:extLst>
              </a:tr>
              <a:tr h="467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C2000.9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36.28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1hr+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83325"/>
                  </a:ext>
                </a:extLst>
              </a:tr>
              <a:tr h="467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C4000.5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142.02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1hr+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82771"/>
                  </a:ext>
                </a:extLst>
              </a:tr>
              <a:tr h="467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MANN_a45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88.76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1hr+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548156"/>
                  </a:ext>
                </a:extLst>
              </a:tr>
              <a:tr h="467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p_hat1500-1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effectLst/>
                        </a:rPr>
                        <a:t>1.39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effectLst/>
                        </a:rPr>
                        <a:t>1hr+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79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47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611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Minimum Vertex Cover Algorithm For Complement Graphs</vt:lpstr>
      <vt:lpstr>About the Problem</vt:lpstr>
      <vt:lpstr>About the Problem</vt:lpstr>
      <vt:lpstr>Known Algorithms</vt:lpstr>
      <vt:lpstr>Implementation</vt:lpstr>
      <vt:lpstr>Implementation</vt:lpstr>
      <vt:lpstr>Results</vt:lpstr>
      <vt:lpstr>Performance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Algorithms</dc:title>
  <dc:creator>lucas ernest</dc:creator>
  <cp:lastModifiedBy>lucas ernest</cp:lastModifiedBy>
  <cp:revision>12</cp:revision>
  <dcterms:created xsi:type="dcterms:W3CDTF">2021-06-06T00:30:00Z</dcterms:created>
  <dcterms:modified xsi:type="dcterms:W3CDTF">2021-06-06T12:36:35Z</dcterms:modified>
</cp:coreProperties>
</file>