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5" r:id="rId5"/>
    <p:sldId id="258" r:id="rId6"/>
    <p:sldId id="259" r:id="rId7"/>
    <p:sldId id="279" r:id="rId8"/>
    <p:sldId id="281" r:id="rId9"/>
    <p:sldId id="286" r:id="rId10"/>
    <p:sldId id="266" r:id="rId11"/>
    <p:sldId id="277" r:id="rId12"/>
    <p:sldId id="261" r:id="rId13"/>
    <p:sldId id="278" r:id="rId14"/>
    <p:sldId id="288" r:id="rId15"/>
    <p:sldId id="287" r:id="rId16"/>
    <p:sldId id="263" r:id="rId17"/>
    <p:sldId id="264" r:id="rId18"/>
    <p:sldId id="265" r:id="rId19"/>
    <p:sldId id="268" r:id="rId20"/>
    <p:sldId id="282" r:id="rId21"/>
    <p:sldId id="269" r:id="rId22"/>
    <p:sldId id="272" r:id="rId23"/>
    <p:sldId id="273" r:id="rId24"/>
    <p:sldId id="274" r:id="rId25"/>
    <p:sldId id="283" r:id="rId26"/>
    <p:sldId id="284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63"/>
    <a:srgbClr val="6FCF96"/>
    <a:srgbClr val="273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F21E-BCEF-4304-BE67-940BC46A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F9EF-20F1-4A0C-B911-29BC4C0D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5F98-7C33-4EAF-9E34-626E4E2C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3160-EE8E-4F21-95E9-AD633556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8AF9-A14C-4557-9736-8305A451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0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09A9-E5AB-404C-9D92-3BFDEA1C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21AE7-50F3-4727-A767-F7C974FE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080A-261E-482F-8CC0-F5A358F7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C807-93C2-47B2-B68C-FFD19DA0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3CC7-E262-40C1-8170-A3673FE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73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05348-79E9-4533-B3C5-E904BEAED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2CC5-9E29-4E14-B006-F7461B1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D332-B6A5-4F97-B474-1B21022F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5D7D-EE4D-4676-9409-792B61B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10C4-B345-4BA8-B7F6-1AEF5F8C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0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DB78-9B61-42AE-BD7B-405EBE4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88D0-A083-4B0A-B55F-3832088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39E9-2BA9-4699-8E7D-BACF03D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C39A-3D63-4770-ADE7-D5D3AA2E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EEAF8-2241-440A-A669-F5A98778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F03-9F44-4395-A9E7-80780FA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D320-FAE9-4752-A733-3F6ACB0A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9D67-D3F8-4815-AF36-EE7C519E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1CBB-B8BC-45F2-8EED-FF50EB20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B9F6-43D7-4FC7-870C-4E0C6877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66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676-7A48-4A87-96C6-58D0DFD6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E0A6-FA02-448E-8FD7-C4A3B8F83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C4B0-7657-452F-A504-0AEBB053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31412-602A-45EA-8B7C-A887016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2232-C515-4809-9B2D-021A138A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6AA5-505A-433E-A2EE-F9F75BD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52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FE46-A232-49A2-8D52-241635D8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7CA3-9913-4A1C-9036-2DB668AA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4ED2B-01B0-4138-AE17-5A7DB29B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CA954-8B76-4066-8FDC-802DF43D3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901A5-DCAD-4A30-BB27-44159386A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6DF62-C59A-4122-B55E-9B79528F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94F4B-4D48-4D37-9673-AC8F84A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F6653-ED90-4D47-8D07-BA64B59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9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3724-6325-46ED-BC38-39E6FD34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FBE3-39E5-4527-8CA3-8FB2FE4B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516E5-E278-4E5B-BBCF-906CCF1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7FEA9-12CC-43D2-AAF1-551FA14B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6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7CBDF-7086-49E3-8750-B746A6E4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D7831-516E-4A3A-9877-5F34C825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91CF7-41B2-40D6-8D92-32DA1128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D96C-60DC-48E0-9E10-1FA92C85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208E-714D-454C-922A-FE7E059C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FDD2-BA1D-4704-A4AA-B1FF18F2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0C1F-977B-4060-9FF1-B3A848A3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E36D-C234-47D0-A21D-BCBE33A7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5D2C-AC74-49E7-B20E-4AFC78A5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7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25A-E63C-49F3-ADE8-D11A31E9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30F4-C332-4AA1-975C-76ADD7BF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68CF2-DB33-406C-A60B-9CECBCF2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81E66-1237-4228-B54A-64A78899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27FAE-2ADD-495E-96E5-3A1B9E74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6EE92-9014-40CC-8CD5-BAF64A6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9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885FC-15D3-4CC8-A541-4AE232C7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081D-5186-472C-9812-B7C7015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32AF-8A01-4144-8E7D-4E9146400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88EF-EC02-44D6-9307-8B22B3FA30B5}" type="datetimeFigureOut">
              <a:rPr lang="en-AU" smtClean="0"/>
              <a:t>12/05/2019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AC48-B61A-49E9-B1B3-CFAE5A165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8B97-22D0-4E9E-9A07-040D3CB2A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5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C64F1-3166-4A5A-BDE2-C9EC4E26B4C9}"/>
              </a:ext>
            </a:extLst>
          </p:cNvPr>
          <p:cNvSpPr txBox="1"/>
          <p:nvPr/>
        </p:nvSpPr>
        <p:spPr>
          <a:xfrm>
            <a:off x="289560" y="274320"/>
            <a:ext cx="11612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b="1" dirty="0"/>
              <a:t>Ball Picker Problem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38BF675-540B-48BF-A67A-D22974F9D2E2}"/>
              </a:ext>
            </a:extLst>
          </p:cNvPr>
          <p:cNvSpPr/>
          <p:nvPr/>
        </p:nvSpPr>
        <p:spPr>
          <a:xfrm>
            <a:off x="6964682" y="2444145"/>
            <a:ext cx="1988023" cy="1988023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600" b="1" dirty="0"/>
              <a:t>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33468-DDF5-4B06-9B2C-F3119967D675}"/>
              </a:ext>
            </a:extLst>
          </p:cNvPr>
          <p:cNvSpPr txBox="1"/>
          <p:nvPr/>
        </p:nvSpPr>
        <p:spPr>
          <a:xfrm>
            <a:off x="289560" y="4321582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2">
                    <a:lumMod val="50000"/>
                  </a:schemeClr>
                </a:solidFill>
              </a:rPr>
              <a:t>Created by Lucas Geurtjens</a:t>
            </a:r>
          </a:p>
        </p:txBody>
      </p:sp>
    </p:spTree>
    <p:extLst>
      <p:ext uri="{BB962C8B-B14F-4D97-AF65-F5344CB8AC3E}">
        <p14:creationId xmlns:p14="http://schemas.microsoft.com/office/powerpoint/2010/main" val="192099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4DECFB-B7A6-471D-AE06-BE9CB67E2599}"/>
              </a:ext>
            </a:extLst>
          </p:cNvPr>
          <p:cNvSpPr/>
          <p:nvPr/>
        </p:nvSpPr>
        <p:spPr>
          <a:xfrm>
            <a:off x="-128016" y="0"/>
            <a:ext cx="60716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Up Example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5775B-9130-4ED7-8E2F-34E905DB9C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" y="1865375"/>
            <a:ext cx="11770875" cy="312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2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4DECFB-B7A6-471D-AE06-BE9CB67E2599}"/>
              </a:ext>
            </a:extLst>
          </p:cNvPr>
          <p:cNvSpPr/>
          <p:nvPr/>
        </p:nvSpPr>
        <p:spPr>
          <a:xfrm>
            <a:off x="-128017" y="0"/>
            <a:ext cx="65626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Down Example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B614F-034F-4C17-A79B-FB562101F5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4" y="1611778"/>
            <a:ext cx="11807031" cy="3634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54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665056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Up Pseudocode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76E2F-CDAB-4E11-BA8F-29250C9FE6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92"/>
          <a:stretch/>
        </p:blipFill>
        <p:spPr bwMode="auto">
          <a:xfrm>
            <a:off x="399820" y="1269999"/>
            <a:ext cx="5696180" cy="4649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2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7070682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Heapify Down Pseudocode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9B28-0C21-4DE4-B265-95FCB45760D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0"/>
          <a:stretch/>
        </p:blipFill>
        <p:spPr bwMode="auto">
          <a:xfrm>
            <a:off x="524933" y="1134533"/>
            <a:ext cx="4521114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14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F7DC1E-6116-4C72-81E3-50FDCE491B1B}"/>
              </a:ext>
            </a:extLst>
          </p:cNvPr>
          <p:cNvSpPr/>
          <p:nvPr/>
        </p:nvSpPr>
        <p:spPr>
          <a:xfrm>
            <a:off x="-128016" y="0"/>
            <a:ext cx="341712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Add &amp; Pop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F0991-828D-44A1-8375-E09E0D435A16}"/>
              </a:ext>
            </a:extLst>
          </p:cNvPr>
          <p:cNvSpPr txBox="1"/>
          <p:nvPr/>
        </p:nvSpPr>
        <p:spPr>
          <a:xfrm>
            <a:off x="262466" y="1889082"/>
            <a:ext cx="1166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Using the heapify up and down functions, the algorithm is able to push and pop elements to and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47608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6337747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Add &amp; Pop Pseudocode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0C3CF-4034-4E54-9279-BBC64FE32F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2" y="1134532"/>
            <a:ext cx="3692225" cy="5422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94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F7DC1E-6116-4C72-81E3-50FDCE491B1B}"/>
              </a:ext>
            </a:extLst>
          </p:cNvPr>
          <p:cNvSpPr/>
          <p:nvPr/>
        </p:nvSpPr>
        <p:spPr>
          <a:xfrm>
            <a:off x="-128016" y="0"/>
            <a:ext cx="4700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Ball Initialisation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F0991-828D-44A1-8375-E09E0D435A16}"/>
              </a:ext>
            </a:extLst>
          </p:cNvPr>
          <p:cNvSpPr txBox="1"/>
          <p:nvPr/>
        </p:nvSpPr>
        <p:spPr>
          <a:xfrm>
            <a:off x="262466" y="1356819"/>
            <a:ext cx="11667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To create a shared set of balls, we create a list of ball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Each ball has a status (taken or not)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value has two indexes: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[0] is the true/Scott’s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[1] is Rusty’s value (picked though an integer sum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input balls and run though a function that turns the balls into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315369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80528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Ball Initialisation Pseudocode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DAEDC-6A10-4BF1-8984-39F82C599ACF}"/>
              </a:ext>
            </a:extLst>
          </p:cNvPr>
          <p:cNvPicPr/>
          <p:nvPr/>
        </p:nvPicPr>
        <p:blipFill rotWithShape="1">
          <a:blip r:embed="rId2"/>
          <a:srcRect b="51149"/>
          <a:stretch/>
        </p:blipFill>
        <p:spPr>
          <a:xfrm>
            <a:off x="466197" y="1265626"/>
            <a:ext cx="5173762" cy="2849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BDE08-205B-453A-A143-A17BACF6874F}"/>
              </a:ext>
            </a:extLst>
          </p:cNvPr>
          <p:cNvPicPr/>
          <p:nvPr/>
        </p:nvPicPr>
        <p:blipFill rotWithShape="1">
          <a:blip r:embed="rId2"/>
          <a:srcRect t="50000"/>
          <a:stretch/>
        </p:blipFill>
        <p:spPr>
          <a:xfrm>
            <a:off x="6096000" y="1265626"/>
            <a:ext cx="5054826" cy="28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94C74-40D7-4488-95D0-73504B059940}"/>
              </a:ext>
            </a:extLst>
          </p:cNvPr>
          <p:cNvSpPr/>
          <p:nvPr/>
        </p:nvSpPr>
        <p:spPr>
          <a:xfrm>
            <a:off x="-128016" y="0"/>
            <a:ext cx="2329350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Game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9C3F-E337-4FF9-982F-7317FD1AACD6}"/>
              </a:ext>
            </a:extLst>
          </p:cNvPr>
          <p:cNvSpPr txBox="1"/>
          <p:nvPr/>
        </p:nvSpPr>
        <p:spPr>
          <a:xfrm>
            <a:off x="262466" y="1247212"/>
            <a:ext cx="11667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To establish a game where scores are calculated, a game function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We keep track of the current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Each of the player’s heaps are built with the same ball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A coin toss decides which player goes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While there are still balls to pick, the current chosen player is able to pick balls from the queue a specified amount of times.</a:t>
            </a:r>
          </a:p>
        </p:txBody>
      </p:sp>
    </p:spTree>
    <p:extLst>
      <p:ext uri="{BB962C8B-B14F-4D97-AF65-F5344CB8AC3E}">
        <p14:creationId xmlns:p14="http://schemas.microsoft.com/office/powerpoint/2010/main" val="343974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6224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Game Pseudocode 1/2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1913D-27D5-43BB-801F-D1A9B172AD1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37"/>
          <a:stretch/>
        </p:blipFill>
        <p:spPr bwMode="auto">
          <a:xfrm>
            <a:off x="234970" y="1085988"/>
            <a:ext cx="6860097" cy="5400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7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FE6849-E243-4DC9-8E42-902912F6EE87}"/>
              </a:ext>
            </a:extLst>
          </p:cNvPr>
          <p:cNvSpPr txBox="1"/>
          <p:nvPr/>
        </p:nvSpPr>
        <p:spPr>
          <a:xfrm>
            <a:off x="641096" y="1452112"/>
            <a:ext cx="6528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Algorithm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Pseudocode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In-place?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Stable?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4464F1-A613-47E2-9AA2-485FE242A0DE}"/>
              </a:ext>
            </a:extLst>
          </p:cNvPr>
          <p:cNvSpPr/>
          <p:nvPr/>
        </p:nvSpPr>
        <p:spPr>
          <a:xfrm>
            <a:off x="-128016" y="0"/>
            <a:ext cx="3438144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74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6224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Game Pseudocode 2/2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398A3-C26B-4F99-89FB-558BF6E6297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8"/>
          <a:stretch/>
        </p:blipFill>
        <p:spPr bwMode="auto">
          <a:xfrm>
            <a:off x="234970" y="1085988"/>
            <a:ext cx="5861030" cy="5626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FF36C2-6EA2-41CE-90D1-8FC60181BB08}"/>
              </a:ext>
            </a:extLst>
          </p:cNvPr>
          <p:cNvSpPr/>
          <p:nvPr/>
        </p:nvSpPr>
        <p:spPr>
          <a:xfrm>
            <a:off x="-128015" y="0"/>
            <a:ext cx="25664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Results</a:t>
            </a:r>
            <a:endParaRPr lang="en-A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9CA499-92EE-4617-A00E-B55BC3B1B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3858"/>
              </p:ext>
            </p:extLst>
          </p:nvPr>
        </p:nvGraphicFramePr>
        <p:xfrm>
          <a:off x="202352" y="1246451"/>
          <a:ext cx="11464715" cy="510354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71355">
                  <a:extLst>
                    <a:ext uri="{9D8B030D-6E8A-4147-A177-3AD203B41FA5}">
                      <a16:colId xmlns:a16="http://schemas.microsoft.com/office/drawing/2014/main" val="2512783897"/>
                    </a:ext>
                  </a:extLst>
                </a:gridCol>
                <a:gridCol w="5349923">
                  <a:extLst>
                    <a:ext uri="{9D8B030D-6E8A-4147-A177-3AD203B41FA5}">
                      <a16:colId xmlns:a16="http://schemas.microsoft.com/office/drawing/2014/main" val="2586128991"/>
                    </a:ext>
                  </a:extLst>
                </a:gridCol>
                <a:gridCol w="5143437">
                  <a:extLst>
                    <a:ext uri="{9D8B030D-6E8A-4147-A177-3AD203B41FA5}">
                      <a16:colId xmlns:a16="http://schemas.microsoft.com/office/drawing/2014/main" val="505607188"/>
                    </a:ext>
                  </a:extLst>
                </a:gridCol>
              </a:tblGrid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Input #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Output (Scott | Rusty)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Time Taken (secs)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04608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1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1000 197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&lt; 0.000009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778153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2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240 150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625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2100000000 98888899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52813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4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9538 2256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8035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5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30031 17796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07465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4726793900 3941702128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63199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13793 12543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75649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2173 1665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58279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3923529875 3049188235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4077"/>
                  </a:ext>
                </a:extLst>
              </a:tr>
              <a:tr h="463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10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6A4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0 284401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2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4D95F0-FC6D-449B-860F-113A9C49CE2E}"/>
              </a:ext>
            </a:extLst>
          </p:cNvPr>
          <p:cNvSpPr/>
          <p:nvPr/>
        </p:nvSpPr>
        <p:spPr>
          <a:xfrm>
            <a:off x="-128016" y="0"/>
            <a:ext cx="4700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Time Complexity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329F5-1C49-4B7A-9B5D-353A7EA605D7}"/>
              </a:ext>
            </a:extLst>
          </p:cNvPr>
          <p:cNvSpPr txBox="1"/>
          <p:nvPr/>
        </p:nvSpPr>
        <p:spPr>
          <a:xfrm>
            <a:off x="263143" y="1336156"/>
            <a:ext cx="6628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Had a time complexity of </a:t>
            </a:r>
            <a:r>
              <a:rPr lang="en-AU" sz="3600" b="1" dirty="0"/>
              <a:t>O(nlog</a:t>
            </a:r>
            <a:r>
              <a:rPr lang="en-AU" sz="3600" b="1" baseline="-25000" dirty="0"/>
              <a:t>2</a:t>
            </a:r>
            <a:r>
              <a:rPr lang="en-AU" sz="3600" b="1" dirty="0"/>
              <a:t>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969B3-BEF8-405C-8EEB-D8E84250FA26}"/>
              </a:ext>
            </a:extLst>
          </p:cNvPr>
          <p:cNvSpPr txBox="1"/>
          <p:nvPr/>
        </p:nvSpPr>
        <p:spPr>
          <a:xfrm>
            <a:off x="263143" y="2890355"/>
            <a:ext cx="9635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Proof:</a:t>
            </a:r>
          </a:p>
          <a:p>
            <a:r>
              <a:rPr lang="en-AU" sz="3600" dirty="0"/>
              <a:t>T(n) = nlog</a:t>
            </a:r>
            <a:r>
              <a:rPr lang="en-AU" sz="3600" baseline="-25000" dirty="0"/>
              <a:t>2</a:t>
            </a:r>
            <a:r>
              <a:rPr lang="en-AU" sz="3600" dirty="0"/>
              <a:t>n + nlog</a:t>
            </a:r>
            <a:r>
              <a:rPr lang="en-AU" sz="3600" baseline="-25000" dirty="0"/>
              <a:t>2</a:t>
            </a:r>
            <a:r>
              <a:rPr lang="en-AU" sz="3600" dirty="0"/>
              <a:t>n + nlog</a:t>
            </a:r>
            <a:r>
              <a:rPr lang="en-AU" sz="3600" baseline="-25000" dirty="0"/>
              <a:t>2</a:t>
            </a:r>
            <a:r>
              <a:rPr lang="en-AU" sz="3600" dirty="0"/>
              <a:t>n + 1</a:t>
            </a:r>
          </a:p>
          <a:p>
            <a:r>
              <a:rPr lang="en-AU" sz="3600" dirty="0"/>
              <a:t>= 3nlog</a:t>
            </a:r>
            <a:r>
              <a:rPr lang="en-AU" sz="3600" baseline="-25000" dirty="0"/>
              <a:t>2</a:t>
            </a:r>
            <a:r>
              <a:rPr lang="en-AU" sz="3600" dirty="0"/>
              <a:t>n + 1</a:t>
            </a:r>
          </a:p>
          <a:p>
            <a:r>
              <a:rPr lang="en-AU" sz="3600" dirty="0"/>
              <a:t>≤ C ⋅ nlog</a:t>
            </a:r>
            <a:r>
              <a:rPr lang="en-AU" sz="3600" baseline="-25000" dirty="0"/>
              <a:t>2</a:t>
            </a:r>
            <a:r>
              <a:rPr lang="en-AU" sz="3600" dirty="0"/>
              <a:t>n</a:t>
            </a:r>
          </a:p>
          <a:p>
            <a:r>
              <a:rPr lang="en-AU" sz="3600" dirty="0"/>
              <a:t>∴O(nlog</a:t>
            </a:r>
            <a:r>
              <a:rPr lang="en-AU" sz="3600" baseline="-25000" dirty="0"/>
              <a:t>2</a:t>
            </a:r>
            <a:r>
              <a:rPr lang="en-AU" sz="3600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63610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F63011-D59E-4E6F-9876-A09FA0025F93}"/>
              </a:ext>
            </a:extLst>
          </p:cNvPr>
          <p:cNvSpPr/>
          <p:nvPr/>
        </p:nvSpPr>
        <p:spPr>
          <a:xfrm>
            <a:off x="-128016" y="0"/>
            <a:ext cx="3377054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Correctness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E3A9B-D60A-459B-8017-804DB01AFD4C}"/>
              </a:ext>
            </a:extLst>
          </p:cNvPr>
          <p:cNvSpPr txBox="1"/>
          <p:nvPr/>
        </p:nvSpPr>
        <p:spPr>
          <a:xfrm>
            <a:off x="262466" y="1301235"/>
            <a:ext cx="76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b="1" dirty="0"/>
              <a:t>Yes</a:t>
            </a:r>
            <a:r>
              <a:rPr lang="en-AU" sz="3600" dirty="0"/>
              <a:t>, the algorithm behaves correctly.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538B8-F9AF-4162-A6A9-0708F55CAF19}"/>
              </a:ext>
            </a:extLst>
          </p:cNvPr>
          <p:cNvSpPr txBox="1"/>
          <p:nvPr/>
        </p:nvSpPr>
        <p:spPr>
          <a:xfrm>
            <a:off x="262466" y="2076712"/>
            <a:ext cx="1147233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Proof by contradiction:</a:t>
            </a:r>
          </a:p>
          <a:p>
            <a:pPr marL="742950" indent="-742950">
              <a:buAutoNum type="arabicPeriod"/>
            </a:pPr>
            <a:r>
              <a:rPr lang="en-AU" sz="3200" dirty="0"/>
              <a:t>Assume the same ball can be picked by two players. (Ball’ = Ball’’)</a:t>
            </a:r>
          </a:p>
          <a:p>
            <a:pPr marL="742950" indent="-742950">
              <a:buAutoNum type="arabicPeriod"/>
            </a:pPr>
            <a:r>
              <a:rPr lang="en-AU" sz="3200" dirty="0"/>
              <a:t>If Ball’ is taken, its status becomes False. When a ball is picked with a False status, it is discarded and the next ball is taken instead. Hence, it is impossible to pick Ball’’.</a:t>
            </a:r>
          </a:p>
          <a:p>
            <a:pPr marL="742950" indent="-742950">
              <a:buAutoNum type="arabicPeriod"/>
            </a:pPr>
            <a:r>
              <a:rPr lang="en-AU" sz="3200" dirty="0"/>
              <a:t>Hence, this is a contradiction and the same ball cannot be picked by two players.</a:t>
            </a:r>
          </a:p>
          <a:p>
            <a:pPr marL="742950" indent="-742950">
              <a:buAutoNum type="arabicPeriod"/>
            </a:pPr>
            <a:endParaRPr lang="en-AU" sz="3600" dirty="0"/>
          </a:p>
          <a:p>
            <a:pPr marL="742950" indent="-742950">
              <a:buAutoNum type="arabicPeriod"/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82597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9B58B-68E1-48E0-ACAE-2A1D24E15AF2}"/>
              </a:ext>
            </a:extLst>
          </p:cNvPr>
          <p:cNvSpPr/>
          <p:nvPr/>
        </p:nvSpPr>
        <p:spPr>
          <a:xfrm>
            <a:off x="-128017" y="0"/>
            <a:ext cx="2871217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In-Place?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4AFBB-4F4E-468B-9EC7-E68D2B0E6EFA}"/>
              </a:ext>
            </a:extLst>
          </p:cNvPr>
          <p:cNvSpPr txBox="1"/>
          <p:nvPr/>
        </p:nvSpPr>
        <p:spPr>
          <a:xfrm>
            <a:off x="245808" y="1405784"/>
            <a:ext cx="9007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In-Place? </a:t>
            </a:r>
            <a:r>
              <a:rPr lang="en-AU" sz="3600" b="1" dirty="0"/>
              <a:t>Yes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There was no additional memory used as manipulation of the list of balls only used a reference to the list when sorting it.</a:t>
            </a:r>
          </a:p>
        </p:txBody>
      </p:sp>
    </p:spTree>
    <p:extLst>
      <p:ext uri="{BB962C8B-B14F-4D97-AF65-F5344CB8AC3E}">
        <p14:creationId xmlns:p14="http://schemas.microsoft.com/office/powerpoint/2010/main" val="414431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9B58B-68E1-48E0-ACAE-2A1D24E15AF2}"/>
              </a:ext>
            </a:extLst>
          </p:cNvPr>
          <p:cNvSpPr/>
          <p:nvPr/>
        </p:nvSpPr>
        <p:spPr>
          <a:xfrm>
            <a:off x="-128016" y="0"/>
            <a:ext cx="239522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Stable?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4AFBB-4F4E-468B-9EC7-E68D2B0E6EFA}"/>
              </a:ext>
            </a:extLst>
          </p:cNvPr>
          <p:cNvSpPr txBox="1"/>
          <p:nvPr/>
        </p:nvSpPr>
        <p:spPr>
          <a:xfrm>
            <a:off x="245808" y="1405784"/>
            <a:ext cx="9007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Stable? </a:t>
            </a:r>
            <a:r>
              <a:rPr lang="en-AU" sz="3600" b="1" dirty="0"/>
              <a:t>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Relative positions of equal valued elements were not maintained.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This is because the heapify down only stops when the value is greater than the child. If they are equal, it will keep going.</a:t>
            </a:r>
          </a:p>
        </p:txBody>
      </p:sp>
    </p:spTree>
    <p:extLst>
      <p:ext uri="{BB962C8B-B14F-4D97-AF65-F5344CB8AC3E}">
        <p14:creationId xmlns:p14="http://schemas.microsoft.com/office/powerpoint/2010/main" val="125988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9B58B-68E1-48E0-ACAE-2A1D24E15AF2}"/>
              </a:ext>
            </a:extLst>
          </p:cNvPr>
          <p:cNvSpPr/>
          <p:nvPr/>
        </p:nvSpPr>
        <p:spPr>
          <a:xfrm>
            <a:off x="-128017" y="0"/>
            <a:ext cx="5376422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Not Stable Example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2E349-3C51-494C-90F0-0BC8A83370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5" y="1009271"/>
            <a:ext cx="6520515" cy="560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6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BF6899-B925-4BFD-8EB2-99CE3B27479F}"/>
              </a:ext>
            </a:extLst>
          </p:cNvPr>
          <p:cNvSpPr/>
          <p:nvPr/>
        </p:nvSpPr>
        <p:spPr>
          <a:xfrm>
            <a:off x="-128016" y="0"/>
            <a:ext cx="183035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END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C8BED-08A8-48FA-9EBA-B8C0E9B96BE5}"/>
              </a:ext>
            </a:extLst>
          </p:cNvPr>
          <p:cNvSpPr txBox="1"/>
          <p:nvPr/>
        </p:nvSpPr>
        <p:spPr>
          <a:xfrm>
            <a:off x="4143802" y="2782669"/>
            <a:ext cx="87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QUESTIONS? . . .</a:t>
            </a:r>
          </a:p>
        </p:txBody>
      </p:sp>
    </p:spTree>
    <p:extLst>
      <p:ext uri="{BB962C8B-B14F-4D97-AF65-F5344CB8AC3E}">
        <p14:creationId xmlns:p14="http://schemas.microsoft.com/office/powerpoint/2010/main" val="1002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C9CA5-19BB-4899-92DE-6D1F2A26F892}"/>
              </a:ext>
            </a:extLst>
          </p:cNvPr>
          <p:cNvSpPr/>
          <p:nvPr/>
        </p:nvSpPr>
        <p:spPr>
          <a:xfrm>
            <a:off x="-128017" y="0"/>
            <a:ext cx="3717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Background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04F7-1AC3-471F-9AAD-CE5A47C8506B}"/>
              </a:ext>
            </a:extLst>
          </p:cNvPr>
          <p:cNvSpPr txBox="1"/>
          <p:nvPr/>
        </p:nvSpPr>
        <p:spPr>
          <a:xfrm>
            <a:off x="212710" y="1325897"/>
            <a:ext cx="10697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ball picker problem aims to optimally pick a ball from a given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This implementation utilises a heap to store valued balls in a priority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It has two players who participate in the picking of these balls within a game.</a:t>
            </a:r>
          </a:p>
        </p:txBody>
      </p:sp>
    </p:spTree>
    <p:extLst>
      <p:ext uri="{BB962C8B-B14F-4D97-AF65-F5344CB8AC3E}">
        <p14:creationId xmlns:p14="http://schemas.microsoft.com/office/powerpoint/2010/main" val="9939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C9CA5-19BB-4899-92DE-6D1F2A26F892}"/>
              </a:ext>
            </a:extLst>
          </p:cNvPr>
          <p:cNvSpPr/>
          <p:nvPr/>
        </p:nvSpPr>
        <p:spPr>
          <a:xfrm>
            <a:off x="-128017" y="0"/>
            <a:ext cx="3717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Background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04F7-1AC3-471F-9AAD-CE5A47C8506B}"/>
              </a:ext>
            </a:extLst>
          </p:cNvPr>
          <p:cNvSpPr txBox="1"/>
          <p:nvPr/>
        </p:nvSpPr>
        <p:spPr>
          <a:xfrm>
            <a:off x="186537" y="1278970"/>
            <a:ext cx="10697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The two players pick balls differently: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Scott: Picks balls based on their value e.g. 123 = 123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Rusty: Picks balls based on the sum of the number integer values e.g. 123 = 1 + 2 + 3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After the balls have been picked, the sum of their true values are returned as a score.</a:t>
            </a:r>
          </a:p>
        </p:txBody>
      </p:sp>
    </p:spTree>
    <p:extLst>
      <p:ext uri="{BB962C8B-B14F-4D97-AF65-F5344CB8AC3E}">
        <p14:creationId xmlns:p14="http://schemas.microsoft.com/office/powerpoint/2010/main" val="10740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FE5-9DA0-40EB-AD26-35FD8165B169}"/>
              </a:ext>
            </a:extLst>
          </p:cNvPr>
          <p:cNvSpPr/>
          <p:nvPr/>
        </p:nvSpPr>
        <p:spPr>
          <a:xfrm>
            <a:off x="-128016" y="0"/>
            <a:ext cx="541324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How does it work?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CFB5-3EC3-46DC-B305-7C0B5C7492D9}"/>
              </a:ext>
            </a:extLst>
          </p:cNvPr>
          <p:cNvSpPr txBox="1"/>
          <p:nvPr/>
        </p:nvSpPr>
        <p:spPr>
          <a:xfrm>
            <a:off x="498130" y="5216277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For each game, the following algorithm is executed to find the optimal solutions for each player.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66188-AB25-4E05-BB36-FA788443064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45" r="1" b="-1"/>
          <a:stretch/>
        </p:blipFill>
        <p:spPr bwMode="auto">
          <a:xfrm>
            <a:off x="814884" y="1087395"/>
            <a:ext cx="9753498" cy="4128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26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8105B1-0416-4EFD-A2ED-E0B001B65C58}"/>
              </a:ext>
            </a:extLst>
          </p:cNvPr>
          <p:cNvSpPr/>
          <p:nvPr/>
        </p:nvSpPr>
        <p:spPr>
          <a:xfrm>
            <a:off x="-128016" y="0"/>
            <a:ext cx="3209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The Heap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E808D-9786-4A69-BB52-2D15F99A73BB}"/>
              </a:ext>
            </a:extLst>
          </p:cNvPr>
          <p:cNvSpPr txBox="1"/>
          <p:nvPr/>
        </p:nvSpPr>
        <p:spPr>
          <a:xfrm>
            <a:off x="533400" y="1504245"/>
            <a:ext cx="1112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Firstly, the heap uses several helper functions to perform its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It does this for parent, left and right child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Index Getters – Get index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Value Getters – Get player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/>
              <a:t>Existence Checkers – Check if node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4985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9018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Helper Functions Pseudocode 1/2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7D12-38D5-4241-8612-7046E49558F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9"/>
          <a:stretch/>
        </p:blipFill>
        <p:spPr bwMode="auto">
          <a:xfrm>
            <a:off x="465878" y="1243012"/>
            <a:ext cx="3464585" cy="50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2DF4D-C5DF-4888-8F55-7AEB3F286D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9"/>
          <a:stretch/>
        </p:blipFill>
        <p:spPr bwMode="auto">
          <a:xfrm>
            <a:off x="4908919" y="1243012"/>
            <a:ext cx="3811748" cy="5039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6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9018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Helper Functions Pseudocode 2/2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F794F-D615-40D1-82F5-DC310A389C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059"/>
          <a:stretch/>
        </p:blipFill>
        <p:spPr bwMode="auto">
          <a:xfrm>
            <a:off x="465877" y="1243012"/>
            <a:ext cx="3902923" cy="45073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5A30E-EE5C-4536-B4B6-F71C910AFE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3" b="-497"/>
          <a:stretch/>
        </p:blipFill>
        <p:spPr bwMode="auto">
          <a:xfrm>
            <a:off x="4908920" y="1243012"/>
            <a:ext cx="3913798" cy="35999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132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8105B1-0416-4EFD-A2ED-E0B001B65C58}"/>
              </a:ext>
            </a:extLst>
          </p:cNvPr>
          <p:cNvSpPr/>
          <p:nvPr/>
        </p:nvSpPr>
        <p:spPr>
          <a:xfrm>
            <a:off x="-128016" y="0"/>
            <a:ext cx="3209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The Heap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E808D-9786-4A69-BB52-2D15F99A73BB}"/>
              </a:ext>
            </a:extLst>
          </p:cNvPr>
          <p:cNvSpPr txBox="1"/>
          <p:nvPr/>
        </p:nvSpPr>
        <p:spPr>
          <a:xfrm>
            <a:off x="533400" y="1504245"/>
            <a:ext cx="1112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Next, the heap has the ability to perform a heapify up or heapify down for when a ball is enqueued or dequeued.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Heapify up takes a newly added leaf node and compares it with its parent, swapping until the parent is larger than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/>
              <a:t>Heapify down takes a previously swapped root node and compares it with its children, swapping until the node is larger than it’s children</a:t>
            </a:r>
          </a:p>
        </p:txBody>
      </p:sp>
    </p:spTree>
    <p:extLst>
      <p:ext uri="{BB962C8B-B14F-4D97-AF65-F5344CB8AC3E}">
        <p14:creationId xmlns:p14="http://schemas.microsoft.com/office/powerpoint/2010/main" val="231542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725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Geurtjens</dc:creator>
  <cp:lastModifiedBy>Lucas Geurtjens</cp:lastModifiedBy>
  <cp:revision>21</cp:revision>
  <dcterms:created xsi:type="dcterms:W3CDTF">2019-04-21T04:21:17Z</dcterms:created>
  <dcterms:modified xsi:type="dcterms:W3CDTF">2019-05-11T23:54:20Z</dcterms:modified>
</cp:coreProperties>
</file>