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>
                <a:solidFill>
                  <a:schemeClr val="bg1"/>
                </a:solidFill>
              </a:rPr>
              <a:t>Comparison vs Implementation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Comparison Algorithm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77000"/>
                </a:schemeClr>
              </a:solidFill>
              <a:ln w="9525">
                <a:solidFill>
                  <a:schemeClr val="accent6">
                    <a:tint val="77000"/>
                  </a:schemeClr>
                </a:solidFill>
              </a:ln>
              <a:effectLst/>
            </c:spPr>
          </c:marker>
          <c:val>
            <c:numRef>
              <c:f>Sheet1!$D$3:$D$12</c:f>
              <c:numCache>
                <c:formatCode>General</c:formatCode>
                <c:ptCount val="10"/>
                <c:pt idx="0">
                  <c:v>5.0000000000000001E-4</c:v>
                </c:pt>
                <c:pt idx="1">
                  <c:v>1.2999999999999999E-3</c:v>
                </c:pt>
                <c:pt idx="2">
                  <c:v>1.6999999999999999E-3</c:v>
                </c:pt>
                <c:pt idx="3">
                  <c:v>5.0000000000000001E-4</c:v>
                </c:pt>
                <c:pt idx="4">
                  <c:v>1.1999999999999999E-3</c:v>
                </c:pt>
                <c:pt idx="5">
                  <c:v>8.0000000000000002E-3</c:v>
                </c:pt>
                <c:pt idx="6">
                  <c:v>0.9</c:v>
                </c:pt>
                <c:pt idx="7">
                  <c:v>39.795000000000002</c:v>
                </c:pt>
                <c:pt idx="8">
                  <c:v>372.67</c:v>
                </c:pt>
                <c:pt idx="9">
                  <c:v>3992.3110000000001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95-426B-A6D6-BAF726E8428D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Implemented Algorithm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shade val="76000"/>
                </a:schemeClr>
              </a:solidFill>
              <a:ln w="9525">
                <a:solidFill>
                  <a:schemeClr val="accent6">
                    <a:shade val="76000"/>
                  </a:schemeClr>
                </a:solidFill>
              </a:ln>
              <a:effectLst/>
            </c:spPr>
          </c:marker>
          <c:val>
            <c:numRef>
              <c:f>Sheet1!$E$3:$E$12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8.9999999999999993E-3</c:v>
                </c:pt>
                <c:pt idx="6">
                  <c:v>7.6173999999999999</c:v>
                </c:pt>
                <c:pt idx="7">
                  <c:v>76.050399999999996</c:v>
                </c:pt>
                <c:pt idx="8">
                  <c:v>13470.9674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95-426B-A6D6-BAF726E84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677503"/>
        <c:axId val="396311343"/>
      </c:lineChart>
      <c:catAx>
        <c:axId val="315677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chemeClr val="bg1"/>
                    </a:solidFill>
                  </a:rPr>
                  <a:t>Input type (gradually</a:t>
                </a:r>
                <a:r>
                  <a:rPr lang="en-AU" baseline="0">
                    <a:solidFill>
                      <a:schemeClr val="bg1"/>
                    </a:solidFill>
                  </a:rPr>
                  <a:t> increasing input size)</a:t>
                </a:r>
                <a:endParaRPr lang="en-AU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11343"/>
        <c:crosses val="autoZero"/>
        <c:auto val="1"/>
        <c:lblAlgn val="ctr"/>
        <c:lblOffset val="100"/>
        <c:noMultiLvlLbl val="0"/>
      </c:catAx>
      <c:valAx>
        <c:axId val="39631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>
                    <a:solidFill>
                      <a:schemeClr val="bg1"/>
                    </a:solidFill>
                  </a:rPr>
                  <a:t>Time taken (secs)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7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F21E-BCEF-4304-BE67-940BC46A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F9EF-20F1-4A0C-B911-29BC4C0D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5F98-7C33-4EAF-9E34-626E4E2C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3160-EE8E-4F21-95E9-AD633556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8AF9-A14C-4557-9736-8305A451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0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09A9-E5AB-404C-9D92-3BFDEA1C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21AE7-50F3-4727-A767-F7C974F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080A-261E-482F-8CC0-F5A358F7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C807-93C2-47B2-B68C-FFD19DA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3CC7-E262-40C1-8170-A3673FE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7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05348-79E9-4533-B3C5-E904BEAED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2CC5-9E29-4E14-B006-F7461B1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D332-B6A5-4F97-B474-1B21022F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5D7D-EE4D-4676-9409-792B61B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10C4-B345-4BA8-B7F6-1AEF5F8C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0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DB78-9B61-42AE-BD7B-405EBE4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88D0-A083-4B0A-B55F-383208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39E9-2BA9-4699-8E7D-BACF03D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C39A-3D63-4770-ADE7-D5D3AA2E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EAF8-2241-440A-A669-F5A98778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F03-9F44-4395-A9E7-80780FAE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D320-FAE9-4752-A733-3F6ACB0A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9D67-D3F8-4815-AF36-EE7C519E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1CBB-B8BC-45F2-8EED-FF50EB20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B9F6-43D7-4FC7-870C-4E0C6877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66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676-7A48-4A87-96C6-58D0DFD6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0A6-FA02-448E-8FD7-C4A3B8F8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C4B0-7657-452F-A504-0AEBB053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1412-602A-45EA-8B7C-A887016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2232-C515-4809-9B2D-021A138A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6AA5-505A-433E-A2EE-F9F75BD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5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FE46-A232-49A2-8D52-241635D8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7CA3-9913-4A1C-9036-2DB668AA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4ED2B-01B0-4138-AE17-5A7DB29B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CA954-8B76-4066-8FDC-802DF43D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901A5-DCAD-4A30-BB27-44159386A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6DF62-C59A-4122-B55E-9B79528F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4F4B-4D48-4D37-9673-AC8F84A0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F6653-ED90-4D47-8D07-BA64B59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9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3724-6325-46ED-BC38-39E6FD34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FBE3-39E5-4527-8CA3-8FB2FE4B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16E5-E278-4E5B-BBCF-906CCF1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7FEA9-12CC-43D2-AAF1-551FA14B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CBDF-7086-49E3-8750-B746A6E4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D7831-516E-4A3A-9877-5F34C825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91CF7-41B2-40D6-8D92-32DA1128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6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96C-60DC-48E0-9E10-1FA92C8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208E-714D-454C-922A-FE7E059C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FDD2-BA1D-4704-A4AA-B1FF18F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0C1F-977B-4060-9FF1-B3A848A3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E36D-C234-47D0-A21D-BCBE33A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5D2C-AC74-49E7-B20E-4AFC78A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25A-E63C-49F3-ADE8-D11A31E9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30F4-C332-4AA1-975C-76ADD7BF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68CF2-DB33-406C-A60B-9CECBCF2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81E66-1237-4228-B54A-64A78899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7FAE-2ADD-495E-96E5-3A1B9E74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EE92-9014-40CC-8CD5-BAF64A6F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885FC-15D3-4CC8-A541-4AE232C7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81D-5186-472C-9812-B7C7015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32AF-8A01-4144-8E7D-4E9146400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88EF-EC02-44D6-9307-8B22B3FA30B5}" type="datetimeFigureOut">
              <a:rPr lang="en-AU" smtClean="0"/>
              <a:t>21/04/2019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AC48-B61A-49E9-B1B3-CFAE5A165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8B97-22D0-4E9E-9A07-040D3CB2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1413-0B7C-4E3C-A75C-D9465638F3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5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C64F1-3166-4A5A-BDE2-C9EC4E26B4C9}"/>
              </a:ext>
            </a:extLst>
          </p:cNvPr>
          <p:cNvSpPr txBox="1"/>
          <p:nvPr/>
        </p:nvSpPr>
        <p:spPr>
          <a:xfrm>
            <a:off x="289560" y="274320"/>
            <a:ext cx="116128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00" b="1" dirty="0">
                <a:solidFill>
                  <a:schemeClr val="bg1"/>
                </a:solidFill>
              </a:rPr>
              <a:t>Prime Coin Change Problem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38BF675-540B-48BF-A67A-D22974F9D2E2}"/>
              </a:ext>
            </a:extLst>
          </p:cNvPr>
          <p:cNvSpPr/>
          <p:nvPr/>
        </p:nvSpPr>
        <p:spPr>
          <a:xfrm>
            <a:off x="6278880" y="2090201"/>
            <a:ext cx="1988023" cy="1988023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600" b="1" dirty="0"/>
              <a:t>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33468-DDF5-4B06-9B2C-F3119967D675}"/>
              </a:ext>
            </a:extLst>
          </p:cNvPr>
          <p:cNvSpPr txBox="1"/>
          <p:nvPr/>
        </p:nvSpPr>
        <p:spPr>
          <a:xfrm>
            <a:off x="387096" y="3740006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2">
                    <a:lumMod val="50000"/>
                  </a:schemeClr>
                </a:solidFill>
              </a:rPr>
              <a:t>Created by Lucas Geurtjens</a:t>
            </a:r>
          </a:p>
        </p:txBody>
      </p:sp>
    </p:spTree>
    <p:extLst>
      <p:ext uri="{BB962C8B-B14F-4D97-AF65-F5344CB8AC3E}">
        <p14:creationId xmlns:p14="http://schemas.microsoft.com/office/powerpoint/2010/main" val="192099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4208949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Pseudocode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F6B9-BA8D-4294-A34A-DB9D8CD9F2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9" y="1439334"/>
            <a:ext cx="9047757" cy="469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0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94C74-40D7-4488-95D0-73504B059940}"/>
              </a:ext>
            </a:extLst>
          </p:cNvPr>
          <p:cNvSpPr/>
          <p:nvPr/>
        </p:nvSpPr>
        <p:spPr>
          <a:xfrm>
            <a:off x="-128017" y="0"/>
            <a:ext cx="5377349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Coin List Generator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9C3F-E337-4FF9-982F-7317FD1AACD6}"/>
              </a:ext>
            </a:extLst>
          </p:cNvPr>
          <p:cNvSpPr txBox="1"/>
          <p:nvPr/>
        </p:nvSpPr>
        <p:spPr>
          <a:xfrm>
            <a:off x="262466" y="1997839"/>
            <a:ext cx="11667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Creates a list of coins our program can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It runs though numbers 1 -&gt; amount and adds the numbers that are prime (using the prime checker).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It also adds a golden coin and 1 coin.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The coin list is declared globally afterwards.</a:t>
            </a:r>
          </a:p>
        </p:txBody>
      </p:sp>
    </p:spTree>
    <p:extLst>
      <p:ext uri="{BB962C8B-B14F-4D97-AF65-F5344CB8AC3E}">
        <p14:creationId xmlns:p14="http://schemas.microsoft.com/office/powerpoint/2010/main" val="34397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FDBE1-C25C-4550-9753-CA2D22D5ED9D}"/>
              </a:ext>
            </a:extLst>
          </p:cNvPr>
          <p:cNvSpPr/>
          <p:nvPr/>
        </p:nvSpPr>
        <p:spPr>
          <a:xfrm>
            <a:off x="-128016" y="0"/>
            <a:ext cx="4208949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Pseudocode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1B0F8-7865-43A0-8B55-FF6A1F09E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6" y="1134638"/>
            <a:ext cx="7776147" cy="5270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7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FF36C2-6EA2-41CE-90D1-8FC60181BB08}"/>
              </a:ext>
            </a:extLst>
          </p:cNvPr>
          <p:cNvSpPr/>
          <p:nvPr/>
        </p:nvSpPr>
        <p:spPr>
          <a:xfrm>
            <a:off x="-128015" y="0"/>
            <a:ext cx="25664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Results</a:t>
            </a:r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635BE0-C17A-47D5-9E86-04C3F52D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01879"/>
              </p:ext>
            </p:extLst>
          </p:nvPr>
        </p:nvGraphicFramePr>
        <p:xfrm>
          <a:off x="507666" y="1400961"/>
          <a:ext cx="10604808" cy="4781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905">
                  <a:extLst>
                    <a:ext uri="{9D8B030D-6E8A-4147-A177-3AD203B41FA5}">
                      <a16:colId xmlns:a16="http://schemas.microsoft.com/office/drawing/2014/main" val="2142203982"/>
                    </a:ext>
                  </a:extLst>
                </a:gridCol>
                <a:gridCol w="2499919">
                  <a:extLst>
                    <a:ext uri="{9D8B030D-6E8A-4147-A177-3AD203B41FA5}">
                      <a16:colId xmlns:a16="http://schemas.microsoft.com/office/drawing/2014/main" val="3491324182"/>
                    </a:ext>
                  </a:extLst>
                </a:gridCol>
                <a:gridCol w="2927758">
                  <a:extLst>
                    <a:ext uri="{9D8B030D-6E8A-4147-A177-3AD203B41FA5}">
                      <a16:colId xmlns:a16="http://schemas.microsoft.com/office/drawing/2014/main" val="2261303322"/>
                    </a:ext>
                  </a:extLst>
                </a:gridCol>
                <a:gridCol w="4443226">
                  <a:extLst>
                    <a:ext uri="{9D8B030D-6E8A-4147-A177-3AD203B41FA5}">
                      <a16:colId xmlns:a16="http://schemas.microsoft.com/office/drawing/2014/main" val="484744718"/>
                    </a:ext>
                  </a:extLst>
                </a:gridCol>
              </a:tblGrid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#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Input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Output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Speed (secs)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60313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1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6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0.0000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3433063948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2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6 2 5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7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0.0000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2185279799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3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6 1 6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9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0.0000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1234260704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4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8 3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2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0.0005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148751798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5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8 2 5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10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0.0005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875024791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6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20 10 15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57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0.0090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3405478841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7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100 5 10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14839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7.6174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666467656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8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100 8 25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278083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76.0504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2029399963"/>
                  </a:ext>
                </a:extLst>
              </a:tr>
              <a:tr h="42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9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300 12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4307252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13470.9674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2739765977"/>
                  </a:ext>
                </a:extLst>
              </a:tr>
              <a:tr h="557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10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300 10 15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>
                          <a:effectLst/>
                        </a:rPr>
                        <a:t>N/A</a:t>
                      </a:r>
                      <a:endParaRPr lang="en-AU" sz="2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100" dirty="0">
                          <a:effectLst/>
                        </a:rPr>
                        <a:t>14400+ </a:t>
                      </a:r>
                      <a:endParaRPr lang="en-AU" sz="2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128572" marR="128572" marT="0" marB="0"/>
                </a:tc>
                <a:extLst>
                  <a:ext uri="{0D108BD9-81ED-4DB2-BD59-A6C34878D82A}">
                    <a16:rowId xmlns:a16="http://schemas.microsoft.com/office/drawing/2014/main" val="198560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7F91D5-8E30-412D-8A24-444D8DB13317}"/>
              </a:ext>
            </a:extLst>
          </p:cNvPr>
          <p:cNvSpPr/>
          <p:nvPr/>
        </p:nvSpPr>
        <p:spPr>
          <a:xfrm>
            <a:off x="-128016" y="0"/>
            <a:ext cx="402050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Observations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3E659-901A-4F76-BFFC-568DAAF24068}"/>
              </a:ext>
            </a:extLst>
          </p:cNvPr>
          <p:cNvSpPr txBox="1"/>
          <p:nvPr/>
        </p:nvSpPr>
        <p:spPr>
          <a:xfrm>
            <a:off x="262466" y="1997839"/>
            <a:ext cx="11667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Performed well for most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Struggled when it came to inputs over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Was not able to find solutions for ‘300 10 15’ input in a reasonable amount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Suggests an exponential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251398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CB8D8A-7FD4-4455-A4F3-6920A571BABB}"/>
              </a:ext>
            </a:extLst>
          </p:cNvPr>
          <p:cNvSpPr/>
          <p:nvPr/>
        </p:nvSpPr>
        <p:spPr>
          <a:xfrm>
            <a:off x="-128015" y="0"/>
            <a:ext cx="963193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Comparison to known input solution</a:t>
            </a:r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260FB3-B137-467F-9923-DFD0EF812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11254"/>
              </p:ext>
            </p:extLst>
          </p:nvPr>
        </p:nvGraphicFramePr>
        <p:xfrm>
          <a:off x="3053631" y="1264597"/>
          <a:ext cx="8616471" cy="510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FC9AFA1-6874-4CFD-B3DB-5D6432EF0575}"/>
              </a:ext>
            </a:extLst>
          </p:cNvPr>
          <p:cNvSpPr/>
          <p:nvPr/>
        </p:nvSpPr>
        <p:spPr>
          <a:xfrm>
            <a:off x="0" y="1582340"/>
            <a:ext cx="30536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Had same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Slightly longer runtime for larger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4D95F0-FC6D-449B-860F-113A9C49CE2E}"/>
              </a:ext>
            </a:extLst>
          </p:cNvPr>
          <p:cNvSpPr/>
          <p:nvPr/>
        </p:nvSpPr>
        <p:spPr>
          <a:xfrm>
            <a:off x="-128016" y="0"/>
            <a:ext cx="4700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Time Complexity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1624A-F8D9-459B-9FCE-22597B001106}"/>
              </a:ext>
            </a:extLst>
          </p:cNvPr>
          <p:cNvSpPr txBox="1"/>
          <p:nvPr/>
        </p:nvSpPr>
        <p:spPr>
          <a:xfrm>
            <a:off x="6322797" y="882789"/>
            <a:ext cx="49223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T(n) = C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T (n – 1) + 1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 [ C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T(n – 2) + 1] + 1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T(n – 2)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[ C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T(n – 3) + 1]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T(n – 3)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....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T(n – k)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...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Here, n – k = 0, hence n = k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Now, using T(0) = 1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T(0)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...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k-2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...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+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k+1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– 1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= C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 – 1</a:t>
            </a: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≤ C </a:t>
            </a:r>
            <a:r>
              <a:rPr lang="en-AU" sz="2400" b="1" dirty="0">
                <a:solidFill>
                  <a:schemeClr val="bg1">
                    <a:lumMod val="85000"/>
                  </a:schemeClr>
                </a:solidFill>
              </a:rPr>
              <a:t>⋅  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endParaRPr lang="en-AU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∴ O(C</a:t>
            </a:r>
            <a:r>
              <a:rPr lang="en-AU" sz="2400" baseline="30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en-AU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329F5-1C49-4B7A-9B5D-353A7EA605D7}"/>
              </a:ext>
            </a:extLst>
          </p:cNvPr>
          <p:cNvSpPr txBox="1"/>
          <p:nvPr/>
        </p:nvSpPr>
        <p:spPr>
          <a:xfrm>
            <a:off x="262466" y="1462818"/>
            <a:ext cx="503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Had an O(C</a:t>
            </a:r>
            <a:r>
              <a:rPr lang="en-AU" sz="3600" baseline="30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) exponential time complexity where C is a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This confirms what was observed in the results.</a:t>
            </a:r>
          </a:p>
        </p:txBody>
      </p:sp>
    </p:spTree>
    <p:extLst>
      <p:ext uri="{BB962C8B-B14F-4D97-AF65-F5344CB8AC3E}">
        <p14:creationId xmlns:p14="http://schemas.microsoft.com/office/powerpoint/2010/main" val="363610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63011-D59E-4E6F-9876-A09FA0025F93}"/>
              </a:ext>
            </a:extLst>
          </p:cNvPr>
          <p:cNvSpPr/>
          <p:nvPr/>
        </p:nvSpPr>
        <p:spPr>
          <a:xfrm>
            <a:off x="-128016" y="0"/>
            <a:ext cx="337705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Correctness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32AB7-4FDC-4B36-B303-4D791AF57CD2}"/>
              </a:ext>
            </a:extLst>
          </p:cNvPr>
          <p:cNvSpPr txBox="1"/>
          <p:nvPr/>
        </p:nvSpPr>
        <p:spPr>
          <a:xfrm>
            <a:off x="7143165" y="642026"/>
            <a:ext cx="524338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1. Proposition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T(n) = C</a:t>
            </a:r>
            <a:r>
              <a:rPr lang="en-AU" sz="2000" baseline="30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 where n ≥ 0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0"/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2. Base Case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Since T(0) = 1,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T(0) = C</a:t>
            </a:r>
            <a:r>
              <a:rPr lang="en-AU" sz="2000" baseline="30000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 = 1 where n = 0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∴ True for n = 0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0"/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3. Assumption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Assume True for n = k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T(k) = C</a:t>
            </a:r>
            <a:r>
              <a:rPr lang="en-AU" sz="2000" baseline="30000" dirty="0">
                <a:solidFill>
                  <a:schemeClr val="bg1">
                    <a:lumMod val="85000"/>
                  </a:schemeClr>
                </a:solidFill>
              </a:rPr>
              <a:t>k</a:t>
            </a:r>
            <a:endParaRPr lang="en-AU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0"/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4. Inductive Step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T(k+1) = C</a:t>
            </a:r>
            <a:r>
              <a:rPr lang="en-AU" sz="2000" baseline="30000" dirty="0">
                <a:solidFill>
                  <a:schemeClr val="bg1">
                    <a:lumMod val="85000"/>
                  </a:schemeClr>
                </a:solidFill>
              </a:rPr>
              <a:t>k+1</a:t>
            </a:r>
            <a:endParaRPr lang="en-AU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0"/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5. Conclusion</a:t>
            </a:r>
          </a:p>
          <a:p>
            <a:r>
              <a:rPr lang="en-AU" sz="2000" dirty="0">
                <a:solidFill>
                  <a:schemeClr val="bg1">
                    <a:lumMod val="85000"/>
                  </a:schemeClr>
                </a:solidFill>
              </a:rPr>
              <a:t>Thus, we can conclude that T(n) = C</a:t>
            </a:r>
            <a:r>
              <a:rPr lang="en-AU" sz="2000" baseline="30000" dirty="0">
                <a:solidFill>
                  <a:schemeClr val="bg1">
                    <a:lumMod val="85000"/>
                  </a:schemeClr>
                </a:solidFill>
              </a:rPr>
              <a:t>n</a:t>
            </a:r>
            <a:endParaRPr lang="en-AU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AU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E3A9B-D60A-459B-8017-804DB01AFD4C}"/>
              </a:ext>
            </a:extLst>
          </p:cNvPr>
          <p:cNvSpPr txBox="1"/>
          <p:nvPr/>
        </p:nvSpPr>
        <p:spPr>
          <a:xfrm>
            <a:off x="262466" y="1462818"/>
            <a:ext cx="5039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Using proof by induction, we are able to prove the correctness of our algorithm.</a:t>
            </a:r>
          </a:p>
        </p:txBody>
      </p:sp>
    </p:spTree>
    <p:extLst>
      <p:ext uri="{BB962C8B-B14F-4D97-AF65-F5344CB8AC3E}">
        <p14:creationId xmlns:p14="http://schemas.microsoft.com/office/powerpoint/2010/main" val="182597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79B58B-68E1-48E0-ACAE-2A1D24E15AF2}"/>
              </a:ext>
            </a:extLst>
          </p:cNvPr>
          <p:cNvSpPr/>
          <p:nvPr/>
        </p:nvSpPr>
        <p:spPr>
          <a:xfrm>
            <a:off x="-128017" y="0"/>
            <a:ext cx="5614417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Stable and In-place?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AFBB-4F4E-468B-9EC7-E68D2B0E6EFA}"/>
              </a:ext>
            </a:extLst>
          </p:cNvPr>
          <p:cNvSpPr txBox="1"/>
          <p:nvPr/>
        </p:nvSpPr>
        <p:spPr>
          <a:xfrm>
            <a:off x="233282" y="1443362"/>
            <a:ext cx="90079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Stable? YES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Since the recursive backtracking algorithm does not require significant extra memory (such as lists), it is stable.</a:t>
            </a:r>
          </a:p>
          <a:p>
            <a:endParaRPr lang="en-AU" sz="3600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In-Place? YES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There was no swapping in the algorithm, thus it is in place.</a:t>
            </a:r>
          </a:p>
        </p:txBody>
      </p:sp>
    </p:spTree>
    <p:extLst>
      <p:ext uri="{BB962C8B-B14F-4D97-AF65-F5344CB8AC3E}">
        <p14:creationId xmlns:p14="http://schemas.microsoft.com/office/powerpoint/2010/main" val="414431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B46F92-0530-4800-AA68-FDE4564285A2}"/>
              </a:ext>
            </a:extLst>
          </p:cNvPr>
          <p:cNvSpPr/>
          <p:nvPr/>
        </p:nvSpPr>
        <p:spPr>
          <a:xfrm>
            <a:off x="-128016" y="0"/>
            <a:ext cx="2851762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 or NP?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48FD5-C7D6-42F8-8BE5-0DC20EDCE998}"/>
              </a:ext>
            </a:extLst>
          </p:cNvPr>
          <p:cNvSpPr txBox="1"/>
          <p:nvPr/>
        </p:nvSpPr>
        <p:spPr>
          <a:xfrm>
            <a:off x="320832" y="1566952"/>
            <a:ext cx="8725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Non-Polynomial (NP).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There wasn’t an easy polynomial method of calculating either: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85000"/>
                  </a:schemeClr>
                </a:solidFill>
              </a:rPr>
              <a:t>Primes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bg1">
                    <a:lumMod val="85000"/>
                  </a:schemeClr>
                </a:solidFill>
              </a:rPr>
              <a:t>Coin Combinations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But it was easy to confirm said solutions were true.</a:t>
            </a:r>
          </a:p>
        </p:txBody>
      </p:sp>
    </p:spTree>
    <p:extLst>
      <p:ext uri="{BB962C8B-B14F-4D97-AF65-F5344CB8AC3E}">
        <p14:creationId xmlns:p14="http://schemas.microsoft.com/office/powerpoint/2010/main" val="29175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FE6849-E243-4DC9-8E42-902912F6EE87}"/>
              </a:ext>
            </a:extLst>
          </p:cNvPr>
          <p:cNvSpPr txBox="1"/>
          <p:nvPr/>
        </p:nvSpPr>
        <p:spPr>
          <a:xfrm>
            <a:off x="641096" y="1452112"/>
            <a:ext cx="652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Algorithm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In-place and Stable?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/>
                </a:solidFill>
              </a:rPr>
              <a:t>P or NP?</a:t>
            </a:r>
            <a:endParaRPr lang="en-AU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4464F1-A613-47E2-9AA2-485FE242A0DE}"/>
              </a:ext>
            </a:extLst>
          </p:cNvPr>
          <p:cNvSpPr/>
          <p:nvPr/>
        </p:nvSpPr>
        <p:spPr>
          <a:xfrm>
            <a:off x="-128016" y="0"/>
            <a:ext cx="3438144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974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F6899-B925-4BFD-8EB2-99CE3B27479F}"/>
              </a:ext>
            </a:extLst>
          </p:cNvPr>
          <p:cNvSpPr/>
          <p:nvPr/>
        </p:nvSpPr>
        <p:spPr>
          <a:xfrm>
            <a:off x="-128016" y="0"/>
            <a:ext cx="183035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END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C8BED-08A8-48FA-9EBA-B8C0E9B96BE5}"/>
              </a:ext>
            </a:extLst>
          </p:cNvPr>
          <p:cNvSpPr txBox="1"/>
          <p:nvPr/>
        </p:nvSpPr>
        <p:spPr>
          <a:xfrm>
            <a:off x="4143802" y="2782669"/>
            <a:ext cx="872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QUESTIONS? . . .</a:t>
            </a:r>
          </a:p>
        </p:txBody>
      </p:sp>
    </p:spTree>
    <p:extLst>
      <p:ext uri="{BB962C8B-B14F-4D97-AF65-F5344CB8AC3E}">
        <p14:creationId xmlns:p14="http://schemas.microsoft.com/office/powerpoint/2010/main" val="1002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C9CA5-19BB-4899-92DE-6D1F2A26F892}"/>
              </a:ext>
            </a:extLst>
          </p:cNvPr>
          <p:cNvSpPr/>
          <p:nvPr/>
        </p:nvSpPr>
        <p:spPr>
          <a:xfrm>
            <a:off x="-128017" y="0"/>
            <a:ext cx="3717883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Background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04F7-1AC3-471F-9AAD-CE5A47C8506B}"/>
              </a:ext>
            </a:extLst>
          </p:cNvPr>
          <p:cNvSpPr txBox="1"/>
          <p:nvPr/>
        </p:nvSpPr>
        <p:spPr>
          <a:xfrm>
            <a:off x="287867" y="1320505"/>
            <a:ext cx="1112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A coin change problem aims to find all ways to pay a certain amount given a set of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This problem uses a set of infinite prime numbers, 1 and the amount itself as it’s coin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The following can be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All possible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Solutions for an exact amount of coins.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Solutions within a range of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FE5-9DA0-40EB-AD26-35FD8165B169}"/>
              </a:ext>
            </a:extLst>
          </p:cNvPr>
          <p:cNvSpPr/>
          <p:nvPr/>
        </p:nvSpPr>
        <p:spPr>
          <a:xfrm>
            <a:off x="-128016" y="0"/>
            <a:ext cx="541324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How does it work?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882F-1CDB-4A11-B363-78B33435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06619"/>
            <a:ext cx="10171861" cy="183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689BC-58E0-4C69-AC89-5CCE79408841}"/>
              </a:ext>
            </a:extLst>
          </p:cNvPr>
          <p:cNvSpPr txBox="1"/>
          <p:nvPr/>
        </p:nvSpPr>
        <p:spPr>
          <a:xfrm>
            <a:off x="822960" y="3966870"/>
            <a:ext cx="96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This is the general structure of the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It depends on 3 core methods.</a:t>
            </a:r>
          </a:p>
        </p:txBody>
      </p:sp>
    </p:spTree>
    <p:extLst>
      <p:ext uri="{BB962C8B-B14F-4D97-AF65-F5344CB8AC3E}">
        <p14:creationId xmlns:p14="http://schemas.microsoft.com/office/powerpoint/2010/main" val="296826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8105B1-0416-4EFD-A2ED-E0B001B65C58}"/>
              </a:ext>
            </a:extLst>
          </p:cNvPr>
          <p:cNvSpPr/>
          <p:nvPr/>
        </p:nvSpPr>
        <p:spPr>
          <a:xfrm>
            <a:off x="-128016" y="0"/>
            <a:ext cx="62240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Recursive Backtracking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808D-9786-4A69-BB52-2D15F99A73BB}"/>
              </a:ext>
            </a:extLst>
          </p:cNvPr>
          <p:cNvSpPr txBox="1"/>
          <p:nvPr/>
        </p:nvSpPr>
        <p:spPr>
          <a:xfrm>
            <a:off x="321733" y="1845439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Searches for all solutions for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Keep decreasing amount until ≤ 0 or coins used passes the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Keeps track of current coin to skip duplicate permutations.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Needs to keep track of different parameters given.</a:t>
            </a:r>
          </a:p>
        </p:txBody>
      </p:sp>
    </p:spTree>
    <p:extLst>
      <p:ext uri="{BB962C8B-B14F-4D97-AF65-F5344CB8AC3E}">
        <p14:creationId xmlns:p14="http://schemas.microsoft.com/office/powerpoint/2010/main" val="324985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AE4F3-8AEE-4FE1-BF20-30214093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6" y="1420241"/>
            <a:ext cx="11078692" cy="494669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DECFB-B7A6-471D-AE06-BE9CB67E2599}"/>
              </a:ext>
            </a:extLst>
          </p:cNvPr>
          <p:cNvSpPr/>
          <p:nvPr/>
        </p:nvSpPr>
        <p:spPr>
          <a:xfrm>
            <a:off x="-128016" y="0"/>
            <a:ext cx="60716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Backtracking Example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727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A83A6-5E5F-4487-9517-82D07C2155F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7"/>
          <a:stretch/>
        </p:blipFill>
        <p:spPr bwMode="auto">
          <a:xfrm>
            <a:off x="430326" y="1091771"/>
            <a:ext cx="9709812" cy="5427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47D77-FE35-4176-90ED-CA2DA2C3BE04}"/>
              </a:ext>
            </a:extLst>
          </p:cNvPr>
          <p:cNvSpPr/>
          <p:nvPr/>
        </p:nvSpPr>
        <p:spPr>
          <a:xfrm>
            <a:off x="-128016" y="0"/>
            <a:ext cx="541324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Pseudocode 1/2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52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CB7416-496D-46CE-8C45-4FC5D663BE5A}"/>
              </a:ext>
            </a:extLst>
          </p:cNvPr>
          <p:cNvSpPr/>
          <p:nvPr/>
        </p:nvSpPr>
        <p:spPr>
          <a:xfrm>
            <a:off x="-128016" y="0"/>
            <a:ext cx="5413248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Pseudocode 2/2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C37F1-C35A-4A5C-AC94-97EB00A5DA2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92"/>
          <a:stretch/>
        </p:blipFill>
        <p:spPr bwMode="auto">
          <a:xfrm>
            <a:off x="280416" y="1024128"/>
            <a:ext cx="8333232" cy="5558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8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F7DC1E-6116-4C72-81E3-50FDCE491B1B}"/>
              </a:ext>
            </a:extLst>
          </p:cNvPr>
          <p:cNvSpPr/>
          <p:nvPr/>
        </p:nvSpPr>
        <p:spPr>
          <a:xfrm>
            <a:off x="-128016" y="0"/>
            <a:ext cx="4242816" cy="88278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Prime Checker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F0991-828D-44A1-8375-E09E0D435A16}"/>
              </a:ext>
            </a:extLst>
          </p:cNvPr>
          <p:cNvSpPr txBox="1"/>
          <p:nvPr/>
        </p:nvSpPr>
        <p:spPr>
          <a:xfrm>
            <a:off x="262466" y="1889082"/>
            <a:ext cx="11667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Checks if a number is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Checks against factors within range 2 to sqrt(number)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bg1">
                    <a:lumMod val="85000"/>
                  </a:schemeClr>
                </a:solidFill>
              </a:rPr>
              <a:t>Using square root saves time for larger numbers as it prunes larger factors (e.g. we can know 100 with 10.)</a:t>
            </a:r>
          </a:p>
        </p:txBody>
      </p:sp>
    </p:spTree>
    <p:extLst>
      <p:ext uri="{BB962C8B-B14F-4D97-AF65-F5344CB8AC3E}">
        <p14:creationId xmlns:p14="http://schemas.microsoft.com/office/powerpoint/2010/main" val="31536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701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Geurtjens</dc:creator>
  <cp:lastModifiedBy>Lucas Geurtjens</cp:lastModifiedBy>
  <cp:revision>10</cp:revision>
  <dcterms:created xsi:type="dcterms:W3CDTF">2019-04-21T04:21:17Z</dcterms:created>
  <dcterms:modified xsi:type="dcterms:W3CDTF">2019-04-21T05:49:47Z</dcterms:modified>
</cp:coreProperties>
</file>