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Anton"/>
      <p:regular r:id="rId60"/>
    </p:embeddedFont>
    <p:embeddedFont>
      <p:font typeface="Lato"/>
      <p:regular r:id="rId61"/>
      <p:bold r:id="rId62"/>
      <p:italic r:id="rId63"/>
      <p:boldItalic r:id="rId64"/>
    </p:embeddedFont>
    <p:embeddedFont>
      <p:font typeface="Didact Gothic"/>
      <p:regular r:id="rId65"/>
    </p:embeddedFont>
    <p:embeddedFont>
      <p:font typeface="Helvetica Neue"/>
      <p:regular r:id="rId66"/>
      <p:bold r:id="rId67"/>
      <p:italic r:id="rId68"/>
      <p:boldItalic r:id="rId69"/>
    </p:embeddedFont>
    <p:embeddedFont>
      <p:font typeface="Helvetica Neue Light"/>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HelveticaNeueLight-boldItalic.fntdata"/><Relationship Id="rId72" Type="http://schemas.openxmlformats.org/officeDocument/2006/relationships/font" Target="fonts/HelveticaNeueLight-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HelveticaNeueLight-bold.fntdata"/><Relationship Id="rId70" Type="http://schemas.openxmlformats.org/officeDocument/2006/relationships/font" Target="fonts/HelveticaNeueLight-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4.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6.xml"/><Relationship Id="rId66" Type="http://schemas.openxmlformats.org/officeDocument/2006/relationships/font" Target="fonts/HelveticaNeue-regular.fntdata"/><Relationship Id="rId21" Type="http://schemas.openxmlformats.org/officeDocument/2006/relationships/slide" Target="slides/slide15.xml"/><Relationship Id="rId65" Type="http://schemas.openxmlformats.org/officeDocument/2006/relationships/font" Target="fonts/DidactGothic-regular.fntdata"/><Relationship Id="rId24" Type="http://schemas.openxmlformats.org/officeDocument/2006/relationships/slide" Target="slides/slide18.xml"/><Relationship Id="rId68" Type="http://schemas.openxmlformats.org/officeDocument/2006/relationships/font" Target="fonts/HelveticaNeue-italic.fntdata"/><Relationship Id="rId23" Type="http://schemas.openxmlformats.org/officeDocument/2006/relationships/slide" Target="slides/slide17.xml"/><Relationship Id="rId67" Type="http://schemas.openxmlformats.org/officeDocument/2006/relationships/font" Target="fonts/HelveticaNeue-bold.fntdata"/><Relationship Id="rId60" Type="http://schemas.openxmlformats.org/officeDocument/2006/relationships/font" Target="fonts/Anton-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c/CoderHouse" TargetMode="External"/><Relationship Id="rId3" Type="http://schemas.openxmlformats.org/officeDocument/2006/relationships/hyperlink" Target="https://open.spotify.com/show/6Z4gbxrzelqVU3syDH3JzI"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019fe7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c6019fe7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6019fe76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c6019fe76c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6019fe76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c6019fe76c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imagen.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6019fe76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c6019fe76c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6019fe7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c6019fe76c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6019fe76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c6019fe76c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6019fe76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c6019fe76c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6019fe76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c6019fe76c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6019fe76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c6019fe76c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019fe76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c6019fe76c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6019fe76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c6019fe76c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019fe7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c6019fe76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6019fe76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c6019fe76c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019fe76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c6019fe76c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6019fe76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c6019fe76c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019fe76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c6019fe76c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6019fe76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c6019fe76c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6019fe76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c6019fe76c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6019fe76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c6019fe76c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6019fe76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c6019fe76c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6019fe76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c6019fe76c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6019fe76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c6019fe76c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019fe7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c6019fe76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6019fe76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c6019fe76c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6019fe76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c6019fe76c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6019fe76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c6019fe76c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6019fe76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c6019fe76c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019fe7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c6019fe76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imagen.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Usar la clase correspondiente a la entrega intermedia del proyecto final.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d84f4a28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d84f4a28c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84f4a28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d84f4a28c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Coder Tips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019fe7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c6019fe76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recursos creados por CoderHouse.</a:t>
            </a:r>
            <a:endParaRPr>
              <a:solidFill>
                <a:schemeClr val="dk1"/>
              </a:solidFill>
            </a:endParaRPr>
          </a:p>
          <a:p>
            <a:pPr indent="0" lvl="0" marL="0" rtl="0" algn="l">
              <a:lnSpc>
                <a:spcPct val="100000"/>
              </a:lnSpc>
              <a:spcBef>
                <a:spcPts val="0"/>
              </a:spcBef>
              <a:spcAft>
                <a:spcPts val="0"/>
              </a:spcAft>
              <a:buSzPts val="1100"/>
              <a:buNone/>
            </a:pPr>
            <a:r>
              <a:rPr lang="en-GB">
                <a:solidFill>
                  <a:schemeClr val="dk1"/>
                </a:solidFill>
              </a:rPr>
              <a:t>Se puede vincular contenido de:</a:t>
            </a:r>
            <a:br>
              <a:rPr lang="en-GB">
                <a:solidFill>
                  <a:schemeClr val="dk1"/>
                </a:solidFill>
              </a:rPr>
            </a:br>
            <a:r>
              <a:rPr lang="en-GB">
                <a:solidFill>
                  <a:schemeClr val="dk1"/>
                </a:solidFill>
              </a:rPr>
              <a:t> Canal de YouTube de Coder: </a:t>
            </a:r>
            <a:r>
              <a:rPr lang="en-GB" u="sng">
                <a:solidFill>
                  <a:schemeClr val="hlink"/>
                </a:solidFill>
                <a:hlinkClick r:id="rId2"/>
              </a:rPr>
              <a:t>https://www.youtube.com/c/CoderHouse</a:t>
            </a:r>
            <a:endParaRPr/>
          </a:p>
          <a:p>
            <a:pPr indent="0" lvl="0" marL="0" rtl="0" algn="l">
              <a:lnSpc>
                <a:spcPct val="100000"/>
              </a:lnSpc>
              <a:spcBef>
                <a:spcPts val="0"/>
              </a:spcBef>
              <a:spcAft>
                <a:spcPts val="0"/>
              </a:spcAft>
              <a:buSzPts val="1100"/>
              <a:buNone/>
            </a:pPr>
            <a:r>
              <a:rPr lang="en-GB"/>
              <a:t> Canal de Spotify de Coder: </a:t>
            </a:r>
            <a:r>
              <a:rPr lang="en-GB" u="sng">
                <a:solidFill>
                  <a:schemeClr val="hlink"/>
                </a:solidFill>
                <a:hlinkClick r:id="rId3"/>
              </a:rPr>
              <a:t>https://open.spotify.com/show/6Z4gbxrzelqVU3syDH3JzI</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Sólo la última clase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019fe7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c6019fe76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019fe7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c6019fe76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019fe76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c6019fe76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67f57ba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c667f57ba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4" name="Google Shape;5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1" name="Google Shape;6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5" name="Google Shape;6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9" name="Google Shape;6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3" name="Google Shape;7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0" name="Google Shape;8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4" name="Google Shape;8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8" name="Google Shape;8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6" name="Google Shape;9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7" name="Google Shape;9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plataforma.coderhouse.com/video-tutoriales" TargetMode="External"/><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rive.google.com/file/d/170RKO4NSzguBkw4A8-2kzCCQ3LbZFtxn/view?usp=sharing" TargetMode="Externa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hyperlink" Target="https://plataforma.coderhouse.com/video-tutoriales" TargetMode="External"/><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37.png"/><Relationship Id="rId7"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0.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3.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46.png"/><Relationship Id="rId4" Type="http://schemas.openxmlformats.org/officeDocument/2006/relationships/image" Target="../media/image41.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46.png"/><Relationship Id="rId4" Type="http://schemas.openxmlformats.org/officeDocument/2006/relationships/hyperlink" Target="https://plataforma.coderhouse.com/continua-tu-carrera?utm_campaign=upselling&amp;utm_medium=sidebar&amp;utm_source=platfor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42.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hyperlink" Target="https://www.youtube.com/watch?v=plC9WbIMJCk" TargetMode="External"/><Relationship Id="rId4" Type="http://schemas.openxmlformats.org/officeDocument/2006/relationships/hyperlink" Target="https://www.youtube.com/watch?v=VuQu8HvIGec" TargetMode="External"/><Relationship Id="rId5" Type="http://schemas.openxmlformats.org/officeDocument/2006/relationships/image" Target="../media/image29.png"/><Relationship Id="rId6" Type="http://schemas.openxmlformats.org/officeDocument/2006/relationships/image" Target="../media/image43.png"/><Relationship Id="rId7"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3.png"/><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10.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ocs.google.com/document/d/1RXqt3DWbLQv-Yhr5fZdyCL1gl9CUAFfwppIFu3dHWsc/edit?usp=sharing" TargetMode="External"/><Relationship Id="rId4" Type="http://schemas.openxmlformats.org/officeDocument/2006/relationships/image" Target="../media/image16.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3" name="Shape 103"/>
        <p:cNvGrpSpPr/>
        <p:nvPr/>
      </p:nvGrpSpPr>
      <p:grpSpPr>
        <a:xfrm>
          <a:off x="0" y="0"/>
          <a:ext cx="0" cy="0"/>
          <a:chOff x="0" y="0"/>
          <a:chExt cx="0" cy="0"/>
        </a:xfrm>
      </p:grpSpPr>
      <p:sp>
        <p:nvSpPr>
          <p:cNvPr id="104" name="Google Shape;104;p2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5" name="Google Shape;105;p27"/>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6" name="Google Shape;106;p2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6"/>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SPA</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nvSpPr>
        <p:spPr>
          <a:xfrm>
            <a:off x="5896575" y="885250"/>
            <a:ext cx="3149400" cy="32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rgbClr val="FFFFFF"/>
                </a:highlight>
                <a:latin typeface="Helvetica Neue Light"/>
                <a:ea typeface="Helvetica Neue Light"/>
                <a:cs typeface="Helvetica Neue Light"/>
                <a:sym typeface="Helvetica Neue Light"/>
              </a:rPr>
              <a:t>Por SPA se conocen las </a:t>
            </a:r>
            <a:r>
              <a:rPr b="0" i="0" lang="en-GB" sz="1800" u="none" cap="none" strike="noStrike">
                <a:solidFill>
                  <a:schemeClr val="dk1"/>
                </a:solidFill>
                <a:latin typeface="Helvetica Neue Light"/>
                <a:ea typeface="Helvetica Neue Light"/>
                <a:cs typeface="Helvetica Neue Light"/>
                <a:sym typeface="Helvetica Neue Light"/>
              </a:rPr>
              <a:t>aplicaciones de una sola página o Single Page Applications.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La aplicación SPA se carga una única vez en el navegador, y luego todo intercambio de contenidos se realiza sin recargar la pantalla.</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latin typeface="Helvetica Neue Light"/>
                <a:ea typeface="Helvetica Neue Light"/>
                <a:cs typeface="Helvetica Neue Light"/>
                <a:sym typeface="Helvetica Neue Light"/>
              </a:rPr>
              <a:t>Ejemplos de aplicaciones SPA son Slack, Discord y Netflix.</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223" name="Google Shape;223;p37"/>
          <p:cNvSpPr txBox="1"/>
          <p:nvPr/>
        </p:nvSpPr>
        <p:spPr>
          <a:xfrm>
            <a:off x="51350" y="147250"/>
            <a:ext cx="9092700" cy="54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0" i="1" lang="en-GB" sz="3300" u="none" cap="none" strike="noStrike">
                <a:solidFill>
                  <a:srgbClr val="000000"/>
                </a:solidFill>
                <a:latin typeface="Anton"/>
                <a:ea typeface="Anton"/>
                <a:cs typeface="Anton"/>
                <a:sym typeface="Anton"/>
              </a:rPr>
              <a:t>¿QUÉ ES UNA APLICACIÓN SPA?</a:t>
            </a:r>
            <a:endParaRPr b="0" i="1" sz="3300" u="none" cap="none" strike="noStrike">
              <a:solidFill>
                <a:srgbClr val="000000"/>
              </a:solidFill>
              <a:latin typeface="Anton"/>
              <a:ea typeface="Anton"/>
              <a:cs typeface="Anton"/>
              <a:sym typeface="Anton"/>
            </a:endParaRPr>
          </a:p>
        </p:txBody>
      </p:sp>
      <p:pic>
        <p:nvPicPr>
          <p:cNvPr id="224" name="Google Shape;224;p37"/>
          <p:cNvPicPr preferRelativeResize="0"/>
          <p:nvPr/>
        </p:nvPicPr>
        <p:blipFill rotWithShape="1">
          <a:blip r:embed="rId3">
            <a:alphaModFix/>
          </a:blip>
          <a:srcRect b="0" l="0" r="0" t="0"/>
          <a:stretch/>
        </p:blipFill>
        <p:spPr>
          <a:xfrm>
            <a:off x="7824675" y="4770900"/>
            <a:ext cx="1186526" cy="330675"/>
          </a:xfrm>
          <a:prstGeom prst="rect">
            <a:avLst/>
          </a:prstGeom>
          <a:noFill/>
          <a:ln>
            <a:noFill/>
          </a:ln>
        </p:spPr>
      </p:pic>
      <p:pic>
        <p:nvPicPr>
          <p:cNvPr id="225" name="Google Shape;225;p37" title="Ejemplo SPA"/>
          <p:cNvPicPr preferRelativeResize="0"/>
          <p:nvPr/>
        </p:nvPicPr>
        <p:blipFill rotWithShape="1">
          <a:blip r:embed="rId4">
            <a:alphaModFix/>
          </a:blip>
          <a:srcRect b="0" l="0" r="0" t="0"/>
          <a:stretch/>
        </p:blipFill>
        <p:spPr>
          <a:xfrm>
            <a:off x="213950" y="918300"/>
            <a:ext cx="5340299" cy="318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nvSpPr>
        <p:spPr>
          <a:xfrm>
            <a:off x="4253850" y="1003350"/>
            <a:ext cx="4552500" cy="313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La mayor parte de la funcionalidad de la aplicación (la lógica) queda en el cliente (navegador).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Se accede y envía datos al servidor mediante AJAX, siendo la arquitectura del  backend, generalmente una API REST.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Todo la información necesaria para que la aplicación funcione se cargar en el cliente durante la petición inicial y el acceso a diferentes páginas de la aplicación las maneja el </a:t>
            </a:r>
            <a:r>
              <a:rPr b="1" i="0" lang="en-GB" sz="1900" u="none" cap="none" strike="noStrike">
                <a:solidFill>
                  <a:schemeClr val="dk1"/>
                </a:solidFill>
                <a:highlight>
                  <a:srgbClr val="FFFFFF"/>
                </a:highlight>
                <a:latin typeface="Helvetica Neue"/>
                <a:ea typeface="Helvetica Neue"/>
                <a:cs typeface="Helvetica Neue"/>
                <a:sym typeface="Helvetica Neue"/>
              </a:rPr>
              <a:t>router</a:t>
            </a: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31" name="Google Shape;231;p38"/>
          <p:cNvSpPr txBox="1"/>
          <p:nvPr/>
        </p:nvSpPr>
        <p:spPr>
          <a:xfrm>
            <a:off x="1671825" y="133346"/>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ARQUITECTURA DE UN SPA</a:t>
            </a:r>
            <a:endParaRPr b="0" i="1" sz="4500" u="none" cap="none" strike="noStrike">
              <a:solidFill>
                <a:srgbClr val="000000"/>
              </a:solidFill>
              <a:latin typeface="Anton"/>
              <a:ea typeface="Anton"/>
              <a:cs typeface="Anton"/>
              <a:sym typeface="Anton"/>
            </a:endParaRPr>
          </a:p>
        </p:txBody>
      </p:sp>
      <p:pic>
        <p:nvPicPr>
          <p:cNvPr id="232" name="Google Shape;232;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3" name="Google Shape;233;p38"/>
          <p:cNvSpPr/>
          <p:nvPr/>
        </p:nvSpPr>
        <p:spPr>
          <a:xfrm>
            <a:off x="744050" y="1606678"/>
            <a:ext cx="1186200" cy="12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8"/>
          <p:cNvSpPr/>
          <p:nvPr/>
        </p:nvSpPr>
        <p:spPr>
          <a:xfrm>
            <a:off x="2891300" y="1606672"/>
            <a:ext cx="1186200" cy="15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8"/>
          <p:cNvSpPr/>
          <p:nvPr/>
        </p:nvSpPr>
        <p:spPr>
          <a:xfrm>
            <a:off x="1002474" y="3888205"/>
            <a:ext cx="669300" cy="89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8"/>
          <p:cNvSpPr txBox="1"/>
          <p:nvPr/>
        </p:nvSpPr>
        <p:spPr>
          <a:xfrm>
            <a:off x="744045" y="1111667"/>
            <a:ext cx="1119000" cy="44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Servidor</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37" name="Google Shape;237;p38"/>
          <p:cNvSpPr txBox="1"/>
          <p:nvPr/>
        </p:nvSpPr>
        <p:spPr>
          <a:xfrm>
            <a:off x="2924895" y="1111667"/>
            <a:ext cx="1119000" cy="44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Cliente</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38" name="Google Shape;238;p38"/>
          <p:cNvSpPr txBox="1"/>
          <p:nvPr/>
        </p:nvSpPr>
        <p:spPr>
          <a:xfrm>
            <a:off x="291254" y="3375525"/>
            <a:ext cx="20919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Base de datos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cxnSp>
        <p:nvCxnSpPr>
          <p:cNvPr id="239" name="Google Shape;239;p38"/>
          <p:cNvCxnSpPr/>
          <p:nvPr/>
        </p:nvCxnSpPr>
        <p:spPr>
          <a:xfrm rot="10800000">
            <a:off x="2124245" y="1790007"/>
            <a:ext cx="582300" cy="0"/>
          </a:xfrm>
          <a:prstGeom prst="straightConnector1">
            <a:avLst/>
          </a:prstGeom>
          <a:noFill/>
          <a:ln cap="flat" cmpd="sng" w="9525">
            <a:solidFill>
              <a:schemeClr val="dk2"/>
            </a:solidFill>
            <a:prstDash val="solid"/>
            <a:round/>
            <a:headEnd len="sm" w="sm" type="none"/>
            <a:tailEnd len="med" w="med" type="triangle"/>
          </a:ln>
        </p:spPr>
      </p:cxnSp>
      <p:cxnSp>
        <p:nvCxnSpPr>
          <p:cNvPr id="240" name="Google Shape;240;p38"/>
          <p:cNvCxnSpPr/>
          <p:nvPr/>
        </p:nvCxnSpPr>
        <p:spPr>
          <a:xfrm>
            <a:off x="2167395" y="2070344"/>
            <a:ext cx="560700" cy="0"/>
          </a:xfrm>
          <a:prstGeom prst="straightConnector1">
            <a:avLst/>
          </a:prstGeom>
          <a:noFill/>
          <a:ln cap="flat" cmpd="sng" w="9525">
            <a:solidFill>
              <a:schemeClr val="dk2"/>
            </a:solidFill>
            <a:prstDash val="solid"/>
            <a:round/>
            <a:headEnd len="sm" w="sm" type="none"/>
            <a:tailEnd len="med" w="med" type="triangle"/>
          </a:ln>
        </p:spPr>
      </p:cxnSp>
      <p:cxnSp>
        <p:nvCxnSpPr>
          <p:cNvPr id="241" name="Google Shape;241;p38"/>
          <p:cNvCxnSpPr/>
          <p:nvPr/>
        </p:nvCxnSpPr>
        <p:spPr>
          <a:xfrm rot="5400000">
            <a:off x="1020100" y="3161846"/>
            <a:ext cx="318900" cy="0"/>
          </a:xfrm>
          <a:prstGeom prst="straightConnector1">
            <a:avLst/>
          </a:prstGeom>
          <a:noFill/>
          <a:ln cap="flat" cmpd="sng" w="9525">
            <a:solidFill>
              <a:schemeClr val="dk2"/>
            </a:solidFill>
            <a:prstDash val="solid"/>
            <a:round/>
            <a:headEnd len="sm" w="sm" type="none"/>
            <a:tailEnd len="med" w="med" type="triangle"/>
          </a:ln>
        </p:spPr>
      </p:cxnSp>
      <p:cxnSp>
        <p:nvCxnSpPr>
          <p:cNvPr id="242" name="Google Shape;242;p38"/>
          <p:cNvCxnSpPr/>
          <p:nvPr/>
        </p:nvCxnSpPr>
        <p:spPr>
          <a:xfrm rot="-5400000">
            <a:off x="1274100" y="3144191"/>
            <a:ext cx="306900" cy="0"/>
          </a:xfrm>
          <a:prstGeom prst="straightConnector1">
            <a:avLst/>
          </a:prstGeom>
          <a:noFill/>
          <a:ln cap="flat" cmpd="sng" w="9525">
            <a:solidFill>
              <a:schemeClr val="dk2"/>
            </a:solidFill>
            <a:prstDash val="solid"/>
            <a:round/>
            <a:headEnd len="sm" w="sm" type="none"/>
            <a:tailEnd len="med" w="med" type="triangle"/>
          </a:ln>
        </p:spPr>
      </p:cxnSp>
      <p:sp>
        <p:nvSpPr>
          <p:cNvPr id="243" name="Google Shape;243;p38"/>
          <p:cNvSpPr txBox="1"/>
          <p:nvPr/>
        </p:nvSpPr>
        <p:spPr>
          <a:xfrm>
            <a:off x="2897725" y="1655625"/>
            <a:ext cx="1186500" cy="14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GB" sz="1100" u="sng" cap="none" strike="noStrike">
                <a:solidFill>
                  <a:schemeClr val="dk1"/>
                </a:solidFill>
                <a:latin typeface="Didact Gothic"/>
                <a:ea typeface="Didact Gothic"/>
                <a:cs typeface="Didact Gothic"/>
                <a:sym typeface="Didact Gothic"/>
              </a:rPr>
              <a:t>HTML + JS:</a:t>
            </a:r>
            <a:br>
              <a:rPr b="0" i="0" lang="en-GB" sz="1100" u="none" cap="none" strike="noStrike">
                <a:solidFill>
                  <a:schemeClr val="dk1"/>
                </a:solidFill>
                <a:latin typeface="Didact Gothic"/>
                <a:ea typeface="Didact Gothic"/>
                <a:cs typeface="Didact Gothic"/>
                <a:sym typeface="Didact Gothic"/>
              </a:rPr>
            </a:br>
            <a:r>
              <a:rPr b="0" i="0" lang="en-GB" sz="1100" u="none" cap="none" strike="noStrike">
                <a:solidFill>
                  <a:schemeClr val="dk1"/>
                </a:solidFill>
                <a:latin typeface="Didact Gothic"/>
                <a:ea typeface="Didact Gothic"/>
                <a:cs typeface="Didact Gothic"/>
                <a:sym typeface="Didact Gothic"/>
              </a:rPr>
              <a:t>Lógica +  Router + Renderizado de las diferentes pantallas </a:t>
            </a:r>
            <a:endParaRPr b="0" i="0" sz="1100" u="none" cap="none" strike="noStrike">
              <a:solidFill>
                <a:schemeClr val="dk1"/>
              </a:solidFill>
              <a:latin typeface="Didact Gothic"/>
              <a:ea typeface="Didact Gothic"/>
              <a:cs typeface="Didact Gothic"/>
              <a:sym typeface="Didact Gothic"/>
            </a:endParaRPr>
          </a:p>
        </p:txBody>
      </p:sp>
      <p:sp>
        <p:nvSpPr>
          <p:cNvPr id="244" name="Google Shape;244;p38"/>
          <p:cNvSpPr txBox="1"/>
          <p:nvPr/>
        </p:nvSpPr>
        <p:spPr>
          <a:xfrm>
            <a:off x="744050" y="1634025"/>
            <a:ext cx="1186200" cy="120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chemeClr val="dk1"/>
                </a:solidFill>
                <a:latin typeface="Didact Gothic"/>
                <a:ea typeface="Didact Gothic"/>
                <a:cs typeface="Didact Gothic"/>
                <a:sym typeface="Didact Gothic"/>
              </a:rPr>
              <a:t>Procesa las transacciones. Ej: login, registrarse, comprar, etc</a:t>
            </a:r>
            <a:endParaRPr b="0" i="0" sz="12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nvSpPr>
        <p:spPr>
          <a:xfrm>
            <a:off x="650700" y="1036074"/>
            <a:ext cx="7842600" cy="365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El router o ruteador dentro de una aplicación SPA, cumple la función de </a:t>
            </a:r>
            <a:r>
              <a:rPr b="0" i="0" lang="en-GB" sz="2000" u="none" cap="none" strike="noStrike">
                <a:solidFill>
                  <a:schemeClr val="dk1"/>
                </a:solidFill>
                <a:highlight>
                  <a:srgbClr val="E0FF00"/>
                </a:highlight>
                <a:latin typeface="Helvetica Neue Light"/>
                <a:ea typeface="Helvetica Neue Light"/>
                <a:cs typeface="Helvetica Neue Light"/>
                <a:sym typeface="Helvetica Neue Light"/>
              </a:rPr>
              <a:t>controlar e interpretar cada solicitud que el usuario haga en la página</a:t>
            </a: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 para realizar un cambio en la URL mediante los hash (ejemplo: dominio.com/#seccion).</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Ese cambio de URL implica realizar al servidor la solicitud de los datos necesarios para luego renderizar o dibujar mediante JS la nueva página que se mostrará.</a:t>
            </a:r>
            <a:b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b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Durante este proceso, el usuario no verá recargar la pestaña del navegador, sino que todo el proceso ocurre de manera asincrónica. Sólo notará que el contenido de la página web se modifica.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50" name="Google Shape;250;p39"/>
          <p:cNvSpPr txBox="1"/>
          <p:nvPr/>
        </p:nvSpPr>
        <p:spPr>
          <a:xfrm>
            <a:off x="1671825" y="252292"/>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ROUTER</a:t>
            </a:r>
            <a:endParaRPr b="0" i="1" sz="4500" u="none" cap="none" strike="noStrike">
              <a:solidFill>
                <a:srgbClr val="000000"/>
              </a:solidFill>
              <a:latin typeface="Anton"/>
              <a:ea typeface="Anton"/>
              <a:cs typeface="Anton"/>
              <a:sym typeface="Anton"/>
            </a:endParaRPr>
          </a:p>
        </p:txBody>
      </p:sp>
      <p:pic>
        <p:nvPicPr>
          <p:cNvPr id="251" name="Google Shape;251;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nvSpPr>
        <p:spPr>
          <a:xfrm>
            <a:off x="1521326" y="554725"/>
            <a:ext cx="61626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VENTAJAS DE APLICACIÓN SPA</a:t>
            </a:r>
            <a:endParaRPr b="0" i="1" sz="4000" u="none" cap="none" strike="noStrike">
              <a:solidFill>
                <a:srgbClr val="000000"/>
              </a:solidFill>
              <a:latin typeface="Anton"/>
              <a:ea typeface="Anton"/>
              <a:cs typeface="Anton"/>
              <a:sym typeface="Anton"/>
            </a:endParaRPr>
          </a:p>
        </p:txBody>
      </p:sp>
      <p:sp>
        <p:nvSpPr>
          <p:cNvPr id="257" name="Google Shape;257;p40"/>
          <p:cNvSpPr txBox="1"/>
          <p:nvPr/>
        </p:nvSpPr>
        <p:spPr>
          <a:xfrm>
            <a:off x="1196550" y="1616900"/>
            <a:ext cx="6750900" cy="25203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Es más rápida y flexible.</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Mejor experiencia de usuario.</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Caché más poderoso.</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Simplicidad para implementar en servidores.</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Posibilidad de incorporar UI de Material Design.</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58" name="Google Shape;258;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MVC</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nvSpPr>
        <p:spPr>
          <a:xfrm>
            <a:off x="64200" y="739800"/>
            <a:ext cx="9079800" cy="194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En la metodología SPA debemos utilizar el patrón MVC (Modelo Vista Controlador). Este </a:t>
            </a:r>
            <a:r>
              <a:rPr b="0" i="0" lang="en-GB" sz="1700" u="none" cap="none" strike="noStrike">
                <a:solidFill>
                  <a:schemeClr val="dk1"/>
                </a:solidFill>
                <a:highlight>
                  <a:srgbClr val="E0FF00"/>
                </a:highlight>
                <a:latin typeface="Helvetica Neue Light"/>
                <a:ea typeface="Helvetica Neue Light"/>
                <a:cs typeface="Helvetica Neue Light"/>
                <a:sym typeface="Helvetica Neue Light"/>
              </a:rPr>
              <a:t>separa la lógica de la aplicación, de la lógica de la vista en una aplicación.</a:t>
            </a:r>
            <a:b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b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La mayoría de los frameworks modernos utilizan MVC (o alguna adaptación del MVC) para la arquitectura de aplicación. Algunos frameworks JS MVC son AngularJS,Ember y Backbone.</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69" name="Google Shape;269;p42"/>
          <p:cNvSpPr txBox="1"/>
          <p:nvPr/>
        </p:nvSpPr>
        <p:spPr>
          <a:xfrm>
            <a:off x="1738950" y="-8"/>
            <a:ext cx="5666100" cy="73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MVC</a:t>
            </a:r>
            <a:endParaRPr b="0" i="1" sz="4500" u="none" cap="none" strike="noStrike">
              <a:solidFill>
                <a:srgbClr val="000000"/>
              </a:solidFill>
              <a:latin typeface="Anton"/>
              <a:ea typeface="Anton"/>
              <a:cs typeface="Anton"/>
              <a:sym typeface="Anton"/>
            </a:endParaRPr>
          </a:p>
        </p:txBody>
      </p:sp>
      <p:pic>
        <p:nvPicPr>
          <p:cNvPr id="270" name="Google Shape;270;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1" name="Google Shape;271;p42"/>
          <p:cNvPicPr preferRelativeResize="0"/>
          <p:nvPr/>
        </p:nvPicPr>
        <p:blipFill rotWithShape="1">
          <a:blip r:embed="rId4">
            <a:alphaModFix/>
          </a:blip>
          <a:srcRect b="0" l="0" r="0" t="0"/>
          <a:stretch/>
        </p:blipFill>
        <p:spPr>
          <a:xfrm>
            <a:off x="1694188" y="2109800"/>
            <a:ext cx="5755624" cy="303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75" name="Shape 275"/>
        <p:cNvGrpSpPr/>
        <p:nvPr/>
      </p:nvGrpSpPr>
      <p:grpSpPr>
        <a:xfrm>
          <a:off x="0" y="0"/>
          <a:ext cx="0" cy="0"/>
          <a:chOff x="0" y="0"/>
          <a:chExt cx="0" cy="0"/>
        </a:xfrm>
      </p:grpSpPr>
      <p:sp>
        <p:nvSpPr>
          <p:cNvPr id="276" name="Google Shape;276;p43"/>
          <p:cNvSpPr txBox="1"/>
          <p:nvPr/>
        </p:nvSpPr>
        <p:spPr>
          <a:xfrm>
            <a:off x="-38275" y="-10225"/>
            <a:ext cx="9182100" cy="14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MODELO</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Se encarga de los datos</a:t>
            </a: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 generalmente (pero no obligatoriamente) consultando la base de datos.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Actualizaciones, consultas, búsquedas, etc. todo eso va aquí, en el modelo.</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77" name="Google Shape;277;p43"/>
          <p:cNvSpPr txBox="1"/>
          <p:nvPr/>
        </p:nvSpPr>
        <p:spPr>
          <a:xfrm>
            <a:off x="354575" y="1439225"/>
            <a:ext cx="8396400" cy="36507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constructor</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JSON</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parse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localStorage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getItem</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productos</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productos</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map</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=&gt;</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guardarProductos</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localStorage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setItem</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productos</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JSON</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stringify</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a:t>
            </a:r>
            <a:r>
              <a:rPr b="0" i="0" lang="en-GB" sz="1150" u="none" cap="none" strike="noStrike">
                <a:solidFill>
                  <a:srgbClr val="50FA7B"/>
                </a:solidFill>
                <a:latin typeface="Courier New"/>
                <a:ea typeface="Courier New"/>
                <a:cs typeface="Courier New"/>
                <a:sym typeface="Courier New"/>
              </a:rPr>
              <a:t>push</a:t>
            </a:r>
            <a:r>
              <a:rPr b="0" i="0" lang="en-GB" sz="1150" u="none" cap="none" strike="noStrike">
                <a:solidFill>
                  <a:srgbClr val="F8F8F2"/>
                </a:solidFill>
                <a:latin typeface="Courier New"/>
                <a:ea typeface="Courier New"/>
                <a:cs typeface="Courier New"/>
                <a:sym typeface="Courier New"/>
              </a:rPr>
              <a:t>(</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guardarProductos</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00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000"/>
              <a:buFont typeface="Arial"/>
              <a:buNone/>
            </a:pPr>
            <a:r>
              <a:t/>
            </a:r>
            <a:endParaRPr b="0" i="0" sz="1000" u="none" cap="none" strike="noStrike">
              <a:solidFill>
                <a:srgbClr val="808080"/>
              </a:solidFill>
              <a:latin typeface="Courier New"/>
              <a:ea typeface="Courier New"/>
              <a:cs typeface="Courier New"/>
              <a:sym typeface="Courier New"/>
            </a:endParaRPr>
          </a:p>
        </p:txBody>
      </p:sp>
      <p:pic>
        <p:nvPicPr>
          <p:cNvPr id="278" name="Google Shape;278;p43"/>
          <p:cNvPicPr preferRelativeResize="0"/>
          <p:nvPr/>
        </p:nvPicPr>
        <p:blipFill rotWithShape="1">
          <a:blip r:embed="rId3">
            <a:alphaModFix/>
          </a:blip>
          <a:srcRect b="0" l="0" r="0" t="0"/>
          <a:stretch/>
        </p:blipFill>
        <p:spPr>
          <a:xfrm>
            <a:off x="7904700" y="48128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82" name="Shape 282"/>
        <p:cNvGrpSpPr/>
        <p:nvPr/>
      </p:nvGrpSpPr>
      <p:grpSpPr>
        <a:xfrm>
          <a:off x="0" y="0"/>
          <a:ext cx="0" cy="0"/>
          <a:chOff x="0" y="0"/>
          <a:chExt cx="0" cy="0"/>
        </a:xfrm>
      </p:grpSpPr>
      <p:sp>
        <p:nvSpPr>
          <p:cNvPr id="283" name="Google Shape;283;p44"/>
          <p:cNvSpPr txBox="1"/>
          <p:nvPr/>
        </p:nvSpPr>
        <p:spPr>
          <a:xfrm>
            <a:off x="0" y="-53575"/>
            <a:ext cx="9144000" cy="233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VISTA</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Son la representación visual de los datos</a:t>
            </a:r>
            <a:r>
              <a:rPr b="0" i="0" lang="en-GB" sz="1800" u="none" cap="none" strike="noStrike">
                <a:solidFill>
                  <a:schemeClr val="dk1"/>
                </a:solidFill>
                <a:latin typeface="Helvetica Neue Light"/>
                <a:ea typeface="Helvetica Neue Light"/>
                <a:cs typeface="Helvetica Neue Light"/>
                <a:sym typeface="Helvetica Neue Light"/>
              </a:rPr>
              <a:t>, todo lo que tenga que ver con la interfaz gráfica.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Ni el modelo ni el controlador se preocupan de cómo se verán los datos</a:t>
            </a:r>
            <a:r>
              <a:rPr b="0" i="0" lang="en-GB" sz="2000" u="none" cap="none" strike="noStrike">
                <a:solidFill>
                  <a:schemeClr val="dk1"/>
                </a:solidFill>
                <a:latin typeface="Helvetica Neue Light"/>
                <a:ea typeface="Helvetica Neue Light"/>
                <a:cs typeface="Helvetica Neue Light"/>
                <a:sym typeface="Helvetica Neue Light"/>
              </a:rPr>
              <a:t>.</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84" name="Google Shape;284;p44"/>
          <p:cNvSpPr txBox="1"/>
          <p:nvPr/>
        </p:nvSpPr>
        <p:spPr>
          <a:xfrm>
            <a:off x="639000" y="1454250"/>
            <a:ext cx="8312400" cy="36585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listarProductos</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padre</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data</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callback</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let</a:t>
            </a:r>
            <a:r>
              <a:rPr b="0" i="0" lang="en-GB" sz="1150" u="none" cap="none" strike="noStrike">
                <a:solidFill>
                  <a:srgbClr val="F8F8F2"/>
                </a:solidFill>
                <a:latin typeface="Courier New"/>
                <a:ea typeface="Courier New"/>
                <a:cs typeface="Courier New"/>
                <a:sym typeface="Courier New"/>
              </a:rPr>
              <a:t> html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for</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of</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data</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html</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`&lt;div&gt;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&lt;input value="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.id</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 type="hidden"&gt;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&lt;h4&gt;  Producto: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.nombre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&lt;/h4&gt;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&lt;b&gt; $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.precio</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&lt;/b&gt;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&lt;button class="btnComprar"&gt;Comprar&lt;/button&gt;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&lt;/div&gt;`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padre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html</a:t>
            </a:r>
            <a:r>
              <a:rPr b="0" i="0" lang="en-GB" sz="1150" u="none" cap="none" strike="noStrike">
                <a:solidFill>
                  <a:srgbClr val="F8F8F2"/>
                </a:solidFill>
                <a:latin typeface="Courier New"/>
                <a:ea typeface="Courier New"/>
                <a:cs typeface="Courier New"/>
                <a:sym typeface="Courier New"/>
              </a:rPr>
              <a:t>(html);</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.btnComprar</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click</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callback</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90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950"/>
              <a:buFont typeface="Arial"/>
              <a:buNone/>
            </a:pPr>
            <a:r>
              <a:t/>
            </a:r>
            <a:endParaRPr b="0" i="0" sz="950" u="none" cap="none" strike="noStrike">
              <a:solidFill>
                <a:srgbClr val="808080"/>
              </a:solidFill>
              <a:latin typeface="Courier New"/>
              <a:ea typeface="Courier New"/>
              <a:cs typeface="Courier New"/>
              <a:sym typeface="Courier New"/>
            </a:endParaRPr>
          </a:p>
        </p:txBody>
      </p:sp>
      <p:pic>
        <p:nvPicPr>
          <p:cNvPr id="285" name="Google Shape;285;p44"/>
          <p:cNvPicPr preferRelativeResize="0"/>
          <p:nvPr/>
        </p:nvPicPr>
        <p:blipFill rotWithShape="1">
          <a:blip r:embed="rId3">
            <a:alphaModFix/>
          </a:blip>
          <a:srcRect b="0" l="0" r="0" t="0"/>
          <a:stretch/>
        </p:blipFill>
        <p:spPr>
          <a:xfrm>
            <a:off x="7957475" y="48128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89" name="Shape 289"/>
        <p:cNvGrpSpPr/>
        <p:nvPr/>
      </p:nvGrpSpPr>
      <p:grpSpPr>
        <a:xfrm>
          <a:off x="0" y="0"/>
          <a:ext cx="0" cy="0"/>
          <a:chOff x="0" y="0"/>
          <a:chExt cx="0" cy="0"/>
        </a:xfrm>
      </p:grpSpPr>
      <p:sp>
        <p:nvSpPr>
          <p:cNvPr id="290" name="Google Shape;290;p45"/>
          <p:cNvSpPr txBox="1"/>
          <p:nvPr/>
        </p:nvSpPr>
        <p:spPr>
          <a:xfrm>
            <a:off x="0" y="66900"/>
            <a:ext cx="9144000" cy="233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CONTROLADOR</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latin typeface="Helvetica Neue Light"/>
                <a:ea typeface="Helvetica Neue Light"/>
                <a:cs typeface="Helvetica Neue Light"/>
                <a:sym typeface="Helvetica Neue Light"/>
              </a:rPr>
              <a:t>Se encarga de controlar , es decir de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definir el procesamiento principal en respuesta a eventos de usuario, solicitar los datos al modelo y comunicárselos a la vista.</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91" name="Google Shape;291;p45"/>
          <p:cNvSpPr txBox="1"/>
          <p:nvPr/>
        </p:nvSpPr>
        <p:spPr>
          <a:xfrm>
            <a:off x="193950" y="1622650"/>
            <a:ext cx="8756100" cy="32760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ProductoController</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constructor</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.productoView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.productoView.</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#pag1</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event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=&gt;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let</a:t>
            </a:r>
            <a:r>
              <a:rPr b="0" i="0" lang="en-GB" sz="1150" u="none" cap="none" strike="noStrike">
                <a:solidFill>
                  <a:srgbClr val="F8F8F2"/>
                </a:solidFill>
                <a:latin typeface="Courier New"/>
                <a:ea typeface="Courier New"/>
                <a:cs typeface="Courier New"/>
                <a:sym typeface="Courier New"/>
              </a:rPr>
              <a:t> hijos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event</a:t>
            </a:r>
            <a:r>
              <a:rPr b="0" i="0" lang="en-GB" sz="1150" u="none" cap="none" strike="noStrike">
                <a:solidFill>
                  <a:srgbClr val="F8F8F2"/>
                </a:solidFill>
                <a:latin typeface="Courier New"/>
                <a:ea typeface="Courier New"/>
                <a:cs typeface="Courier New"/>
                <a:sym typeface="Courier New"/>
              </a:rPr>
              <a:t>.target).</a:t>
            </a:r>
            <a:r>
              <a:rPr b="0" i="0" lang="en-GB" sz="1150" u="none" cap="none" strike="noStrike">
                <a:solidFill>
                  <a:srgbClr val="50FA7B"/>
                </a:solidFill>
                <a:latin typeface="Courier New"/>
                <a:ea typeface="Courier New"/>
                <a:cs typeface="Courier New"/>
                <a:sym typeface="Courier New"/>
              </a:rPr>
              <a:t>parent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children</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id</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.productoModel.productos.length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1</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nombre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hijos[</a:t>
            </a:r>
            <a:r>
              <a:rPr b="0" i="0" lang="en-GB" sz="1150" u="none" cap="none" strike="noStrike">
                <a:solidFill>
                  <a:srgbClr val="BD93F9"/>
                </a:solidFill>
                <a:latin typeface="Courier New"/>
                <a:ea typeface="Courier New"/>
                <a:cs typeface="Courier New"/>
                <a:sym typeface="Courier New"/>
              </a:rPr>
              <a:t>1</a:t>
            </a:r>
            <a:r>
              <a:rPr b="0" i="0" lang="en-GB" sz="1150" u="none" cap="none" strike="noStrike">
                <a:solidFill>
                  <a:srgbClr val="F8F8F2"/>
                </a:solidFill>
                <a:latin typeface="Courier New"/>
                <a:ea typeface="Courier New"/>
                <a:cs typeface="Courier New"/>
                <a:sym typeface="Courier New"/>
              </a:rPr>
              <a:t>].value,</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precio</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hijos[</a:t>
            </a:r>
            <a:r>
              <a:rPr b="0" i="0" lang="en-GB" sz="1150" u="none" cap="none" strike="noStrike">
                <a:solidFill>
                  <a:srgbClr val="BD93F9"/>
                </a:solidFill>
                <a:latin typeface="Courier New"/>
                <a:ea typeface="Courier New"/>
                <a:cs typeface="Courier New"/>
                <a:sym typeface="Courier New"/>
              </a:rPr>
              <a:t>2</a:t>
            </a:r>
            <a:r>
              <a:rPr b="0" i="0" lang="en-GB" sz="1150" u="none" cap="none" strike="noStrike">
                <a:solidFill>
                  <a:srgbClr val="F8F8F2"/>
                </a:solidFill>
                <a:latin typeface="Courier New"/>
                <a:ea typeface="Courier New"/>
                <a:cs typeface="Courier New"/>
                <a:sym typeface="Courier New"/>
              </a:rPr>
              <a:t>].value,</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app</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ProductoController</a:t>
            </a:r>
            <a:r>
              <a:rPr b="0" i="0" lang="en-GB" sz="1150" u="none" cap="none" strike="noStrike">
                <a:solidFill>
                  <a:srgbClr val="F8F8F2"/>
                </a:solidFill>
                <a:latin typeface="Courier New"/>
                <a:ea typeface="Courier New"/>
                <a:cs typeface="Courier New"/>
                <a:sym typeface="Courier New"/>
              </a:rPr>
              <a:t>(</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8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5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95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950"/>
              <a:buFont typeface="Arial"/>
              <a:buNone/>
            </a:pPr>
            <a:r>
              <a:t/>
            </a:r>
            <a:endParaRPr b="0" i="0" sz="950" u="none" cap="none" strike="noStrike">
              <a:solidFill>
                <a:srgbClr val="808080"/>
              </a:solidFill>
              <a:latin typeface="Courier New"/>
              <a:ea typeface="Courier New"/>
              <a:cs typeface="Courier New"/>
              <a:sym typeface="Courier New"/>
            </a:endParaRPr>
          </a:p>
        </p:txBody>
      </p:sp>
      <p:pic>
        <p:nvPicPr>
          <p:cNvPr id="292" name="Google Shape;292;p45"/>
          <p:cNvPicPr preferRelativeResize="0"/>
          <p:nvPr/>
        </p:nvPicPr>
        <p:blipFill rotWithShape="1">
          <a:blip r:embed="rId3">
            <a:alphaModFix/>
          </a:blip>
          <a:srcRect b="0" l="0" r="0" t="0"/>
          <a:stretch/>
        </p:blipFill>
        <p:spPr>
          <a:xfrm>
            <a:off x="7763525" y="4728500"/>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8"/>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12" name="Google Shape;112;p28"/>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13" name="Google Shape;113;p28"/>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4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47"/>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SPA: EJEMPLO </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06" name="Shape 306"/>
        <p:cNvGrpSpPr/>
        <p:nvPr/>
      </p:nvGrpSpPr>
      <p:grpSpPr>
        <a:xfrm>
          <a:off x="0" y="0"/>
          <a:ext cx="0" cy="0"/>
          <a:chOff x="0" y="0"/>
          <a:chExt cx="0" cy="0"/>
        </a:xfrm>
      </p:grpSpPr>
      <p:sp>
        <p:nvSpPr>
          <p:cNvPr id="307" name="Google Shape;307;p4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ESTA VEZ, TODOS A LA PAR</a:t>
            </a:r>
            <a:endParaRPr b="0" i="1" sz="3600" u="none" cap="none" strike="noStrike">
              <a:solidFill>
                <a:srgbClr val="121212"/>
              </a:solidFill>
              <a:latin typeface="Anton"/>
              <a:ea typeface="Anton"/>
              <a:cs typeface="Anton"/>
              <a:sym typeface="Anton"/>
            </a:endParaRPr>
          </a:p>
        </p:txBody>
      </p:sp>
      <p:pic>
        <p:nvPicPr>
          <p:cNvPr id="308" name="Google Shape;308;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9" name="Google Shape;309;p4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nvSpPr>
        <p:spPr>
          <a:xfrm>
            <a:off x="650700" y="1032800"/>
            <a:ext cx="7842600" cy="351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Vamos a ver parte por parte todos los pasos para armar una estructura SPA simple con routing para una web con 3 secciones. Como no estamos utilizando un servidor, utilizaremos información estática y HTML.</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No usaremos AJAX para recuperar información del lado servidor, ya que no estamos trabajando con el backend. Esa instancia podría incorporarse al momento de dibujar el HTML.</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Recomendamos utilizar la siguiente plantilla para el ejemplo: </a:t>
            </a:r>
            <a:r>
              <a:rPr b="0" i="0" lang="en-GB" sz="2000" u="sng" cap="none" strike="noStrike">
                <a:solidFill>
                  <a:schemeClr val="hlink"/>
                </a:solidFill>
                <a:highlight>
                  <a:srgbClr val="FFFFFF"/>
                </a:highlight>
                <a:latin typeface="Helvetica Neue Light"/>
                <a:ea typeface="Helvetica Neue Light"/>
                <a:cs typeface="Helvetica Neue Light"/>
                <a:sym typeface="Helvetica Neue Light"/>
                <a:hlinkClick r:id="rId3"/>
              </a:rPr>
              <a:t>SPA_PLANTILLA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15" name="Google Shape;315;p49"/>
          <p:cNvSpPr txBox="1"/>
          <p:nvPr/>
        </p:nvSpPr>
        <p:spPr>
          <a:xfrm>
            <a:off x="1694775" y="23417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EJEMPLO ROUTING SPA</a:t>
            </a:r>
            <a:endParaRPr b="0" i="1" sz="4500" u="none" cap="none" strike="noStrike">
              <a:solidFill>
                <a:srgbClr val="000000"/>
              </a:solidFill>
              <a:latin typeface="Anton"/>
              <a:ea typeface="Anton"/>
              <a:cs typeface="Anton"/>
              <a:sym typeface="Anton"/>
            </a:endParaRPr>
          </a:p>
        </p:txBody>
      </p:sp>
      <p:pic>
        <p:nvPicPr>
          <p:cNvPr id="316" name="Google Shape;316;p49"/>
          <p:cNvPicPr preferRelativeResize="0"/>
          <p:nvPr/>
        </p:nvPicPr>
        <p:blipFill rotWithShape="1">
          <a:blip r:embed="rId4">
            <a:alphaModFix/>
          </a:blip>
          <a:srcRect b="0" l="0" r="0" t="0"/>
          <a:stretch/>
        </p:blipFill>
        <p:spPr>
          <a:xfrm>
            <a:off x="7667425" y="47438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20" name="Shape 320"/>
        <p:cNvGrpSpPr/>
        <p:nvPr/>
      </p:nvGrpSpPr>
      <p:grpSpPr>
        <a:xfrm>
          <a:off x="0" y="0"/>
          <a:ext cx="0" cy="0"/>
          <a:chOff x="0" y="0"/>
          <a:chExt cx="0" cy="0"/>
        </a:xfrm>
      </p:grpSpPr>
      <p:pic>
        <p:nvPicPr>
          <p:cNvPr id="321" name="Google Shape;321;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2" name="Google Shape;322;p50"/>
          <p:cNvSpPr txBox="1"/>
          <p:nvPr/>
        </p:nvSpPr>
        <p:spPr>
          <a:xfrm>
            <a:off x="68900" y="107100"/>
            <a:ext cx="6474300" cy="4929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DOCTYPE</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head</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title</a:t>
            </a:r>
            <a:r>
              <a:rPr b="0" i="0" lang="en-GB" sz="1050" u="none" cap="none" strike="noStrike">
                <a:solidFill>
                  <a:srgbClr val="F8F8F2"/>
                </a:solidFill>
                <a:latin typeface="Courier New"/>
                <a:ea typeface="Courier New"/>
                <a:cs typeface="Courier New"/>
                <a:sym typeface="Courier New"/>
              </a:rPr>
              <a:t>&gt;EJEMPLO SPA&lt;/</a:t>
            </a:r>
            <a:r>
              <a:rPr b="0" i="0" lang="en-GB" sz="1050" u="none" cap="none" strike="noStrike">
                <a:solidFill>
                  <a:srgbClr val="FF79C6"/>
                </a:solidFill>
                <a:latin typeface="Courier New"/>
                <a:ea typeface="Courier New"/>
                <a:cs typeface="Courier New"/>
                <a:sym typeface="Courier New"/>
              </a:rPr>
              <a:t>title</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head</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body</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h2</a:t>
            </a:r>
            <a:r>
              <a:rPr b="0" i="0" lang="en-GB" sz="1050" u="none" cap="none" strike="noStrike">
                <a:solidFill>
                  <a:srgbClr val="F8F8F2"/>
                </a:solidFill>
                <a:latin typeface="Courier New"/>
                <a:ea typeface="Courier New"/>
                <a:cs typeface="Courier New"/>
                <a:sym typeface="Courier New"/>
              </a:rPr>
              <a:t>&gt;SPA CODER HOUSE&lt;/</a:t>
            </a:r>
            <a:r>
              <a:rPr b="0" i="0" lang="en-GB" sz="1050" u="none" cap="none" strike="noStrike">
                <a:solidFill>
                  <a:srgbClr val="FF79C6"/>
                </a:solidFill>
                <a:latin typeface="Courier New"/>
                <a:ea typeface="Courier New"/>
                <a:cs typeface="Courier New"/>
                <a:sym typeface="Courier New"/>
              </a:rPr>
              <a:t>h2</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hr</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nav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&gt;Agregar Producto&lt;/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 </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#/pagina1</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&gt;Ver Productos&lt;/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 </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#/pagina2</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&gt;Buscar&lt;/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nav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id</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notificacion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id</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app</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style</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height: 1000px;"&gt;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a:t>
            </a:r>
            <a:r>
              <a:rPr b="0" i="0" lang="en-GB" sz="1050" u="none" cap="none" strike="noStrike">
                <a:solidFill>
                  <a:srgbClr val="6272A4"/>
                </a:solidFill>
                <a:latin typeface="Courier New"/>
                <a:ea typeface="Courier New"/>
                <a:cs typeface="Courier New"/>
                <a:sym typeface="Courier New"/>
              </a:rPr>
              <a:t>&lt;!-- SCRIPTS JS --&gt;</a:t>
            </a:r>
            <a:endParaRPr b="0" i="0" sz="10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js\jquery-3.5.1.js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js\productos.js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js\main.js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body</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20000"/>
              </a:lnSpc>
              <a:spcBef>
                <a:spcPts val="0"/>
              </a:spcBef>
              <a:spcAft>
                <a:spcPts val="0"/>
              </a:spcAft>
              <a:buClr>
                <a:srgbClr val="000000"/>
              </a:buClr>
              <a:buSzPts val="1000"/>
              <a:buFont typeface="Arial"/>
              <a:buNone/>
            </a:pPr>
            <a:r>
              <a:t/>
            </a:r>
            <a:endParaRPr b="0" i="0" sz="1000" u="none" cap="none" strike="noStrike">
              <a:solidFill>
                <a:srgbClr val="F9690E"/>
              </a:solidFill>
              <a:latin typeface="Courier New"/>
              <a:ea typeface="Courier New"/>
              <a:cs typeface="Courier New"/>
              <a:sym typeface="Courier New"/>
            </a:endParaRPr>
          </a:p>
          <a:p>
            <a:pPr indent="0" lvl="0" marL="0" marR="190500" rtl="0" algn="l">
              <a:lnSpc>
                <a:spcPct val="20000"/>
              </a:lnSpc>
              <a:spcBef>
                <a:spcPts val="1500"/>
              </a:spcBef>
              <a:spcAft>
                <a:spcPts val="1500"/>
              </a:spcAft>
              <a:buClr>
                <a:srgbClr val="000000"/>
              </a:buClr>
              <a:buSzPts val="1000"/>
              <a:buFont typeface="Arial"/>
              <a:buNone/>
            </a:pPr>
            <a:r>
              <a:t/>
            </a:r>
            <a:endParaRPr b="0" i="0" sz="1000" u="none" cap="none" strike="noStrike">
              <a:solidFill>
                <a:srgbClr val="FFFFFF"/>
              </a:solidFill>
              <a:latin typeface="Courier New"/>
              <a:ea typeface="Courier New"/>
              <a:cs typeface="Courier New"/>
              <a:sym typeface="Courier New"/>
            </a:endParaRPr>
          </a:p>
        </p:txBody>
      </p:sp>
      <p:sp>
        <p:nvSpPr>
          <p:cNvPr id="323" name="Google Shape;323;p50"/>
          <p:cNvSpPr txBox="1"/>
          <p:nvPr/>
        </p:nvSpPr>
        <p:spPr>
          <a:xfrm>
            <a:off x="6666675" y="181125"/>
            <a:ext cx="2433900" cy="214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PASO 1</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Analizamos el HTML base donde vemos los links a cada página y un archivo main.js donde programaremos la  lógica SPA.</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Empleamos además un script productos.js con las clases MVC</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27" name="Shape 327"/>
        <p:cNvGrpSpPr/>
        <p:nvPr/>
      </p:nvGrpSpPr>
      <p:grpSpPr>
        <a:xfrm>
          <a:off x="0" y="0"/>
          <a:ext cx="0" cy="0"/>
          <a:chOff x="0" y="0"/>
          <a:chExt cx="0" cy="0"/>
        </a:xfrm>
      </p:grpSpPr>
      <p:pic>
        <p:nvPicPr>
          <p:cNvPr id="328" name="Google Shape;328;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9" name="Google Shape;329;p51"/>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PASO 2</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Dentro del archivo main.js instanciamos el controlador de productos y creamos las siguientes rutas.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30" name="Google Shape;330;p51"/>
          <p:cNvSpPr txBox="1"/>
          <p:nvPr/>
        </p:nvSpPr>
        <p:spPr>
          <a:xfrm>
            <a:off x="238500" y="1649375"/>
            <a:ext cx="8787000" cy="2292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app</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ProductoController</a:t>
            </a:r>
            <a:r>
              <a:rPr b="0" i="0" lang="en-GB" sz="1450" u="none" cap="none" strike="noStrike">
                <a:solidFill>
                  <a:srgbClr val="F8F8F2"/>
                </a:solidFill>
                <a:latin typeface="Courier New"/>
                <a:ea typeface="Courier New"/>
                <a:cs typeface="Courier New"/>
                <a:sym typeface="Courier New"/>
              </a:rPr>
              <a:t>(</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ProductoModel</a:t>
            </a:r>
            <a:r>
              <a:rPr b="0" i="0" lang="en-GB" sz="1450" u="none" cap="none" strike="noStrike">
                <a:solidFill>
                  <a:srgbClr val="F8F8F2"/>
                </a:solidFill>
                <a:latin typeface="Courier New"/>
                <a:ea typeface="Courier New"/>
                <a:cs typeface="Courier New"/>
                <a:sym typeface="Courier New"/>
              </a:rPr>
              <a:t>(), </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ProductoView</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6272A4"/>
                </a:solidFill>
                <a:latin typeface="Courier New"/>
                <a:ea typeface="Courier New"/>
                <a:cs typeface="Courier New"/>
                <a:sym typeface="Courier New"/>
              </a:rPr>
              <a:t>// LISTA DE RUTAS (ASOCIAR A CADA ACCION)</a:t>
            </a:r>
            <a:endParaRPr b="0" i="0" sz="14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routes</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agregar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/pagina1</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listar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/pagina2</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buscar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34" name="Shape 334"/>
        <p:cNvGrpSpPr/>
        <p:nvPr/>
      </p:nvGrpSpPr>
      <p:grpSpPr>
        <a:xfrm>
          <a:off x="0" y="0"/>
          <a:ext cx="0" cy="0"/>
          <a:chOff x="0" y="0"/>
          <a:chExt cx="0" cy="0"/>
        </a:xfrm>
      </p:grpSpPr>
      <p:pic>
        <p:nvPicPr>
          <p:cNvPr id="335" name="Google Shape;335;p52"/>
          <p:cNvPicPr preferRelativeResize="0"/>
          <p:nvPr/>
        </p:nvPicPr>
        <p:blipFill rotWithShape="1">
          <a:blip r:embed="rId3">
            <a:alphaModFix/>
          </a:blip>
          <a:srcRect b="0" l="0" r="0" t="0"/>
          <a:stretch/>
        </p:blipFill>
        <p:spPr>
          <a:xfrm>
            <a:off x="7766925" y="4766800"/>
            <a:ext cx="1186526" cy="330675"/>
          </a:xfrm>
          <a:prstGeom prst="rect">
            <a:avLst/>
          </a:prstGeom>
          <a:noFill/>
          <a:ln>
            <a:noFill/>
          </a:ln>
        </p:spPr>
      </p:pic>
      <p:sp>
        <p:nvSpPr>
          <p:cNvPr id="336" name="Google Shape;336;p52"/>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3</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Analizamos el componente a mostrar cuando hay errores en productos.js.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37" name="Google Shape;337;p52"/>
          <p:cNvSpPr txBox="1"/>
          <p:nvPr/>
        </p:nvSpPr>
        <p:spPr>
          <a:xfrm>
            <a:off x="397350" y="1327900"/>
            <a:ext cx="8265000" cy="945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ErrorComponent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1" lang="en-GB" sz="1450" u="none" cap="none" strike="noStrike">
                <a:solidFill>
                  <a:srgbClr val="FFB86C"/>
                </a:solidFill>
                <a:latin typeface="Courier New"/>
                <a:ea typeface="Courier New"/>
                <a:cs typeface="Courier New"/>
                <a:sym typeface="Courier New"/>
              </a:rPr>
              <a:t>padre</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=&gt;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r>
              <a:rPr b="0" i="1" lang="en-GB" sz="1450" u="none" cap="none" strike="noStrike">
                <a:solidFill>
                  <a:srgbClr val="FFB86C"/>
                </a:solidFill>
                <a:latin typeface="Courier New"/>
                <a:ea typeface="Courier New"/>
                <a:cs typeface="Courier New"/>
                <a:sym typeface="Courier New"/>
              </a:rPr>
              <a:t>padre</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50FA7B"/>
                </a:solidFill>
                <a:latin typeface="Courier New"/>
                <a:ea typeface="Courier New"/>
                <a:cs typeface="Courier New"/>
                <a:sym typeface="Courier New"/>
              </a:rPr>
              <a:t>html</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&lt;h2&gt;Error 404&lt;/h2&gt;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
        <p:nvSpPr>
          <p:cNvPr id="338" name="Google Shape;338;p52"/>
          <p:cNvSpPr txBox="1"/>
          <p:nvPr/>
        </p:nvSpPr>
        <p:spPr>
          <a:xfrm>
            <a:off x="389700" y="244717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4</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Programamos una función para obtener el hash actual en el navegador.</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39" name="Google Shape;339;p52"/>
          <p:cNvSpPr txBox="1"/>
          <p:nvPr/>
        </p:nvSpPr>
        <p:spPr>
          <a:xfrm>
            <a:off x="287550" y="3814750"/>
            <a:ext cx="8484600" cy="6858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//OBTENER LA RUTA ACTUAL (USAMOS EL OBJETO LOCATION Y SU PROPIEDAD HASH). SI "" || '/'  ENTONCES parseLocation = '/'</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parseLocation</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 </a:t>
            </a:r>
            <a:r>
              <a:rPr b="0" i="0" lang="en-GB" sz="1450" u="none" cap="none" strike="noStrike">
                <a:solidFill>
                  <a:srgbClr val="FF79C6"/>
                </a:solidFill>
                <a:latin typeface="Courier New"/>
                <a:ea typeface="Courier New"/>
                <a:cs typeface="Courier New"/>
                <a:sym typeface="Courier New"/>
              </a:rPr>
              <a:t>=&gt;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location</a:t>
            </a:r>
            <a:r>
              <a:rPr b="0" i="0" lang="en-GB" sz="1450" u="none" cap="none" strike="noStrike">
                <a:solidFill>
                  <a:srgbClr val="F8F8F2"/>
                </a:solidFill>
                <a:latin typeface="Courier New"/>
                <a:ea typeface="Courier New"/>
                <a:cs typeface="Courier New"/>
                <a:sym typeface="Courier New"/>
              </a:rPr>
              <a:t>.hash.</a:t>
            </a:r>
            <a:r>
              <a:rPr b="0" i="0" lang="en-GB" sz="1450" u="none" cap="none" strike="noStrike">
                <a:solidFill>
                  <a:srgbClr val="50FA7B"/>
                </a:solidFill>
                <a:latin typeface="Courier New"/>
                <a:ea typeface="Courier New"/>
                <a:cs typeface="Courier New"/>
                <a:sym typeface="Courier New"/>
              </a:rPr>
              <a:t>slice</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BD93F9"/>
                </a:solidFill>
                <a:latin typeface="Courier New"/>
                <a:ea typeface="Courier New"/>
                <a:cs typeface="Courier New"/>
                <a:sym typeface="Courier New"/>
              </a:rPr>
              <a:t>1</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50FA7B"/>
                </a:solidFill>
                <a:latin typeface="Courier New"/>
                <a:ea typeface="Courier New"/>
                <a:cs typeface="Courier New"/>
                <a:sym typeface="Courier New"/>
              </a:rPr>
              <a:t>toLowerCase</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43" name="Shape 343"/>
        <p:cNvGrpSpPr/>
        <p:nvPr/>
      </p:nvGrpSpPr>
      <p:grpSpPr>
        <a:xfrm>
          <a:off x="0" y="0"/>
          <a:ext cx="0" cy="0"/>
          <a:chOff x="0" y="0"/>
          <a:chExt cx="0" cy="0"/>
        </a:xfrm>
      </p:grpSpPr>
      <p:pic>
        <p:nvPicPr>
          <p:cNvPr id="344" name="Google Shape;344;p53"/>
          <p:cNvPicPr preferRelativeResize="0"/>
          <p:nvPr/>
        </p:nvPicPr>
        <p:blipFill rotWithShape="1">
          <a:blip r:embed="rId3">
            <a:alphaModFix/>
          </a:blip>
          <a:srcRect b="0" l="0" r="0" t="0"/>
          <a:stretch/>
        </p:blipFill>
        <p:spPr>
          <a:xfrm>
            <a:off x="7766925" y="4766800"/>
            <a:ext cx="1186526" cy="330675"/>
          </a:xfrm>
          <a:prstGeom prst="rect">
            <a:avLst/>
          </a:prstGeom>
          <a:noFill/>
          <a:ln>
            <a:noFill/>
          </a:ln>
        </p:spPr>
      </p:pic>
      <p:sp>
        <p:nvSpPr>
          <p:cNvPr id="345" name="Google Shape;345;p53"/>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5</a:t>
            </a:r>
            <a:endParaRPr b="0" i="1" sz="4500" u="none" cap="none" strike="noStrike">
              <a:solidFill>
                <a:schemeClr val="dk1"/>
              </a:solidFill>
              <a:latin typeface="Anton"/>
              <a:ea typeface="Anton"/>
              <a:cs typeface="Anton"/>
              <a:sym typeface="Anton"/>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Definimos una funciòn para buscar la acción correspondiente en el array de rutas.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Luego creamos el router y llamamos a las funciones previamente codificadas.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6" name="Google Shape;346;p53"/>
          <p:cNvSpPr txBox="1"/>
          <p:nvPr/>
        </p:nvSpPr>
        <p:spPr>
          <a:xfrm>
            <a:off x="158250" y="1532263"/>
            <a:ext cx="8947500" cy="25407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6272A4"/>
                </a:solidFill>
                <a:latin typeface="Courier New"/>
                <a:ea typeface="Courier New"/>
                <a:cs typeface="Courier New"/>
                <a:sym typeface="Courier New"/>
              </a:rPr>
              <a:t>//BUSCAMOS LA ACCIÓN EN EL ARRAY routes QUE CORRESPONDE A LA RUTA CON FIND </a:t>
            </a:r>
            <a:endParaRPr b="0" i="0" sz="12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findActionByPath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a:t>
            </a:r>
            <a:r>
              <a:rPr b="0" i="0" lang="en-GB" sz="1250" u="none" cap="none" strike="noStrike">
                <a:solidFill>
                  <a:srgbClr val="50FA7B"/>
                </a:solidFill>
                <a:latin typeface="Courier New"/>
                <a:ea typeface="Courier New"/>
                <a:cs typeface="Courier New"/>
                <a:sym typeface="Courier New"/>
              </a:rPr>
              <a:t>find</a:t>
            </a:r>
            <a:r>
              <a:rPr b="0" i="0" lang="en-GB" sz="1250" u="none" cap="none" strike="noStrike">
                <a:solidFill>
                  <a:srgbClr val="F8F8F2"/>
                </a:solidFill>
                <a:latin typeface="Courier New"/>
                <a:ea typeface="Courier New"/>
                <a:cs typeface="Courier New"/>
                <a:sym typeface="Courier New"/>
              </a:rPr>
              <a:t>(</a:t>
            </a:r>
            <a:r>
              <a:rPr b="0" i="1" lang="en-GB" sz="1250" u="none" cap="none" strike="noStrike">
                <a:solidFill>
                  <a:srgbClr val="FFB86C"/>
                </a:solidFill>
                <a:latin typeface="Courier New"/>
                <a:ea typeface="Courier New"/>
                <a:cs typeface="Courier New"/>
                <a:sym typeface="Courier New"/>
              </a:rPr>
              <a:t>r</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a:t>
            </a:r>
            <a:r>
              <a:rPr b="0" i="0" lang="en-GB" sz="1250" u="none" cap="none" strike="noStrike">
                <a:solidFill>
                  <a:srgbClr val="F8F8F2"/>
                </a:solidFill>
                <a:latin typeface="Courier New"/>
                <a:ea typeface="Courier New"/>
                <a:cs typeface="Courier New"/>
                <a:sym typeface="Courier New"/>
              </a:rPr>
              <a:t>.path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undefined</a:t>
            </a:r>
            <a:r>
              <a:rPr b="0" i="0" lang="en-GB" sz="1250" u="none" cap="none" strike="noStrike">
                <a:solidFill>
                  <a:srgbClr val="F8F8F2"/>
                </a:solidFill>
                <a:latin typeface="Courier New"/>
                <a:ea typeface="Courier New"/>
                <a:cs typeface="Courier New"/>
                <a:sym typeface="Courier New"/>
              </a:rPr>
              <a:t>);</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router</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6272A4"/>
                </a:solidFill>
                <a:latin typeface="Courier New"/>
                <a:ea typeface="Courier New"/>
                <a:cs typeface="Courier New"/>
                <a:sym typeface="Courier New"/>
              </a:rPr>
              <a:t>//OBTENER RUTA ACTUAL</a:t>
            </a:r>
            <a:endParaRPr b="0" i="0" sz="12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parseLocation</a:t>
            </a:r>
            <a:r>
              <a:rPr b="0" i="0" lang="en-GB" sz="1250" u="none" cap="none" strike="noStrike">
                <a:solidFill>
                  <a:srgbClr val="F8F8F2"/>
                </a:solidFill>
                <a:latin typeface="Courier New"/>
                <a:ea typeface="Courier New"/>
                <a:cs typeface="Courier New"/>
                <a:sym typeface="Courier New"/>
              </a:rPr>
              <a:t>();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6272A4"/>
                </a:solidFill>
                <a:latin typeface="Courier New"/>
                <a:ea typeface="Courier New"/>
                <a:cs typeface="Courier New"/>
                <a:sym typeface="Courier New"/>
              </a:rPr>
              <a:t>//OBTENER ACCIÓN ACTUAL</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action</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findActionByPath</a:t>
            </a:r>
            <a:r>
              <a:rPr b="0" i="0" lang="en-GB" sz="1250" u="none" cap="none" strike="noStrike">
                <a:solidFill>
                  <a:srgbClr val="F8F8F2"/>
                </a:solidFill>
                <a:latin typeface="Courier New"/>
                <a:ea typeface="Courier New"/>
                <a:cs typeface="Courier New"/>
                <a:sym typeface="Courier New"/>
              </a:rPr>
              <a:t>(</a:t>
            </a:r>
            <a:r>
              <a:rPr b="0" i="0" lang="en-GB" sz="1250" u="none" cap="none" strike="noStrike">
                <a:solidFill>
                  <a:srgbClr val="BD93F9"/>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).action;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a:t>
            </a:r>
            <a:endParaRPr b="0" i="0" sz="1250" u="none" cap="none" strike="noStrike">
              <a:solidFill>
                <a:srgbClr val="F8F8F2"/>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50" name="Shape 350"/>
        <p:cNvGrpSpPr/>
        <p:nvPr/>
      </p:nvGrpSpPr>
      <p:grpSpPr>
        <a:xfrm>
          <a:off x="0" y="0"/>
          <a:ext cx="0" cy="0"/>
          <a:chOff x="0" y="0"/>
          <a:chExt cx="0" cy="0"/>
        </a:xfrm>
      </p:grpSpPr>
      <p:pic>
        <p:nvPicPr>
          <p:cNvPr id="351" name="Google Shape;351;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2" name="Google Shape;352;p54"/>
          <p:cNvSpPr txBox="1"/>
          <p:nvPr/>
        </p:nvSpPr>
        <p:spPr>
          <a:xfrm>
            <a:off x="68900" y="107100"/>
            <a:ext cx="6474300" cy="50364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router</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FF79C6"/>
                </a:solidFill>
                <a:latin typeface="Courier New"/>
                <a:ea typeface="Courier New"/>
                <a:cs typeface="Courier New"/>
                <a:sym typeface="Courier New"/>
              </a:rPr>
              <a:t>=&gt;</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6272A4"/>
                </a:solidFill>
                <a:latin typeface="Courier New"/>
                <a:ea typeface="Courier New"/>
                <a:cs typeface="Courier New"/>
                <a:sym typeface="Courier New"/>
              </a:rPr>
              <a:t>//OBTENER RUTA ACTUAL</a:t>
            </a:r>
            <a:endParaRPr b="0" i="0" sz="12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path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parseLocation</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05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BD93F9"/>
                </a:solidFill>
                <a:latin typeface="Courier New"/>
                <a:ea typeface="Courier New"/>
                <a:cs typeface="Courier New"/>
                <a:sym typeface="Courier New"/>
              </a:rPr>
              <a:t>action</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error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findActionByPath</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BD93F9"/>
                </a:solidFill>
                <a:latin typeface="Courier New"/>
                <a:ea typeface="Courier New"/>
                <a:cs typeface="Courier New"/>
                <a:sym typeface="Courier New"/>
              </a:rPr>
              <a:t>path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routes</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6272A4"/>
                </a:solidFill>
                <a:latin typeface="Courier New"/>
                <a:ea typeface="Courier New"/>
                <a:cs typeface="Courier New"/>
                <a:sym typeface="Courier New"/>
              </a:rPr>
              <a:t>// LLAMAMOS AL MÈTODO CORRESPONDIENTE PARA LA ACCIÒN ENCONTRADA</a:t>
            </a:r>
            <a:endParaRPr b="0" i="0" sz="12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switch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action</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agregar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agregar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listar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listar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buscar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buscar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default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ErrorComponent</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F79C6"/>
              </a:solidFill>
              <a:highlight>
                <a:srgbClr val="282A36"/>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20000"/>
              </a:lnSpc>
              <a:spcBef>
                <a:spcPts val="0"/>
              </a:spcBef>
              <a:spcAft>
                <a:spcPts val="0"/>
              </a:spcAft>
              <a:buClr>
                <a:srgbClr val="000000"/>
              </a:buClr>
              <a:buSzPts val="1000"/>
              <a:buFont typeface="Arial"/>
              <a:buNone/>
            </a:pPr>
            <a:r>
              <a:t/>
            </a:r>
            <a:endParaRPr b="0" i="0" sz="1000" u="none" cap="none" strike="noStrike">
              <a:solidFill>
                <a:srgbClr val="F9690E"/>
              </a:solidFill>
              <a:latin typeface="Courier New"/>
              <a:ea typeface="Courier New"/>
              <a:cs typeface="Courier New"/>
              <a:sym typeface="Courier New"/>
            </a:endParaRPr>
          </a:p>
          <a:p>
            <a:pPr indent="0" lvl="0" marL="0" marR="190500" rtl="0" algn="l">
              <a:lnSpc>
                <a:spcPct val="20000"/>
              </a:lnSpc>
              <a:spcBef>
                <a:spcPts val="1500"/>
              </a:spcBef>
              <a:spcAft>
                <a:spcPts val="1500"/>
              </a:spcAft>
              <a:buClr>
                <a:srgbClr val="000000"/>
              </a:buClr>
              <a:buSzPts val="1000"/>
              <a:buFont typeface="Arial"/>
              <a:buNone/>
            </a:pPr>
            <a:r>
              <a:t/>
            </a:r>
            <a:endParaRPr b="0" i="0" sz="1000" u="none" cap="none" strike="noStrike">
              <a:solidFill>
                <a:srgbClr val="FFFFFF"/>
              </a:solidFill>
              <a:latin typeface="Courier New"/>
              <a:ea typeface="Courier New"/>
              <a:cs typeface="Courier New"/>
              <a:sym typeface="Courier New"/>
            </a:endParaRPr>
          </a:p>
        </p:txBody>
      </p:sp>
      <p:sp>
        <p:nvSpPr>
          <p:cNvPr id="353" name="Google Shape;353;p54"/>
          <p:cNvSpPr txBox="1"/>
          <p:nvPr/>
        </p:nvSpPr>
        <p:spPr>
          <a:xfrm>
            <a:off x="6666675" y="181125"/>
            <a:ext cx="2433900" cy="214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6</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Empleamos la estructura swich para determinar qué comportamiento ejecuta el controlador según la acciòn de la ruta solicitada.</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57" name="Shape 357"/>
        <p:cNvGrpSpPr/>
        <p:nvPr/>
      </p:nvGrpSpPr>
      <p:grpSpPr>
        <a:xfrm>
          <a:off x="0" y="0"/>
          <a:ext cx="0" cy="0"/>
          <a:chOff x="0" y="0"/>
          <a:chExt cx="0" cy="0"/>
        </a:xfrm>
      </p:grpSpPr>
      <p:pic>
        <p:nvPicPr>
          <p:cNvPr id="358" name="Google Shape;358;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9" name="Google Shape;359;p55"/>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7</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Por último, conectamos nuestra estructura al funcionamiento de la web, mediantes los eventos load, y hashchange. De forma que la función router() se ejecute al cargar la página, y cada vez que se produce un cambio de Hash en la URL</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60" name="Google Shape;360;p55"/>
          <p:cNvSpPr txBox="1"/>
          <p:nvPr/>
        </p:nvSpPr>
        <p:spPr>
          <a:xfrm>
            <a:off x="238500" y="1963200"/>
            <a:ext cx="8787000" cy="23076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//CADA VEZ QUE SE DETECTA LA CARGA DE LA VENTANA SE LLAMA A LA FUNCION ROUTER</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50FA7B"/>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BD93F9"/>
                </a:solidFill>
                <a:latin typeface="Courier New"/>
                <a:ea typeface="Courier New"/>
                <a:cs typeface="Courier New"/>
                <a:sym typeface="Courier New"/>
              </a:rPr>
              <a:t>window</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on</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1FA8C"/>
                </a:solidFill>
                <a:latin typeface="Courier New"/>
                <a:ea typeface="Courier New"/>
                <a:cs typeface="Courier New"/>
                <a:sym typeface="Courier New"/>
              </a:rPr>
              <a:t>load</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FF79C6"/>
                </a:solidFill>
                <a:latin typeface="Courier New"/>
                <a:ea typeface="Courier New"/>
                <a:cs typeface="Courier New"/>
                <a:sym typeface="Courier New"/>
              </a:rPr>
              <a:t>function</a:t>
            </a: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router</a:t>
            </a: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//CADA VEZ QUE SE DETECTA UN CAMBIO EN EL HASH (EJEMPLO la URL CAMBIA DE #/pagina1 a #/pagina2) SE LLAMA A LA FUNCION ROUTER</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50FA7B"/>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BD93F9"/>
                </a:solidFill>
                <a:latin typeface="Courier New"/>
                <a:ea typeface="Courier New"/>
                <a:cs typeface="Courier New"/>
                <a:sym typeface="Courier New"/>
              </a:rPr>
              <a:t>window</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on</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1FA8C"/>
                </a:solidFill>
                <a:latin typeface="Courier New"/>
                <a:ea typeface="Courier New"/>
                <a:cs typeface="Courier New"/>
                <a:sym typeface="Courier New"/>
              </a:rPr>
              <a:t>hashchange</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FF79C6"/>
                </a:solidFill>
                <a:latin typeface="Courier New"/>
                <a:ea typeface="Courier New"/>
                <a:cs typeface="Courier New"/>
                <a:sym typeface="Courier New"/>
              </a:rPr>
              <a:t>function</a:t>
            </a: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router</a:t>
            </a: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INTRODUCCIÓN A SPA CON JQUERY</a:t>
            </a:r>
            <a:endParaRPr b="0" i="1" sz="3600" u="none" cap="none" strike="noStrike">
              <a:solidFill>
                <a:srgbClr val="121212"/>
              </a:solidFill>
              <a:latin typeface="Anton"/>
              <a:ea typeface="Anton"/>
              <a:cs typeface="Anton"/>
              <a:sym typeface="Anton"/>
            </a:endParaRPr>
          </a:p>
        </p:txBody>
      </p:sp>
      <p:sp>
        <p:nvSpPr>
          <p:cNvPr id="119" name="Google Shape;119;p2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20" name="Google Shape;120;p29"/>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15. </a:t>
            </a:r>
            <a:r>
              <a:rPr b="0" i="0" lang="en-GB" sz="2000" u="none" cap="none" strike="noStrike">
                <a:solidFill>
                  <a:srgbClr val="121212"/>
                </a:solidFill>
                <a:latin typeface="Helvetica Neue Light"/>
                <a:ea typeface="Helvetica Neue Light"/>
                <a:cs typeface="Helvetica Neue Light"/>
                <a:sym typeface="Helvetica Neue Light"/>
              </a:rPr>
              <a:t> 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nvSpPr>
        <p:spPr>
          <a:xfrm>
            <a:off x="0" y="27495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PRÓXIMA CLASE: WORKSHOP FINAL</a:t>
            </a:r>
            <a:endParaRPr b="0" i="1" sz="4000" u="none" cap="none" strike="noStrike">
              <a:solidFill>
                <a:srgbClr val="000000"/>
              </a:solidFill>
              <a:latin typeface="Anton"/>
              <a:ea typeface="Anton"/>
              <a:cs typeface="Anton"/>
              <a:sym typeface="Anton"/>
            </a:endParaRPr>
          </a:p>
        </p:txBody>
      </p:sp>
      <p:sp>
        <p:nvSpPr>
          <p:cNvPr id="366" name="Google Shape;366;p56"/>
          <p:cNvSpPr txBox="1"/>
          <p:nvPr/>
        </p:nvSpPr>
        <p:spPr>
          <a:xfrm>
            <a:off x="1294050" y="1546675"/>
            <a:ext cx="6555900" cy="2296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Didact Gothic"/>
                <a:ea typeface="Didact Gothic"/>
                <a:cs typeface="Didact Gothic"/>
                <a:sym typeface="Didact Gothic"/>
              </a:rPr>
              <a:t>La próxima clase es la última, por lo que haremos un Workshop para que puedas mostrar el estado de avance de tu Proyecto Final. Es el momento de lucir ante todos tus compañeros, tutores y docente todo el trabajo del curso.</a:t>
            </a:r>
            <a:endParaRPr b="0" i="0" sz="20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Didact Gothic"/>
                <a:ea typeface="Didact Gothic"/>
                <a:cs typeface="Didact Gothic"/>
                <a:sym typeface="Didact Gothic"/>
              </a:rPr>
              <a:t>Te recomendamos presentar tu proyecto, no solo mostrarlo en funcionamiento, sino también "venderlo". Puedes usar una presentación, un video, o sólo un buen speech</a:t>
            </a:r>
            <a:endParaRPr b="0" i="0" sz="2000" u="none" cap="none" strike="noStrike">
              <a:solidFill>
                <a:srgbClr val="000000"/>
              </a:solidFill>
              <a:latin typeface="Didact Gothic"/>
              <a:ea typeface="Didact Gothic"/>
              <a:cs typeface="Didact Gothic"/>
              <a:sym typeface="Didact Gothic"/>
            </a:endParaRPr>
          </a:p>
        </p:txBody>
      </p:sp>
      <p:pic>
        <p:nvPicPr>
          <p:cNvPr id="367" name="Google Shape;367;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8" name="Google Shape;368;p56"/>
          <p:cNvSpPr txBox="1"/>
          <p:nvPr/>
        </p:nvSpPr>
        <p:spPr>
          <a:xfrm>
            <a:off x="0" y="4014150"/>
            <a:ext cx="9199500" cy="706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rgbClr val="000000"/>
                </a:solidFill>
                <a:highlight>
                  <a:srgbClr val="E0FF00"/>
                </a:highlight>
                <a:latin typeface="Didact Gothic"/>
                <a:ea typeface="Didact Gothic"/>
                <a:cs typeface="Didact Gothic"/>
                <a:sym typeface="Didact Gothic"/>
              </a:rPr>
              <a:t>Si te interesa exponer, avisale a tu tutor antes de terminar la clase de hoy.</a:t>
            </a:r>
            <a:endParaRPr b="1" i="0" sz="1100" u="none" cap="none" strike="noStrike">
              <a:solidFill>
                <a:srgbClr val="000000"/>
              </a:solidFill>
              <a:highlight>
                <a:srgbClr val="E0FF00"/>
              </a:highlight>
              <a:latin typeface="Didact Gothic"/>
              <a:ea typeface="Didact Gothic"/>
              <a:cs typeface="Didact Gothic"/>
              <a:sym typeface="Didact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5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4" name="Google Shape;374;p57"/>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p58"/>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80" name="Google Shape;380;p58"/>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Concepto de SPA.</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Concepto de MVC.</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Ejemplo de SPA.</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5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6" name="Google Shape;386;p59"/>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90" name="Shape 390"/>
        <p:cNvGrpSpPr/>
        <p:nvPr/>
      </p:nvGrpSpPr>
      <p:grpSpPr>
        <a:xfrm>
          <a:off x="0" y="0"/>
          <a:ext cx="0" cy="0"/>
          <a:chOff x="0" y="0"/>
          <a:chExt cx="0" cy="0"/>
        </a:xfrm>
      </p:grpSpPr>
      <p:sp>
        <p:nvSpPr>
          <p:cNvPr id="391" name="Google Shape;391;p6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392" name="Google Shape;392;p60"/>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393" name="Google Shape;393;p60"/>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61"/>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399" name="Google Shape;399;p61"/>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400" name="Google Shape;400;p61"/>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4" name="Shape 404"/>
        <p:cNvGrpSpPr/>
        <p:nvPr/>
      </p:nvGrpSpPr>
      <p:grpSpPr>
        <a:xfrm>
          <a:off x="0" y="0"/>
          <a:ext cx="0" cy="0"/>
          <a:chOff x="0" y="0"/>
          <a:chExt cx="0" cy="0"/>
        </a:xfrm>
      </p:grpSpPr>
      <p:sp>
        <p:nvSpPr>
          <p:cNvPr id="405" name="Google Shape;405;p62"/>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WORKSHOP II</a:t>
            </a:r>
            <a:endParaRPr b="0" i="1" sz="3600" u="none" cap="none" strike="noStrike">
              <a:solidFill>
                <a:srgbClr val="121212"/>
              </a:solidFill>
              <a:latin typeface="Anton"/>
              <a:ea typeface="Anton"/>
              <a:cs typeface="Anton"/>
              <a:sym typeface="Anton"/>
            </a:endParaRPr>
          </a:p>
        </p:txBody>
      </p:sp>
      <p:sp>
        <p:nvSpPr>
          <p:cNvPr id="406" name="Google Shape;406;p62"/>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407" name="Google Shape;407;p62"/>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16. </a:t>
            </a:r>
            <a:r>
              <a:rPr b="0" i="0" lang="en-GB" sz="2000" u="none" cap="none" strike="noStrike">
                <a:solidFill>
                  <a:srgbClr val="121212"/>
                </a:solidFill>
                <a:latin typeface="Helvetica Neue Light"/>
                <a:ea typeface="Helvetica Neue Light"/>
                <a:cs typeface="Helvetica Neue Light"/>
                <a:sym typeface="Helvetica Neue Light"/>
              </a:rPr>
              <a:t> 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11" name="Shape 411"/>
        <p:cNvGrpSpPr/>
        <p:nvPr/>
      </p:nvGrpSpPr>
      <p:grpSpPr>
        <a:xfrm>
          <a:off x="0" y="0"/>
          <a:ext cx="0" cy="0"/>
          <a:chOff x="0" y="0"/>
          <a:chExt cx="0" cy="0"/>
        </a:xfrm>
      </p:grpSpPr>
      <p:sp>
        <p:nvSpPr>
          <p:cNvPr id="412" name="Google Shape;412;p63"/>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Evacuar últimas dudas del curso.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Ver las presentaciones de los proyectos.</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413" name="Google Shape;413;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4" name="Google Shape;414;p63"/>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415" name="Google Shape;415;p63"/>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rPr b="1" i="0" lang="en-GB" sz="1250" u="none" cap="none" strike="noStrike">
                <a:solidFill>
                  <a:schemeClr val="dk1"/>
                </a:solidFill>
                <a:latin typeface="Helvetica Neue"/>
                <a:ea typeface="Helvetica Neue"/>
                <a:cs typeface="Helvetica Neue"/>
                <a:sym typeface="Helvetica Neue"/>
              </a:rPr>
              <a:t>SPA: </a:t>
            </a:r>
            <a:r>
              <a:rPr b="0" i="0" lang="en-GB" sz="1250" u="none" cap="none" strike="noStrike">
                <a:solidFill>
                  <a:schemeClr val="dk1"/>
                </a:solidFill>
                <a:latin typeface="Helvetica Neue Light"/>
                <a:ea typeface="Helvetica Neue Light"/>
                <a:cs typeface="Helvetica Neue Light"/>
                <a:sym typeface="Helvetica Neue Light"/>
              </a:rPr>
              <a:t>por estas siglas se conocen las aplicaciones de una sola página o Single Page Applications.</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rPr b="0" i="0" lang="en-GB" sz="1250" u="none" cap="none" strike="noStrike">
                <a:solidFill>
                  <a:schemeClr val="dk1"/>
                </a:solidFill>
                <a:latin typeface="Helvetica Neue Light"/>
                <a:ea typeface="Helvetica Neue Light"/>
                <a:cs typeface="Helvetica Neue Light"/>
                <a:sym typeface="Helvetica Neue Light"/>
              </a:rPr>
              <a:t>La aplicación o web se carga una única vez en el navegador, y luego todo intercambio de contenidos se realiza sin recargar la pantalla.</a:t>
            </a:r>
            <a:endParaRPr b="0" i="0" sz="1250" u="none" cap="none" strike="noStrike">
              <a:solidFill>
                <a:schemeClr val="dk1"/>
              </a:solidFill>
              <a:latin typeface="Helvetica Neue Light"/>
              <a:ea typeface="Helvetica Neue Light"/>
              <a:cs typeface="Helvetica Neue Light"/>
              <a:sym typeface="Helvetica Neue Light"/>
            </a:endParaRPr>
          </a:p>
          <a:p>
            <a:pPr indent="-307975" lvl="0" marL="457200" marR="0" rtl="0" algn="l">
              <a:lnSpc>
                <a:spcPct val="115000"/>
              </a:lnSpc>
              <a:spcBef>
                <a:spcPts val="0"/>
              </a:spcBef>
              <a:spcAft>
                <a:spcPts val="0"/>
              </a:spcAft>
              <a:buClr>
                <a:schemeClr val="dk1"/>
              </a:buClr>
              <a:buSzPts val="1250"/>
              <a:buFont typeface="Helvetica Neue Light"/>
              <a:buChar char="●"/>
            </a:pPr>
            <a:r>
              <a:rPr b="1" i="0" lang="en-GB" sz="1250" u="none" cap="none" strike="noStrike">
                <a:solidFill>
                  <a:schemeClr val="dk1"/>
                </a:solidFill>
                <a:latin typeface="Helvetica Neue"/>
                <a:ea typeface="Helvetica Neue"/>
                <a:cs typeface="Helvetica Neue"/>
                <a:sym typeface="Helvetica Neue"/>
              </a:rPr>
              <a:t>Router:</a:t>
            </a:r>
            <a:r>
              <a:rPr b="0" i="0" lang="en-GB" sz="1250" u="none" cap="none" strike="noStrike">
                <a:solidFill>
                  <a:schemeClr val="dk1"/>
                </a:solidFill>
                <a:latin typeface="Helvetica Neue Light"/>
                <a:ea typeface="Helvetica Neue Light"/>
                <a:cs typeface="Helvetica Neue Light"/>
                <a:sym typeface="Helvetica Neue Light"/>
              </a:rPr>
              <a:t> dentro de una </a:t>
            </a:r>
            <a:r>
              <a:rPr b="1" i="0" lang="en-GB" sz="1250" u="none" cap="none" strike="noStrike">
                <a:solidFill>
                  <a:schemeClr val="dk1"/>
                </a:solidFill>
                <a:latin typeface="Helvetica Neue"/>
                <a:ea typeface="Helvetica Neue"/>
                <a:cs typeface="Helvetica Neue"/>
                <a:sym typeface="Helvetica Neue"/>
              </a:rPr>
              <a:t>aplicación SPA</a:t>
            </a:r>
            <a:r>
              <a:rPr b="0" i="0" lang="en-GB" sz="1250" u="none" cap="none" strike="noStrike">
                <a:solidFill>
                  <a:schemeClr val="dk1"/>
                </a:solidFill>
                <a:latin typeface="Helvetica Neue Light"/>
                <a:ea typeface="Helvetica Neue Light"/>
                <a:cs typeface="Helvetica Neue Light"/>
                <a:sym typeface="Helvetica Neue Light"/>
              </a:rPr>
              <a:t>, cumple la función de controlar e interpretar cada solicitud que el usuario haga en la página, para realizar un cambio en la URL mediante los hash.</a:t>
            </a:r>
            <a:endParaRPr b="0" i="0" sz="1250" u="none" cap="none" strike="noStrike">
              <a:solidFill>
                <a:schemeClr val="dk1"/>
              </a:solidFill>
              <a:latin typeface="Helvetica Neue Light"/>
              <a:ea typeface="Helvetica Neue Light"/>
              <a:cs typeface="Helvetica Neue Light"/>
              <a:sym typeface="Helvetica Neue Light"/>
            </a:endParaRPr>
          </a:p>
          <a:p>
            <a:pPr indent="-307975" lvl="0" marL="457200" marR="0" rtl="0" algn="l">
              <a:lnSpc>
                <a:spcPct val="115000"/>
              </a:lnSpc>
              <a:spcBef>
                <a:spcPts val="0"/>
              </a:spcBef>
              <a:spcAft>
                <a:spcPts val="0"/>
              </a:spcAft>
              <a:buClr>
                <a:schemeClr val="dk1"/>
              </a:buClr>
              <a:buSzPts val="1250"/>
              <a:buFont typeface="Helvetica Neue Light"/>
              <a:buChar char="●"/>
            </a:pPr>
            <a:r>
              <a:rPr b="1" i="0" lang="en-GB" sz="1250" u="none" cap="none" strike="noStrike">
                <a:solidFill>
                  <a:schemeClr val="dk1"/>
                </a:solidFill>
                <a:latin typeface="Helvetica Neue"/>
                <a:ea typeface="Helvetica Neue"/>
                <a:cs typeface="Helvetica Neue"/>
                <a:sym typeface="Helvetica Neue"/>
              </a:rPr>
              <a:t>MVC (Modelo Vista Controlador):</a:t>
            </a:r>
            <a:r>
              <a:rPr b="0" i="0" lang="en-GB" sz="1250" u="none" cap="none" strike="noStrike">
                <a:solidFill>
                  <a:schemeClr val="dk1"/>
                </a:solidFill>
                <a:latin typeface="Helvetica Neue Light"/>
                <a:ea typeface="Helvetica Neue Light"/>
                <a:cs typeface="Helvetica Neue Light"/>
                <a:sym typeface="Helvetica Neue Light"/>
              </a:rPr>
              <a:t> en la metodología SPA debemos utilizar este patrón, que separa la lógica de la aplicación, de la lógica de la vista en una aplicación.</a:t>
            </a:r>
            <a:endParaRPr b="0" i="0" sz="1250" u="none" cap="none" strike="noStrike">
              <a:solidFill>
                <a:schemeClr val="dk1"/>
              </a:solidFill>
              <a:latin typeface="Helvetica Neue Light"/>
              <a:ea typeface="Helvetica Neue Light"/>
              <a:cs typeface="Helvetica Neue Light"/>
              <a:sym typeface="Helvetica Neue Light"/>
            </a:endParaRPr>
          </a:p>
          <a:p>
            <a:pPr indent="-307975" lvl="0" marL="457200" marR="0" rtl="0" algn="l">
              <a:lnSpc>
                <a:spcPct val="115000"/>
              </a:lnSpc>
              <a:spcBef>
                <a:spcPts val="0"/>
              </a:spcBef>
              <a:spcAft>
                <a:spcPts val="0"/>
              </a:spcAft>
              <a:buClr>
                <a:schemeClr val="dk1"/>
              </a:buClr>
              <a:buSzPts val="1250"/>
              <a:buFont typeface="Helvetica Neue Light"/>
              <a:buChar char="-"/>
            </a:pPr>
            <a:r>
              <a:rPr b="1" i="0" lang="en-GB" sz="1250" u="none" cap="none" strike="noStrike">
                <a:solidFill>
                  <a:schemeClr val="dk1"/>
                </a:solidFill>
                <a:latin typeface="Helvetica Neue"/>
                <a:ea typeface="Helvetica Neue"/>
                <a:cs typeface="Helvetica Neue"/>
                <a:sym typeface="Helvetica Neue"/>
              </a:rPr>
              <a:t>Modelo:</a:t>
            </a:r>
            <a:r>
              <a:rPr b="0" i="0" lang="en-GB" sz="1250" u="none" cap="none" strike="noStrike">
                <a:solidFill>
                  <a:schemeClr val="dk1"/>
                </a:solidFill>
                <a:latin typeface="Helvetica Neue Light"/>
                <a:ea typeface="Helvetica Neue Light"/>
                <a:cs typeface="Helvetica Neue Light"/>
                <a:sym typeface="Helvetica Neue Light"/>
              </a:rPr>
              <a:t> se encarga de los datos, generalmente (pero no obligatoriamente) consultando la base de datos.</a:t>
            </a:r>
            <a:endParaRPr b="0" i="0" sz="1250" u="none" cap="none" strike="noStrike">
              <a:solidFill>
                <a:schemeClr val="dk1"/>
              </a:solidFill>
              <a:latin typeface="Helvetica Neue Light"/>
              <a:ea typeface="Helvetica Neue Light"/>
              <a:cs typeface="Helvetica Neue Light"/>
              <a:sym typeface="Helvetica Neue Light"/>
            </a:endParaRPr>
          </a:p>
        </p:txBody>
      </p:sp>
      <p:sp>
        <p:nvSpPr>
          <p:cNvPr id="421" name="Google Shape;421;p64"/>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n-GB" sz="2000" u="none" cap="none" strike="noStrike">
                <a:solidFill>
                  <a:srgbClr val="000000"/>
                </a:solidFill>
                <a:latin typeface="Anton"/>
                <a:ea typeface="Anton"/>
                <a:cs typeface="Anton"/>
                <a:sym typeface="Anton"/>
              </a:rPr>
              <a:t>Clase 15</a:t>
            </a:r>
            <a:endParaRPr b="0" i="1" sz="2000" u="none" cap="none" strike="noStrike">
              <a:solidFill>
                <a:srgbClr val="000000"/>
              </a:solidFill>
              <a:latin typeface="Anton"/>
              <a:ea typeface="Anton"/>
              <a:cs typeface="Anton"/>
              <a:sym typeface="Anton"/>
            </a:endParaRPr>
          </a:p>
        </p:txBody>
      </p:sp>
      <p:pic>
        <p:nvPicPr>
          <p:cNvPr id="422" name="Google Shape;422;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3" name="Google Shape;423;p64"/>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424" name="Google Shape;424;p64"/>
          <p:cNvSpPr txBox="1"/>
          <p:nvPr/>
        </p:nvSpPr>
        <p:spPr>
          <a:xfrm>
            <a:off x="4572000" y="1009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307975" lvl="0" marL="457200" marR="0" rtl="0" algn="l">
              <a:lnSpc>
                <a:spcPct val="115000"/>
              </a:lnSpc>
              <a:spcBef>
                <a:spcPts val="0"/>
              </a:spcBef>
              <a:spcAft>
                <a:spcPts val="0"/>
              </a:spcAft>
              <a:buClr>
                <a:schemeClr val="dk1"/>
              </a:buClr>
              <a:buSzPts val="1250"/>
              <a:buFont typeface="Helvetica Neue Light"/>
              <a:buChar char="-"/>
            </a:pPr>
            <a:r>
              <a:rPr b="1" i="0" lang="en-GB" sz="1250" u="none" cap="none" strike="noStrike">
                <a:solidFill>
                  <a:schemeClr val="dk1"/>
                </a:solidFill>
                <a:latin typeface="Helvetica Neue"/>
                <a:ea typeface="Helvetica Neue"/>
                <a:cs typeface="Helvetica Neue"/>
                <a:sym typeface="Helvetica Neue"/>
              </a:rPr>
              <a:t>Vistas: </a:t>
            </a:r>
            <a:r>
              <a:rPr b="0" i="0" lang="en-GB" sz="1250" u="none" cap="none" strike="noStrike">
                <a:solidFill>
                  <a:schemeClr val="dk1"/>
                </a:solidFill>
                <a:latin typeface="Helvetica Neue Light"/>
                <a:ea typeface="Helvetica Neue Light"/>
                <a:cs typeface="Helvetica Neue Light"/>
                <a:sym typeface="Helvetica Neue Light"/>
              </a:rPr>
              <a:t>son la representación visual de los datos, todo lo que tenga que ver con la interfaz gráfica va aquí.</a:t>
            </a:r>
            <a:endParaRPr b="0" i="0" sz="1250" u="none" cap="none" strike="noStrike">
              <a:solidFill>
                <a:schemeClr val="dk1"/>
              </a:solidFill>
              <a:latin typeface="Helvetica Neue Light"/>
              <a:ea typeface="Helvetica Neue Light"/>
              <a:cs typeface="Helvetica Neue Light"/>
              <a:sym typeface="Helvetica Neue Light"/>
            </a:endParaRPr>
          </a:p>
          <a:p>
            <a:pPr indent="-307975" lvl="0" marL="457200" marR="0" rtl="0" algn="l">
              <a:lnSpc>
                <a:spcPct val="115000"/>
              </a:lnSpc>
              <a:spcBef>
                <a:spcPts val="0"/>
              </a:spcBef>
              <a:spcAft>
                <a:spcPts val="0"/>
              </a:spcAft>
              <a:buClr>
                <a:schemeClr val="dk1"/>
              </a:buClr>
              <a:buSzPts val="1250"/>
              <a:buFont typeface="Helvetica Neue Light"/>
              <a:buChar char="-"/>
            </a:pPr>
            <a:r>
              <a:rPr b="1" i="0" lang="en-GB" sz="1250" u="none" cap="none" strike="noStrike">
                <a:solidFill>
                  <a:schemeClr val="dk1"/>
                </a:solidFill>
                <a:latin typeface="Helvetica Neue"/>
                <a:ea typeface="Helvetica Neue"/>
                <a:cs typeface="Helvetica Neue"/>
                <a:sym typeface="Helvetica Neue"/>
              </a:rPr>
              <a:t>Controlador: </a:t>
            </a:r>
            <a:r>
              <a:rPr b="0" i="0" lang="en-GB" sz="1250" u="none" cap="none" strike="noStrike">
                <a:solidFill>
                  <a:schemeClr val="dk1"/>
                </a:solidFill>
                <a:latin typeface="Helvetica Neue Light"/>
                <a:ea typeface="Helvetica Neue Light"/>
                <a:cs typeface="Helvetica Neue Light"/>
                <a:sym typeface="Helvetica Neue Light"/>
              </a:rPr>
              <a:t>se encarga de controlar, recibe las órdenes del usuario y se encarga de solicitar los datos al modelo, así como de comunicárselos a la vista.</a:t>
            </a:r>
            <a:endParaRPr b="0" i="0" sz="125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28" name="Shape 428"/>
        <p:cNvGrpSpPr/>
        <p:nvPr/>
      </p:nvGrpSpPr>
      <p:grpSpPr>
        <a:xfrm>
          <a:off x="0" y="0"/>
          <a:ext cx="0" cy="0"/>
          <a:chOff x="0" y="0"/>
          <a:chExt cx="0" cy="0"/>
        </a:xfrm>
      </p:grpSpPr>
      <p:sp>
        <p:nvSpPr>
          <p:cNvPr id="429" name="Google Shape;429;p6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430" name="Google Shape;430;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4" name="Shape 124"/>
        <p:cNvGrpSpPr/>
        <p:nvPr/>
      </p:nvGrpSpPr>
      <p:grpSpPr>
        <a:xfrm>
          <a:off x="0" y="0"/>
          <a:ext cx="0" cy="0"/>
          <a:chOff x="0" y="0"/>
          <a:chExt cx="0" cy="0"/>
        </a:xfrm>
      </p:grpSpPr>
      <p:sp>
        <p:nvSpPr>
          <p:cNvPr id="125" name="Google Shape;125;p30"/>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Aprender qué es una SPA y qué beneficios tiene sobre las páginas.</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Entender el concepto MVC.</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26" name="Google Shape;126;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7" name="Google Shape;127;p3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8" name="Google Shape;128;p3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4" name="Shape 434"/>
        <p:cNvGrpSpPr/>
        <p:nvPr/>
      </p:nvGrpSpPr>
      <p:grpSpPr>
        <a:xfrm>
          <a:off x="0" y="0"/>
          <a:ext cx="0" cy="0"/>
          <a:chOff x="0" y="0"/>
          <a:chExt cx="0" cy="0"/>
        </a:xfrm>
      </p:grpSpPr>
      <p:sp>
        <p:nvSpPr>
          <p:cNvPr id="435" name="Google Shape;435;p66"/>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16</a:t>
            </a:r>
            <a:endParaRPr i="1" sz="2000">
              <a:latin typeface="Anton"/>
              <a:ea typeface="Anton"/>
              <a:cs typeface="Anton"/>
              <a:sym typeface="Anton"/>
            </a:endParaRPr>
          </a:p>
        </p:txBody>
      </p:sp>
      <p:pic>
        <p:nvPicPr>
          <p:cNvPr id="436" name="Google Shape;436;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7" name="Google Shape;437;p66"/>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438" name="Google Shape;438;p66"/>
          <p:cNvSpPr/>
          <p:nvPr/>
        </p:nvSpPr>
        <p:spPr>
          <a:xfrm>
            <a:off x="618500" y="24960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FFFF"/>
                </a:solidFill>
                <a:latin typeface="Helvetica Neue"/>
                <a:ea typeface="Helvetica Neue"/>
                <a:cs typeface="Helvetica Neue"/>
                <a:sym typeface="Helvetica Neue"/>
              </a:rPr>
              <a:t>Entrega final del proyecto</a:t>
            </a:r>
            <a:endParaRPr b="0" i="0" sz="1100" u="none" cap="none" strike="noStrike">
              <a:solidFill>
                <a:srgbClr val="FFFFFF"/>
              </a:solidFill>
              <a:latin typeface="Helvetica Neue"/>
              <a:ea typeface="Helvetica Neue"/>
              <a:cs typeface="Helvetica Neue"/>
              <a:sym typeface="Helvetica Neue"/>
            </a:endParaRPr>
          </a:p>
        </p:txBody>
      </p:sp>
      <p:sp>
        <p:nvSpPr>
          <p:cNvPr id="439" name="Google Shape;439;p66"/>
          <p:cNvSpPr/>
          <p:nvPr/>
        </p:nvSpPr>
        <p:spPr>
          <a:xfrm>
            <a:off x="618500" y="13815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FFFF"/>
                </a:solidFill>
                <a:latin typeface="Helvetica Neue"/>
                <a:ea typeface="Helvetica Neue"/>
                <a:cs typeface="Helvetica Neue"/>
                <a:sym typeface="Helvetica Neue"/>
              </a:rPr>
              <a:t>Consultas finales</a:t>
            </a:r>
            <a:endParaRPr b="0" i="0" sz="1100" u="none" cap="none" strike="noStrike">
              <a:solidFill>
                <a:srgbClr val="FFFFFF"/>
              </a:solidFill>
              <a:latin typeface="Helvetica Neue"/>
              <a:ea typeface="Helvetica Neue"/>
              <a:cs typeface="Helvetica Neue"/>
              <a:sym typeface="Helvetica Neue"/>
            </a:endParaRPr>
          </a:p>
        </p:txBody>
      </p:sp>
      <p:cxnSp>
        <p:nvCxnSpPr>
          <p:cNvPr id="440" name="Google Shape;440;p66"/>
          <p:cNvCxnSpPr>
            <a:endCxn id="439" idx="2"/>
          </p:cNvCxnSpPr>
          <p:nvPr/>
        </p:nvCxnSpPr>
        <p:spPr>
          <a:xfrm rot="10800000">
            <a:off x="1344950" y="1983978"/>
            <a:ext cx="0" cy="512100"/>
          </a:xfrm>
          <a:prstGeom prst="straightConnector1">
            <a:avLst/>
          </a:prstGeom>
          <a:noFill/>
          <a:ln cap="flat" cmpd="sng" w="9525">
            <a:solidFill>
              <a:srgbClr val="CCCCCC"/>
            </a:solidFill>
            <a:prstDash val="solid"/>
            <a:round/>
            <a:headEnd len="med" w="med" type="oval"/>
            <a:tailEnd len="med" w="med" type="oval"/>
          </a:ln>
        </p:spPr>
      </p:cxnSp>
      <p:cxnSp>
        <p:nvCxnSpPr>
          <p:cNvPr id="441" name="Google Shape;441;p66"/>
          <p:cNvCxnSpPr/>
          <p:nvPr/>
        </p:nvCxnSpPr>
        <p:spPr>
          <a:xfrm>
            <a:off x="2071400" y="1682763"/>
            <a:ext cx="958200" cy="0"/>
          </a:xfrm>
          <a:prstGeom prst="straightConnector1">
            <a:avLst/>
          </a:prstGeom>
          <a:noFill/>
          <a:ln cap="flat" cmpd="sng" w="9525">
            <a:solidFill>
              <a:srgbClr val="CCCCCC"/>
            </a:solidFill>
            <a:prstDash val="solid"/>
            <a:round/>
            <a:headEnd len="med" w="med" type="oval"/>
            <a:tailEnd len="med" w="med" type="oval"/>
          </a:ln>
        </p:spPr>
      </p:cxnSp>
      <p:sp>
        <p:nvSpPr>
          <p:cNvPr id="442" name="Google Shape;442;p66"/>
          <p:cNvSpPr/>
          <p:nvPr/>
        </p:nvSpPr>
        <p:spPr>
          <a:xfrm>
            <a:off x="3029725" y="151746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Presentaciones</a:t>
            </a:r>
            <a:endParaRPr b="0" i="0" sz="1100" u="none" cap="none" strike="noStrike">
              <a:solidFill>
                <a:srgbClr val="222222"/>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6" name="Shape 446"/>
        <p:cNvGrpSpPr/>
        <p:nvPr/>
      </p:nvGrpSpPr>
      <p:grpSpPr>
        <a:xfrm>
          <a:off x="0" y="0"/>
          <a:ext cx="0" cy="0"/>
          <a:chOff x="0" y="0"/>
          <a:chExt cx="0" cy="0"/>
        </a:xfrm>
      </p:grpSpPr>
      <p:sp>
        <p:nvSpPr>
          <p:cNvPr id="447" name="Google Shape;447;p67"/>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8" name="Google Shape;448;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9" name="Google Shape;449;p6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16</a:t>
            </a:r>
            <a:endParaRPr b="0" i="0" sz="1400" u="none" cap="none" strike="noStrike">
              <a:solidFill>
                <a:srgbClr val="000000"/>
              </a:solidFill>
              <a:latin typeface="Helvetica Neue"/>
              <a:ea typeface="Helvetica Neue"/>
              <a:cs typeface="Helvetica Neue"/>
              <a:sym typeface="Helvetica Neue"/>
            </a:endParaRPr>
          </a:p>
        </p:txBody>
      </p:sp>
      <p:sp>
        <p:nvSpPr>
          <p:cNvPr id="451" name="Google Shape;451;p67"/>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Workshop II</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452" name="Google Shape;452;p67"/>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453" name="Google Shape;453;p67"/>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454" name="Google Shape;454;p67"/>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455" name="Google Shape;455;p67"/>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456" name="Google Shape;456;p67"/>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457" name="Google Shape;457;p67"/>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15</a:t>
            </a:r>
            <a:endParaRPr b="0" i="0" sz="1400" u="none" cap="none" strike="noStrike">
              <a:solidFill>
                <a:srgbClr val="000000"/>
              </a:solidFill>
              <a:latin typeface="Helvetica Neue"/>
              <a:ea typeface="Helvetica Neue"/>
              <a:cs typeface="Helvetica Neue"/>
              <a:sym typeface="Helvetica Neue"/>
            </a:endParaRPr>
          </a:p>
        </p:txBody>
      </p:sp>
      <p:sp>
        <p:nvSpPr>
          <p:cNvPr id="460" name="Google Shape;460;p67"/>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Introducción a SPA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461" name="Google Shape;461;p67"/>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462" name="Google Shape;462;p67"/>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463" name="Google Shape;463;p67"/>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464" name="Google Shape;464;p67"/>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465" name="Google Shape;465;p67"/>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466" name="Google Shape;466;p67"/>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467" name="Google Shape;467;p67"/>
          <p:cNvSpPr txBox="1"/>
          <p:nvPr/>
        </p:nvSpPr>
        <p:spPr>
          <a:xfrm>
            <a:off x="16945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EJEMPLO EN VIVO</a:t>
            </a:r>
            <a:endParaRPr b="0" i="0" sz="700" u="none" cap="none" strike="noStrike">
              <a:solidFill>
                <a:srgbClr val="000000"/>
              </a:solidFill>
              <a:latin typeface="Helvetica Neue"/>
              <a:ea typeface="Helvetica Neue"/>
              <a:cs typeface="Helvetica Neue"/>
              <a:sym typeface="Helvetica Neue"/>
            </a:endParaRPr>
          </a:p>
        </p:txBody>
      </p:sp>
      <p:pic>
        <p:nvPicPr>
          <p:cNvPr id="468" name="Google Shape;468;p67"/>
          <p:cNvPicPr preferRelativeResize="0"/>
          <p:nvPr/>
        </p:nvPicPr>
        <p:blipFill rotWithShape="1">
          <a:blip r:embed="rId5">
            <a:alphaModFix/>
          </a:blip>
          <a:srcRect b="0" l="0" r="0" t="0"/>
          <a:stretch/>
        </p:blipFill>
        <p:spPr>
          <a:xfrm>
            <a:off x="1373353" y="2472650"/>
            <a:ext cx="365625" cy="365625"/>
          </a:xfrm>
          <a:prstGeom prst="rect">
            <a:avLst/>
          </a:prstGeom>
          <a:noFill/>
          <a:ln>
            <a:noFill/>
          </a:ln>
        </p:spPr>
      </p:pic>
      <p:pic>
        <p:nvPicPr>
          <p:cNvPr id="469" name="Google Shape;469;p67"/>
          <p:cNvPicPr preferRelativeResize="0"/>
          <p:nvPr/>
        </p:nvPicPr>
        <p:blipFill rotWithShape="1">
          <a:blip r:embed="rId6">
            <a:alphaModFix/>
          </a:blip>
          <a:srcRect b="0" l="0" r="0" t="0"/>
          <a:stretch/>
        </p:blipFill>
        <p:spPr>
          <a:xfrm>
            <a:off x="1442900" y="2968737"/>
            <a:ext cx="306000" cy="306000"/>
          </a:xfrm>
          <a:prstGeom prst="rect">
            <a:avLst/>
          </a:prstGeom>
          <a:noFill/>
          <a:ln>
            <a:noFill/>
          </a:ln>
        </p:spPr>
      </p:pic>
      <p:sp>
        <p:nvSpPr>
          <p:cNvPr id="470" name="Google Shape;470;p67"/>
          <p:cNvSpPr txBox="1"/>
          <p:nvPr/>
        </p:nvSpPr>
        <p:spPr>
          <a:xfrm>
            <a:off x="1761438" y="30561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PRACTICAR SPA</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471" name="Google Shape;471;p67"/>
          <p:cNvSpPr txBox="1"/>
          <p:nvPr/>
        </p:nvSpPr>
        <p:spPr>
          <a:xfrm>
            <a:off x="4069725" y="24108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ENTREGA DEL PROYECTO FINAL</a:t>
            </a:r>
            <a:endParaRPr b="0" i="0" sz="700" u="none" cap="none" strike="noStrike">
              <a:solidFill>
                <a:srgbClr val="000000"/>
              </a:solidFill>
              <a:latin typeface="Helvetica Neue"/>
              <a:ea typeface="Helvetica Neue"/>
              <a:cs typeface="Helvetica Neue"/>
              <a:sym typeface="Helvetica Neue"/>
            </a:endParaRPr>
          </a:p>
        </p:txBody>
      </p:sp>
      <p:pic>
        <p:nvPicPr>
          <p:cNvPr id="472" name="Google Shape;472;p67"/>
          <p:cNvPicPr preferRelativeResize="0"/>
          <p:nvPr/>
        </p:nvPicPr>
        <p:blipFill rotWithShape="1">
          <a:blip r:embed="rId7">
            <a:alphaModFix/>
          </a:blip>
          <a:srcRect b="0" l="0" r="0" t="0"/>
          <a:stretch/>
        </p:blipFill>
        <p:spPr>
          <a:xfrm>
            <a:off x="3718350" y="2381912"/>
            <a:ext cx="306000" cy="306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sp>
        <p:nvSpPr>
          <p:cNvPr id="477" name="Google Shape;477;p6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¡QUE EMPIECE LA FUNCIÓN! PERO ANTES...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3" name="Google Shape;483;p69"/>
          <p:cNvSpPr txBox="1"/>
          <p:nvPr/>
        </p:nvSpPr>
        <p:spPr>
          <a:xfrm>
            <a:off x="928325" y="1358675"/>
            <a:ext cx="7363800" cy="2685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Helvetica Neue Light"/>
                <a:ea typeface="Helvetica Neue Light"/>
                <a:cs typeface="Helvetica Neue Light"/>
                <a:sym typeface="Helvetica Neue Light"/>
              </a:rPr>
              <a:t>Antes de iniciar el proceso de presentaciones finales, es el momento de consultar dudas que hayan quedado.</a:t>
            </a:r>
            <a:br>
              <a:rPr b="0" i="0" lang="en-GB" sz="2000" u="none" cap="none" strike="noStrike">
                <a:solidFill>
                  <a:srgbClr val="000000"/>
                </a:solidFill>
                <a:latin typeface="Helvetica Neue Light"/>
                <a:ea typeface="Helvetica Neue Light"/>
                <a:cs typeface="Helvetica Neue Light"/>
                <a:sym typeface="Helvetica Neue Light"/>
              </a:rPr>
            </a:br>
            <a:r>
              <a:rPr b="0" i="0" lang="en-GB" sz="2000" u="none" cap="none" strike="noStrike">
                <a:solidFill>
                  <a:srgbClr val="000000"/>
                </a:solidFill>
                <a:latin typeface="Helvetica Neue Light"/>
                <a:ea typeface="Helvetica Neue Light"/>
                <a:cs typeface="Helvetica Neue Light"/>
                <a:sym typeface="Helvetica Neue Light"/>
              </a:rPr>
              <a:t>Aprovechen la última clase para evacuar todas sus consultas. Pueden ser temas sobre los cuales les quedó alguna duda, algún ejemplo puntual que quieran revisar, o alguna consulta en general sobre el proceso de programación JS</a:t>
            </a:r>
            <a:endParaRPr b="0" i="0" sz="1400" u="none" cap="none" strike="noStrike">
              <a:solidFill>
                <a:srgbClr val="FFFFFF"/>
              </a:solidFill>
              <a:latin typeface="Helvetica Neue Light"/>
              <a:ea typeface="Helvetica Neue Light"/>
              <a:cs typeface="Helvetica Neue Light"/>
              <a:sym typeface="Helvetica Neue Light"/>
            </a:endParaRPr>
          </a:p>
        </p:txBody>
      </p:sp>
      <p:sp>
        <p:nvSpPr>
          <p:cNvPr id="484" name="Google Shape;484;p69"/>
          <p:cNvSpPr txBox="1"/>
          <p:nvPr/>
        </p:nvSpPr>
        <p:spPr>
          <a:xfrm>
            <a:off x="1671825" y="369571"/>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CONSULTAS FINALES</a:t>
            </a:r>
            <a:endParaRPr b="0" i="1" sz="4500" u="none" cap="none" strike="noStrike">
              <a:solidFill>
                <a:srgbClr val="0000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88" name="Shape 488"/>
        <p:cNvGrpSpPr/>
        <p:nvPr/>
      </p:nvGrpSpPr>
      <p:grpSpPr>
        <a:xfrm>
          <a:off x="0" y="0"/>
          <a:ext cx="0" cy="0"/>
          <a:chOff x="0" y="0"/>
          <a:chExt cx="0" cy="0"/>
        </a:xfrm>
      </p:grpSpPr>
      <p:sp>
        <p:nvSpPr>
          <p:cNvPr id="489" name="Google Shape;489;p70"/>
          <p:cNvSpPr txBox="1"/>
          <p:nvPr/>
        </p:nvSpPr>
        <p:spPr>
          <a:xfrm>
            <a:off x="1151850" y="2077200"/>
            <a:ext cx="6840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AHORA SÍ. </a:t>
            </a:r>
            <a:endParaRPr b="0" i="1" sz="36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¡VAMOS A VER LAS PRESENTACIONES!</a:t>
            </a:r>
            <a:endParaRPr b="0" i="1" sz="3600" u="none" cap="none" strike="noStrike">
              <a:solidFill>
                <a:srgbClr val="000000"/>
              </a:solidFill>
              <a:latin typeface="Anton"/>
              <a:ea typeface="Anton"/>
              <a:cs typeface="Anton"/>
              <a:sym typeface="Anton"/>
            </a:endParaRPr>
          </a:p>
        </p:txBody>
      </p:sp>
      <p:pic>
        <p:nvPicPr>
          <p:cNvPr id="490" name="Google Shape;490;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6" name="Google Shape;496;p71"/>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ENTREGA FINAL DEL PROYECTO</a:t>
            </a:r>
            <a:endParaRPr b="0" i="1" sz="4000" u="none" cap="none" strike="noStrike">
              <a:solidFill>
                <a:srgbClr val="000000"/>
              </a:solidFill>
              <a:latin typeface="Anton"/>
              <a:ea typeface="Anton"/>
              <a:cs typeface="Anton"/>
              <a:sym typeface="Anton"/>
            </a:endParaRPr>
          </a:p>
        </p:txBody>
      </p:sp>
      <p:sp>
        <p:nvSpPr>
          <p:cNvPr id="497" name="Google Shape;497;p71"/>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Deberás entregar el </a:t>
            </a:r>
            <a:r>
              <a:rPr b="1" i="0" lang="en-GB" sz="1800" u="none" cap="none" strike="noStrike">
                <a:solidFill>
                  <a:srgbClr val="000000"/>
                </a:solidFill>
                <a:latin typeface="Helvetica Neue"/>
                <a:ea typeface="Helvetica Neue"/>
                <a:cs typeface="Helvetica Neue"/>
                <a:sym typeface="Helvetica Neue"/>
              </a:rPr>
              <a:t>simulador final funcionando, en un archivo HTML con sus archivos JS complementarios.</a:t>
            </a:r>
            <a:endParaRPr b="1" i="0" sz="18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Recuerda que cuentas con 20 días (de corrido) para subir tu Proyecto Final. Pasado este plazo, el botón de entrega se inhabilitará.</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pic>
        <p:nvPicPr>
          <p:cNvPr id="498" name="Google Shape;498;p71"/>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2" name="Shape 502"/>
        <p:cNvGrpSpPr/>
        <p:nvPr/>
      </p:nvGrpSpPr>
      <p:grpSpPr>
        <a:xfrm>
          <a:off x="0" y="0"/>
          <a:ext cx="0" cy="0"/>
          <a:chOff x="0" y="0"/>
          <a:chExt cx="0" cy="0"/>
        </a:xfrm>
      </p:grpSpPr>
      <p:sp>
        <p:nvSpPr>
          <p:cNvPr id="503" name="Google Shape;503;p7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04" name="Google Shape;504;p7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8" name="Shape 508"/>
        <p:cNvGrpSpPr/>
        <p:nvPr/>
      </p:nvGrpSpPr>
      <p:grpSpPr>
        <a:xfrm>
          <a:off x="0" y="0"/>
          <a:ext cx="0" cy="0"/>
          <a:chOff x="0" y="0"/>
          <a:chExt cx="0" cy="0"/>
        </a:xfrm>
      </p:grpSpPr>
      <p:sp>
        <p:nvSpPr>
          <p:cNvPr id="509" name="Google Shape;509;p73"/>
          <p:cNvSpPr txBox="1"/>
          <p:nvPr/>
        </p:nvSpPr>
        <p:spPr>
          <a:xfrm>
            <a:off x="1260150" y="450163"/>
            <a:ext cx="66237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rgbClr val="E0FF00"/>
                </a:solidFill>
                <a:latin typeface="Anton"/>
                <a:ea typeface="Anton"/>
                <a:cs typeface="Anton"/>
                <a:sym typeface="Anton"/>
              </a:rPr>
              <a:t>¡DESCUENTO EXCLUSIVO!</a:t>
            </a:r>
            <a:endParaRPr i="1" sz="4000">
              <a:solidFill>
                <a:srgbClr val="E0FF00"/>
              </a:solidFill>
              <a:latin typeface="Anton"/>
              <a:ea typeface="Anton"/>
              <a:cs typeface="Anton"/>
              <a:sym typeface="Anton"/>
            </a:endParaRPr>
          </a:p>
        </p:txBody>
      </p:sp>
      <p:sp>
        <p:nvSpPr>
          <p:cNvPr id="510" name="Google Shape;510;p73"/>
          <p:cNvSpPr/>
          <p:nvPr/>
        </p:nvSpPr>
        <p:spPr>
          <a:xfrm>
            <a:off x="3436038" y="4125438"/>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GB" sz="1800" u="sng">
                <a:solidFill>
                  <a:schemeClr val="hlink"/>
                </a:solidFill>
                <a:latin typeface="Anton"/>
                <a:ea typeface="Anton"/>
                <a:cs typeface="Anton"/>
                <a:sym typeface="Anton"/>
                <a:hlinkClick action="ppaction://hlinkshowjump?jump=nextslide"/>
              </a:rPr>
              <a:t>Quiero saber más</a:t>
            </a:r>
            <a:endParaRPr b="0" i="0" sz="1800" u="none" cap="none" strike="noStrike">
              <a:solidFill>
                <a:srgbClr val="FFFFFF"/>
              </a:solidFill>
              <a:latin typeface="Anton"/>
              <a:ea typeface="Anton"/>
              <a:cs typeface="Anton"/>
              <a:sym typeface="Anton"/>
            </a:endParaRPr>
          </a:p>
        </p:txBody>
      </p:sp>
      <p:pic>
        <p:nvPicPr>
          <p:cNvPr id="511" name="Google Shape;511;p73"/>
          <p:cNvPicPr preferRelativeResize="0"/>
          <p:nvPr/>
        </p:nvPicPr>
        <p:blipFill>
          <a:blip r:embed="rId4">
            <a:alphaModFix/>
          </a:blip>
          <a:stretch>
            <a:fillRect/>
          </a:stretch>
        </p:blipFill>
        <p:spPr>
          <a:xfrm>
            <a:off x="2889375" y="1420184"/>
            <a:ext cx="3524260" cy="2502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74"/>
          <p:cNvSpPr txBox="1"/>
          <p:nvPr/>
        </p:nvSpPr>
        <p:spPr>
          <a:xfrm>
            <a:off x="545550" y="1175400"/>
            <a:ext cx="80529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2000"/>
              <a:buFont typeface="Arial"/>
              <a:buNone/>
            </a:pPr>
            <a:r>
              <a:rPr i="1" lang="en-GB" sz="2400">
                <a:solidFill>
                  <a:schemeClr val="lt1"/>
                </a:solidFill>
                <a:latin typeface="Helvetica Neue Light"/>
                <a:ea typeface="Helvetica Neue Light"/>
                <a:cs typeface="Helvetica Neue Light"/>
                <a:sym typeface="Helvetica Neue Light"/>
              </a:rPr>
              <a:t>¡Completa tu carrera y potencia tu desarrollo profesional! </a:t>
            </a:r>
            <a:endParaRPr i="1" sz="2400">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1000"/>
              </a:spcBef>
              <a:spcAft>
                <a:spcPts val="0"/>
              </a:spcAft>
              <a:buClr>
                <a:srgbClr val="000000"/>
              </a:buClr>
              <a:buSzPts val="2000"/>
              <a:buFont typeface="Arial"/>
              <a:buNone/>
            </a:pPr>
            <a:r>
              <a:rPr i="1" lang="en-GB" sz="2400">
                <a:solidFill>
                  <a:schemeClr val="lt1"/>
                </a:solidFill>
                <a:latin typeface="Helvetica Neue Light"/>
                <a:ea typeface="Helvetica Neue Light"/>
                <a:cs typeface="Helvetica Neue Light"/>
                <a:sym typeface="Helvetica Neue Light"/>
              </a:rPr>
              <a:t>Ingresando el cupón </a:t>
            </a:r>
            <a:r>
              <a:rPr b="1" i="1" lang="en-GB" sz="2400">
                <a:solidFill>
                  <a:srgbClr val="E0FF00"/>
                </a:solidFill>
                <a:latin typeface="Helvetica Neue"/>
                <a:ea typeface="Helvetica Neue"/>
                <a:cs typeface="Helvetica Neue"/>
                <a:sym typeface="Helvetica Neue"/>
              </a:rPr>
              <a:t>CONTINUATUCARRERA</a:t>
            </a:r>
            <a:r>
              <a:rPr i="1" lang="en-GB" sz="2400">
                <a:solidFill>
                  <a:srgbClr val="E0FF00"/>
                </a:solidFill>
                <a:latin typeface="Helvetica Neue Light"/>
                <a:ea typeface="Helvetica Neue Light"/>
                <a:cs typeface="Helvetica Neue Light"/>
                <a:sym typeface="Helvetica Neue Light"/>
              </a:rPr>
              <a:t> </a:t>
            </a:r>
            <a:r>
              <a:rPr i="1" lang="en-GB" sz="2400">
                <a:solidFill>
                  <a:schemeClr val="lt1"/>
                </a:solidFill>
                <a:latin typeface="Helvetica Neue Light"/>
                <a:ea typeface="Helvetica Neue Light"/>
                <a:cs typeface="Helvetica Neue Light"/>
                <a:sym typeface="Helvetica Neue Light"/>
              </a:rPr>
              <a:t>tendrás un descuento para inscribirte en el próximo nivel. Puedes acceder directamente desde la plataforma, entrando en la sección </a:t>
            </a:r>
            <a:r>
              <a:rPr i="1" lang="en-GB" sz="2400" u="sng">
                <a:solidFill>
                  <a:schemeClr val="hlink"/>
                </a:solidFill>
                <a:latin typeface="Helvetica Neue Light"/>
                <a:ea typeface="Helvetica Neue Light"/>
                <a:cs typeface="Helvetica Neue Light"/>
                <a:sym typeface="Helvetica Neue Light"/>
                <a:hlinkClick r:id="rId4"/>
              </a:rPr>
              <a:t>"Cursos y Carreras"</a:t>
            </a:r>
            <a:r>
              <a:rPr i="1" lang="en-GB" sz="2400">
                <a:solidFill>
                  <a:schemeClr val="lt1"/>
                </a:solidFill>
                <a:latin typeface="Helvetica Neue Light"/>
                <a:ea typeface="Helvetica Neue Light"/>
                <a:cs typeface="Helvetica Neue Light"/>
                <a:sym typeface="Helvetica Neue Light"/>
              </a:rPr>
              <a:t>.</a:t>
            </a:r>
            <a:endParaRPr b="0" i="0" sz="2400" u="none" cap="none" strike="noStrike">
              <a:solidFill>
                <a:srgbClr val="E8E7E3"/>
              </a:solidFill>
              <a:latin typeface="Helvetica Neue Light"/>
              <a:ea typeface="Helvetica Neue Light"/>
              <a:cs typeface="Helvetica Neue Light"/>
              <a:sym typeface="Helvetica Neue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20" name="Shape 520"/>
        <p:cNvGrpSpPr/>
        <p:nvPr/>
      </p:nvGrpSpPr>
      <p:grpSpPr>
        <a:xfrm>
          <a:off x="0" y="0"/>
          <a:ext cx="0" cy="0"/>
          <a:chOff x="0" y="0"/>
          <a:chExt cx="0" cy="0"/>
        </a:xfrm>
      </p:grpSpPr>
      <p:sp>
        <p:nvSpPr>
          <p:cNvPr id="521" name="Google Shape;521;p75"/>
          <p:cNvSpPr txBox="1"/>
          <p:nvPr/>
        </p:nvSpPr>
        <p:spPr>
          <a:xfrm>
            <a:off x="1310675" y="2758325"/>
            <a:ext cx="6718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TE INVITAMOS A QUE COMPLEMENTES LA CLASE CON LOS SIGUIENTES CODERTIPS</a:t>
            </a:r>
            <a:endParaRPr b="0" i="1" sz="3600" u="none" cap="none" strike="noStrike">
              <a:solidFill>
                <a:srgbClr val="000000"/>
              </a:solidFill>
              <a:latin typeface="Anton"/>
              <a:ea typeface="Anton"/>
              <a:cs typeface="Anton"/>
              <a:sym typeface="Anton"/>
            </a:endParaRPr>
          </a:p>
        </p:txBody>
      </p:sp>
      <p:pic>
        <p:nvPicPr>
          <p:cNvPr id="522" name="Google Shape;522;p75"/>
          <p:cNvPicPr preferRelativeResize="0"/>
          <p:nvPr/>
        </p:nvPicPr>
        <p:blipFill rotWithShape="1">
          <a:blip r:embed="rId3">
            <a:alphaModFix/>
          </a:blip>
          <a:srcRect b="0" l="0" r="0" t="0"/>
          <a:stretch/>
        </p:blipFill>
        <p:spPr>
          <a:xfrm>
            <a:off x="3978725" y="1185925"/>
            <a:ext cx="1186525" cy="1186525"/>
          </a:xfrm>
          <a:prstGeom prst="rect">
            <a:avLst/>
          </a:prstGeom>
          <a:noFill/>
          <a:ln>
            <a:noFill/>
          </a:ln>
        </p:spPr>
      </p:pic>
      <p:pic>
        <p:nvPicPr>
          <p:cNvPr id="523" name="Google Shape;523;p7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1"/>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rPr b="1" i="0" lang="en-GB" sz="1250" u="none" cap="none" strike="noStrike">
                <a:solidFill>
                  <a:schemeClr val="dk1"/>
                </a:solidFill>
                <a:latin typeface="Helvetica Neue"/>
                <a:ea typeface="Helvetica Neue"/>
                <a:cs typeface="Helvetica Neue"/>
                <a:sym typeface="Helvetica Neue"/>
              </a:rPr>
              <a:t>AJAX: </a:t>
            </a:r>
            <a:r>
              <a:rPr b="0" i="0" lang="en-GB" sz="1250" u="none" cap="none" strike="noStrike">
                <a:solidFill>
                  <a:schemeClr val="dk1"/>
                </a:solidFill>
                <a:latin typeface="Helvetica Neue Light"/>
                <a:ea typeface="Helvetica Neue Light"/>
                <a:cs typeface="Helvetica Neue Light"/>
                <a:sym typeface="Helvetica Neue Light"/>
              </a:rPr>
              <a:t>significa JavaScript asincrónico y XML (Asynchronous JavaScript and XML). Es un conjunto de técnicas de desarrollo web que permiten que las aplicaciones web funcionen de forma asincrónica, procesando cualquier solicitud al servidor en segundo plano.</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rPr b="1" i="0" lang="en-GB" sz="1250" u="none" cap="none" strike="noStrike">
                <a:solidFill>
                  <a:schemeClr val="dk1"/>
                </a:solidFill>
                <a:latin typeface="Helvetica Neue"/>
                <a:ea typeface="Helvetica Neue"/>
                <a:cs typeface="Helvetica Neue"/>
                <a:sym typeface="Helvetica Neue"/>
              </a:rPr>
              <a:t>API o Application Programming Interfaces:</a:t>
            </a:r>
            <a:r>
              <a:rPr b="0" i="0" lang="en-GB" sz="1250" u="none" cap="none" strike="noStrike">
                <a:solidFill>
                  <a:schemeClr val="dk1"/>
                </a:solidFill>
                <a:latin typeface="Helvetica Neue Light"/>
                <a:ea typeface="Helvetica Neue Light"/>
                <a:cs typeface="Helvetica Neue Light"/>
                <a:sym typeface="Helvetica Neue Light"/>
              </a:rPr>
              <a:t> es un conjunto de reglas y especificaciones que las aplicaciones pueden seguir para comunicarse entre ellas.</a:t>
            </a:r>
            <a:endParaRPr b="0" i="0" sz="1250" u="none" cap="none" strike="noStrike">
              <a:solidFill>
                <a:schemeClr val="dk1"/>
              </a:solidFill>
              <a:latin typeface="Helvetica Neue Light"/>
              <a:ea typeface="Helvetica Neue Light"/>
              <a:cs typeface="Helvetica Neue Light"/>
              <a:sym typeface="Helvetica Neue Light"/>
            </a:endParaRPr>
          </a:p>
        </p:txBody>
      </p:sp>
      <p:sp>
        <p:nvSpPr>
          <p:cNvPr id="134" name="Google Shape;134;p31"/>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n-GB" sz="2000" u="none" cap="none" strike="noStrike">
                <a:solidFill>
                  <a:srgbClr val="000000"/>
                </a:solidFill>
                <a:latin typeface="Anton"/>
                <a:ea typeface="Anton"/>
                <a:cs typeface="Anton"/>
                <a:sym typeface="Anton"/>
              </a:rPr>
              <a:t>Clase 14</a:t>
            </a:r>
            <a:endParaRPr b="0" i="1" sz="2000" u="none" cap="none" strike="noStrike">
              <a:solidFill>
                <a:srgbClr val="000000"/>
              </a:solidFill>
              <a:latin typeface="Anton"/>
              <a:ea typeface="Anton"/>
              <a:cs typeface="Anton"/>
              <a:sym typeface="Anton"/>
            </a:endParaRPr>
          </a:p>
        </p:txBody>
      </p:sp>
      <p:pic>
        <p:nvPicPr>
          <p:cNvPr id="135" name="Google Shape;1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6" name="Google Shape;136;p31"/>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137" name="Google Shape;137;p31"/>
          <p:cNvSpPr txBox="1"/>
          <p:nvPr/>
        </p:nvSpPr>
        <p:spPr>
          <a:xfrm>
            <a:off x="4572000" y="1009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6"/>
          <p:cNvSpPr txBox="1"/>
          <p:nvPr/>
        </p:nvSpPr>
        <p:spPr>
          <a:xfrm>
            <a:off x="541200" y="2404700"/>
            <a:ext cx="80616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n-GB" sz="1800" u="none" cap="none" strike="noStrike">
                <a:solidFill>
                  <a:schemeClr val="dk1"/>
                </a:solidFill>
                <a:latin typeface="Helvetica Neue Light"/>
                <a:ea typeface="Helvetica Neue Light"/>
                <a:cs typeface="Helvetica Neue Light"/>
                <a:sym typeface="Helvetica Neue Light"/>
              </a:rPr>
              <a:t>¿Qué hacer después de un curso en Coderhouse? | </a:t>
            </a:r>
            <a:r>
              <a:rPr b="1" i="1" lang="en-GB" sz="1800" u="none" cap="none" strike="noStrike">
                <a:solidFill>
                  <a:schemeClr val="dk1"/>
                </a:solidFill>
                <a:latin typeface="Helvetica Neue"/>
                <a:ea typeface="Helvetica Neue"/>
                <a:cs typeface="Helvetica Neue"/>
                <a:sym typeface="Helvetica Neue"/>
              </a:rPr>
              <a:t>CODERHOUSE </a:t>
            </a:r>
            <a:r>
              <a:rPr b="1" i="0" lang="en-GB" sz="1800" u="none" cap="none" strike="noStrike">
                <a:solidFill>
                  <a:schemeClr val="dk1"/>
                </a:solidFill>
                <a:latin typeface="Helvetica Neue"/>
                <a:ea typeface="Helvetica Neue"/>
                <a:cs typeface="Helvetica Neue"/>
                <a:sym typeface="Helvetica Neue"/>
              </a:rPr>
              <a:t>| </a:t>
            </a:r>
            <a:endParaRPr b="1" i="0" sz="1800" u="none" cap="none" strike="noStrike">
              <a:solidFill>
                <a:schemeClr val="dk1"/>
              </a:solidFill>
              <a:latin typeface="Helvetica Neue"/>
              <a:ea typeface="Helvetica Neue"/>
              <a:cs typeface="Helvetica Neue"/>
              <a:sym typeface="Helvetica Neue"/>
            </a:endParaRPr>
          </a:p>
          <a:p>
            <a:pPr indent="0" lvl="0" marL="457200" marR="0" rtl="0" algn="l">
              <a:lnSpc>
                <a:spcPct val="115000"/>
              </a:lnSpc>
              <a:spcBef>
                <a:spcPts val="1000"/>
              </a:spcBef>
              <a:spcAft>
                <a:spcPts val="0"/>
              </a:spcAft>
              <a:buClr>
                <a:srgbClr val="000000"/>
              </a:buClr>
              <a:buSzPts val="1800"/>
              <a:buFont typeface="Arial"/>
              <a:buNone/>
            </a:pPr>
            <a:r>
              <a:rPr b="1" i="0" lang="en-GB" sz="1800" u="sng" cap="none" strike="noStrike">
                <a:solidFill>
                  <a:schemeClr val="accent1"/>
                </a:solidFill>
                <a:latin typeface="Helvetica Neue"/>
                <a:ea typeface="Helvetica Neue"/>
                <a:cs typeface="Helvetica Neue"/>
                <a:sym typeface="Helvetica Neue"/>
                <a:hlinkClick r:id="rId3">
                  <a:extLst>
                    <a:ext uri="{A12FA001-AC4F-418D-AE19-62706E023703}">
                      <ahyp:hlinkClr val="tx"/>
                    </a:ext>
                  </a:extLst>
                </a:hlinkClick>
              </a:rPr>
              <a:t>https://www.youtube.com/watch?v=plC9WbIMJCk</a:t>
            </a:r>
            <a:endParaRPr b="0" i="0" sz="1800" u="none" cap="none" strike="noStrike">
              <a:solidFill>
                <a:schemeClr val="accent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Quá FRAMEWORK de JAVASCRIPT usar</a:t>
            </a:r>
            <a:r>
              <a:rPr b="0" i="0" lang="en-GB" sz="1800" u="none" cap="none" strike="noStrike">
                <a:solidFill>
                  <a:schemeClr val="accent1"/>
                </a:solidFill>
                <a:latin typeface="Helvetica Neue Light"/>
                <a:ea typeface="Helvetica Neue Light"/>
                <a:cs typeface="Helvetica Neue Light"/>
                <a:sym typeface="Helvetica Neue Light"/>
              </a:rPr>
              <a:t> 🚀 </a:t>
            </a:r>
            <a:r>
              <a:rPr b="0" i="0" lang="en-GB" sz="1800" u="none" cap="none" strike="noStrike">
                <a:solidFill>
                  <a:schemeClr val="dk1"/>
                </a:solidFill>
                <a:latin typeface="Helvetica Neue Light"/>
                <a:ea typeface="Helvetica Neue Light"/>
                <a:cs typeface="Helvetica Neue Light"/>
                <a:sym typeface="Helvetica Neue Light"/>
              </a:rPr>
              <a:t>| Comparación Frameworks Javascript | Angular vs React vs Vue | </a:t>
            </a:r>
            <a:r>
              <a:rPr b="1" i="1" lang="en-GB" sz="1800" u="none" cap="none" strike="noStrike">
                <a:solidFill>
                  <a:schemeClr val="dk1"/>
                </a:solidFill>
                <a:latin typeface="Helvetica Neue"/>
                <a:ea typeface="Helvetica Neue"/>
                <a:cs typeface="Helvetica Neue"/>
                <a:sym typeface="Helvetica Neue"/>
              </a:rPr>
              <a:t>CODERHOUSE </a:t>
            </a:r>
            <a:r>
              <a:rPr b="1" i="0" lang="en-GB" sz="1800" u="none" cap="none" strike="noStrike">
                <a:solidFill>
                  <a:schemeClr val="dk1"/>
                </a:solidFill>
                <a:latin typeface="Helvetica Neue"/>
                <a:ea typeface="Helvetica Neue"/>
                <a:cs typeface="Helvetica Neue"/>
                <a:sym typeface="Helvetica Neue"/>
              </a:rPr>
              <a:t>| </a:t>
            </a:r>
            <a:endParaRPr b="1" i="0" sz="1800" u="none" cap="none" strike="noStrike">
              <a:solidFill>
                <a:schemeClr val="dk1"/>
              </a:solidFill>
              <a:latin typeface="Helvetica Neue"/>
              <a:ea typeface="Helvetica Neue"/>
              <a:cs typeface="Helvetica Neue"/>
              <a:sym typeface="Helvetica Neue"/>
            </a:endParaRPr>
          </a:p>
          <a:p>
            <a:pPr indent="0" lvl="0" marL="457200" marR="0" rtl="0" algn="l">
              <a:lnSpc>
                <a:spcPct val="115000"/>
              </a:lnSpc>
              <a:spcBef>
                <a:spcPts val="1000"/>
              </a:spcBef>
              <a:spcAft>
                <a:spcPts val="1000"/>
              </a:spcAft>
              <a:buClr>
                <a:srgbClr val="000000"/>
              </a:buClr>
              <a:buSzPts val="1800"/>
              <a:buFont typeface="Arial"/>
              <a:buNone/>
            </a:pPr>
            <a:r>
              <a:rPr b="1" i="0" lang="en-GB" sz="1800" u="sng" cap="none" strike="noStrike">
                <a:solidFill>
                  <a:schemeClr val="accent1"/>
                </a:solidFill>
                <a:latin typeface="Helvetica Neue"/>
                <a:ea typeface="Helvetica Neue"/>
                <a:cs typeface="Helvetica Neue"/>
                <a:sym typeface="Helvetica Neue"/>
                <a:hlinkClick r:id="rId4">
                  <a:extLst>
                    <a:ext uri="{A12FA001-AC4F-418D-AE19-62706E023703}">
                      <ahyp:hlinkClr val="tx"/>
                    </a:ext>
                  </a:extLst>
                </a:hlinkClick>
              </a:rPr>
              <a:t>https://www.youtube.com/watch?v=VuQu8HvIGec</a:t>
            </a:r>
            <a:endParaRPr b="0" i="0" sz="1800" u="none" cap="none" strike="noStrike">
              <a:solidFill>
                <a:schemeClr val="accent1"/>
              </a:solidFill>
              <a:latin typeface="Helvetica Neue Light"/>
              <a:ea typeface="Helvetica Neue Light"/>
              <a:cs typeface="Helvetica Neue Light"/>
              <a:sym typeface="Helvetica Neue Light"/>
            </a:endParaRPr>
          </a:p>
        </p:txBody>
      </p:sp>
      <p:pic>
        <p:nvPicPr>
          <p:cNvPr id="529" name="Google Shape;529;p76"/>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sp>
        <p:nvSpPr>
          <p:cNvPr id="530" name="Google Shape;530;p76"/>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6"/>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VIDEOS Y PODCASTS</a:t>
            </a:r>
            <a:endParaRPr b="0" i="1" sz="4000" u="none" cap="none" strike="noStrike">
              <a:solidFill>
                <a:srgbClr val="000000"/>
              </a:solidFill>
              <a:latin typeface="Anton"/>
              <a:ea typeface="Anton"/>
              <a:cs typeface="Anton"/>
              <a:sym typeface="Anton"/>
            </a:endParaRPr>
          </a:p>
        </p:txBody>
      </p:sp>
      <p:pic>
        <p:nvPicPr>
          <p:cNvPr id="532" name="Google Shape;532;p76"/>
          <p:cNvPicPr preferRelativeResize="0"/>
          <p:nvPr/>
        </p:nvPicPr>
        <p:blipFill rotWithShape="1">
          <a:blip r:embed="rId6">
            <a:alphaModFix/>
          </a:blip>
          <a:srcRect b="0" l="0" r="0" t="0"/>
          <a:stretch/>
        </p:blipFill>
        <p:spPr>
          <a:xfrm>
            <a:off x="1484234" y="1279240"/>
            <a:ext cx="545131" cy="545131"/>
          </a:xfrm>
          <a:prstGeom prst="rect">
            <a:avLst/>
          </a:prstGeom>
          <a:noFill/>
          <a:ln>
            <a:noFill/>
          </a:ln>
        </p:spPr>
      </p:pic>
      <p:pic>
        <p:nvPicPr>
          <p:cNvPr id="533" name="Google Shape;533;p76"/>
          <p:cNvPicPr preferRelativeResize="0"/>
          <p:nvPr/>
        </p:nvPicPr>
        <p:blipFill rotWithShape="1">
          <a:blip r:embed="rId7">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7" name="Shape 537"/>
        <p:cNvGrpSpPr/>
        <p:nvPr/>
      </p:nvGrpSpPr>
      <p:grpSpPr>
        <a:xfrm>
          <a:off x="0" y="0"/>
          <a:ext cx="0" cy="0"/>
          <a:chOff x="0" y="0"/>
          <a:chExt cx="0" cy="0"/>
        </a:xfrm>
      </p:grpSpPr>
      <p:sp>
        <p:nvSpPr>
          <p:cNvPr id="538" name="Google Shape;538;p77"/>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539" name="Google Shape;539;p77"/>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Consultas finales.</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Presentaciones.</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3" name="Shape 543"/>
        <p:cNvGrpSpPr/>
        <p:nvPr/>
      </p:nvGrpSpPr>
      <p:grpSpPr>
        <a:xfrm>
          <a:off x="0" y="0"/>
          <a:ext cx="0" cy="0"/>
          <a:chOff x="0" y="0"/>
          <a:chExt cx="0" cy="0"/>
        </a:xfrm>
      </p:grpSpPr>
      <p:sp>
        <p:nvSpPr>
          <p:cNvPr id="544" name="Google Shape;544;p7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545" name="Google Shape;545;p7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9" name="Shape 549"/>
        <p:cNvGrpSpPr/>
        <p:nvPr/>
      </p:nvGrpSpPr>
      <p:grpSpPr>
        <a:xfrm>
          <a:off x="0" y="0"/>
          <a:ext cx="0" cy="0"/>
          <a:chOff x="0" y="0"/>
          <a:chExt cx="0" cy="0"/>
        </a:xfrm>
      </p:grpSpPr>
      <p:sp>
        <p:nvSpPr>
          <p:cNvPr id="550" name="Google Shape;550;p79"/>
          <p:cNvSpPr txBox="1"/>
          <p:nvPr/>
        </p:nvSpPr>
        <p:spPr>
          <a:xfrm>
            <a:off x="2054250" y="1640238"/>
            <a:ext cx="5035500" cy="126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¡GRACIAS POR ESTUDIAR CON NOSOTROS!</a:t>
            </a:r>
            <a:endParaRPr b="0" i="1" sz="3600" u="none" cap="none" strike="noStrike">
              <a:solidFill>
                <a:srgbClr val="121212"/>
              </a:solidFill>
              <a:latin typeface="Anton"/>
              <a:ea typeface="Anton"/>
              <a:cs typeface="Anton"/>
              <a:sym typeface="Anton"/>
            </a:endParaRPr>
          </a:p>
        </p:txBody>
      </p:sp>
      <p:sp>
        <p:nvSpPr>
          <p:cNvPr id="551" name="Google Shape;551;p7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41" name="Shape 141"/>
        <p:cNvGrpSpPr/>
        <p:nvPr/>
      </p:nvGrpSpPr>
      <p:grpSpPr>
        <a:xfrm>
          <a:off x="0" y="0"/>
          <a:ext cx="0" cy="0"/>
          <a:chOff x="0" y="0"/>
          <a:chExt cx="0" cy="0"/>
        </a:xfrm>
      </p:grpSpPr>
      <p:sp>
        <p:nvSpPr>
          <p:cNvPr id="142" name="Google Shape;142;p3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43" name="Google Shape;143;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33"/>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15</a:t>
            </a:r>
            <a:endParaRPr i="1" sz="2000">
              <a:latin typeface="Anton"/>
              <a:ea typeface="Anton"/>
              <a:cs typeface="Anton"/>
              <a:sym typeface="Anton"/>
            </a:endParaRPr>
          </a:p>
        </p:txBody>
      </p:sp>
      <p:pic>
        <p:nvPicPr>
          <p:cNvPr id="149" name="Google Shape;149;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50" name="Google Shape;150;p33"/>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51" name="Google Shape;151;p33"/>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FFFF"/>
                </a:solidFill>
                <a:latin typeface="Helvetica Neue"/>
                <a:ea typeface="Helvetica Neue"/>
                <a:cs typeface="Helvetica Neue"/>
                <a:sym typeface="Helvetica Neue"/>
              </a:rPr>
              <a:t>PSA</a:t>
            </a:r>
            <a:endParaRPr b="0" i="0" sz="1100" u="none" cap="none" strike="noStrike">
              <a:solidFill>
                <a:srgbClr val="FFFFFF"/>
              </a:solidFill>
              <a:latin typeface="Helvetica Neue"/>
              <a:ea typeface="Helvetica Neue"/>
              <a:cs typeface="Helvetica Neue"/>
              <a:sym typeface="Helvetica Neue"/>
            </a:endParaRPr>
          </a:p>
        </p:txBody>
      </p:sp>
      <p:sp>
        <p:nvSpPr>
          <p:cNvPr id="152" name="Google Shape;152;p33"/>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FFFF"/>
                </a:solidFill>
                <a:latin typeface="Helvetica Neue"/>
                <a:ea typeface="Helvetica Neue"/>
                <a:cs typeface="Helvetica Neue"/>
                <a:sym typeface="Helvetica Neue"/>
              </a:rPr>
              <a:t>Ejemplo de SPA</a:t>
            </a:r>
            <a:endParaRPr b="0" i="0" sz="1100" u="none" cap="none" strike="noStrike">
              <a:solidFill>
                <a:srgbClr val="FFFFFF"/>
              </a:solidFill>
              <a:latin typeface="Helvetica Neue"/>
              <a:ea typeface="Helvetica Neue"/>
              <a:cs typeface="Helvetica Neue"/>
              <a:sym typeface="Helvetica Neue"/>
            </a:endParaRPr>
          </a:p>
        </p:txBody>
      </p:sp>
      <p:cxnSp>
        <p:nvCxnSpPr>
          <p:cNvPr id="153" name="Google Shape;153;p33"/>
          <p:cNvCxnSpPr/>
          <p:nvPr/>
        </p:nvCxnSpPr>
        <p:spPr>
          <a:xfrm>
            <a:off x="1342475" y="1755378"/>
            <a:ext cx="0" cy="446100"/>
          </a:xfrm>
          <a:prstGeom prst="straightConnector1">
            <a:avLst/>
          </a:prstGeom>
          <a:noFill/>
          <a:ln cap="flat" cmpd="sng" w="9525">
            <a:solidFill>
              <a:srgbClr val="CCCCCC"/>
            </a:solidFill>
            <a:prstDash val="solid"/>
            <a:round/>
            <a:headEnd len="med" w="med" type="oval"/>
            <a:tailEnd len="med" w="med" type="oval"/>
          </a:ln>
        </p:spPr>
      </p:cxnSp>
      <p:cxnSp>
        <p:nvCxnSpPr>
          <p:cNvPr id="154" name="Google Shape;154;p33"/>
          <p:cNvCxnSpPr/>
          <p:nvPr/>
        </p:nvCxnSpPr>
        <p:spPr>
          <a:xfrm>
            <a:off x="2076200" y="1491688"/>
            <a:ext cx="958200" cy="0"/>
          </a:xfrm>
          <a:prstGeom prst="straightConnector1">
            <a:avLst/>
          </a:prstGeom>
          <a:noFill/>
          <a:ln cap="flat" cmpd="sng" w="9525">
            <a:solidFill>
              <a:srgbClr val="CCCCCC"/>
            </a:solidFill>
            <a:prstDash val="solid"/>
            <a:round/>
            <a:headEnd len="med" w="med" type="oval"/>
            <a:tailEnd len="med" w="med" type="oval"/>
          </a:ln>
        </p:spPr>
      </p:cxnSp>
      <p:sp>
        <p:nvSpPr>
          <p:cNvPr id="155" name="Google Shape;155;p33"/>
          <p:cNvSpPr/>
          <p:nvPr/>
        </p:nvSpPr>
        <p:spPr>
          <a:xfrm>
            <a:off x="3034525" y="132638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56" name="Google Shape;156;p33"/>
          <p:cNvCxnSpPr/>
          <p:nvPr/>
        </p:nvCxnSpPr>
        <p:spPr>
          <a:xfrm>
            <a:off x="2076200" y="1491688"/>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7" name="Google Shape;157;p33"/>
          <p:cNvSpPr/>
          <p:nvPr/>
        </p:nvSpPr>
        <p:spPr>
          <a:xfrm>
            <a:off x="3034525" y="175923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Arquitectura </a:t>
            </a:r>
            <a:endParaRPr b="0" i="0" sz="1100" u="none" cap="none" strike="noStrike">
              <a:solidFill>
                <a:srgbClr val="222222"/>
              </a:solidFill>
              <a:latin typeface="Helvetica Neue"/>
              <a:ea typeface="Helvetica Neue"/>
              <a:cs typeface="Helvetica Neue"/>
              <a:sym typeface="Helvetica Neue"/>
            </a:endParaRPr>
          </a:p>
        </p:txBody>
      </p:sp>
      <p:cxnSp>
        <p:nvCxnSpPr>
          <p:cNvPr id="158" name="Google Shape;158;p33"/>
          <p:cNvCxnSpPr/>
          <p:nvPr/>
        </p:nvCxnSpPr>
        <p:spPr>
          <a:xfrm>
            <a:off x="4583250" y="1924538"/>
            <a:ext cx="958200" cy="0"/>
          </a:xfrm>
          <a:prstGeom prst="straightConnector1">
            <a:avLst/>
          </a:prstGeom>
          <a:noFill/>
          <a:ln cap="flat" cmpd="sng" w="9525">
            <a:solidFill>
              <a:srgbClr val="CCCCCC"/>
            </a:solidFill>
            <a:prstDash val="solid"/>
            <a:round/>
            <a:headEnd len="med" w="med" type="oval"/>
            <a:tailEnd len="med" w="med" type="oval"/>
          </a:ln>
        </p:spPr>
      </p:cxnSp>
      <p:sp>
        <p:nvSpPr>
          <p:cNvPr id="159" name="Google Shape;159;p33"/>
          <p:cNvSpPr/>
          <p:nvPr/>
        </p:nvSpPr>
        <p:spPr>
          <a:xfrm>
            <a:off x="5541575" y="175923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Router</a:t>
            </a:r>
            <a:endParaRPr b="0" i="0" sz="1100" u="none" cap="none" strike="noStrike">
              <a:solidFill>
                <a:srgbClr val="222222"/>
              </a:solidFill>
              <a:latin typeface="Helvetica Neue"/>
              <a:ea typeface="Helvetica Neue"/>
              <a:cs typeface="Helvetica Neue"/>
              <a:sym typeface="Helvetica Neue"/>
            </a:endParaRPr>
          </a:p>
        </p:txBody>
      </p:sp>
      <p:cxnSp>
        <p:nvCxnSpPr>
          <p:cNvPr id="160" name="Google Shape;160;p33"/>
          <p:cNvCxnSpPr/>
          <p:nvPr/>
        </p:nvCxnSpPr>
        <p:spPr>
          <a:xfrm>
            <a:off x="4583250" y="1924538"/>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61" name="Google Shape;161;p33"/>
          <p:cNvSpPr/>
          <p:nvPr/>
        </p:nvSpPr>
        <p:spPr>
          <a:xfrm>
            <a:off x="5541575" y="219208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MVC</a:t>
            </a:r>
            <a:endParaRPr b="0" i="0" sz="1100" u="none" cap="none" strike="noStrike">
              <a:solidFill>
                <a:srgbClr val="222222"/>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34"/>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8" name="Google Shape;168;p34"/>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4"/>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15</a:t>
            </a:r>
            <a:endParaRPr b="0" i="0" sz="1400" u="none" cap="none" strike="noStrike">
              <a:solidFill>
                <a:srgbClr val="000000"/>
              </a:solidFill>
              <a:latin typeface="Helvetica Neue"/>
              <a:ea typeface="Helvetica Neue"/>
              <a:cs typeface="Helvetica Neue"/>
              <a:sym typeface="Helvetica Neue"/>
            </a:endParaRPr>
          </a:p>
        </p:txBody>
      </p:sp>
      <p:sp>
        <p:nvSpPr>
          <p:cNvPr id="170" name="Google Shape;170;p34"/>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Introducción a SPA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71" name="Google Shape;171;p34"/>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2" name="Google Shape;172;p34"/>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3" name="Google Shape;173;p34"/>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4" name="Google Shape;174;p34"/>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5" name="Google Shape;175;p34"/>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76" name="Google Shape;176;p34"/>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4"/>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4"/>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14</a:t>
            </a:r>
            <a:endParaRPr b="0" i="0" sz="1400" u="none" cap="none" strike="noStrike">
              <a:solidFill>
                <a:srgbClr val="000000"/>
              </a:solidFill>
              <a:latin typeface="Helvetica Neue"/>
              <a:ea typeface="Helvetica Neue"/>
              <a:cs typeface="Helvetica Neue"/>
              <a:sym typeface="Helvetica Neue"/>
            </a:endParaRPr>
          </a:p>
        </p:txBody>
      </p:sp>
      <p:sp>
        <p:nvSpPr>
          <p:cNvPr id="179" name="Google Shape;179;p34"/>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AJAX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0" name="Google Shape;180;p34"/>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1" name="Google Shape;181;p34"/>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2" name="Google Shape;182;p34"/>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3" name="Google Shape;183;p34"/>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4" name="Google Shape;184;p34"/>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85" name="Google Shape;185;p34"/>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4"/>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4"/>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16</a:t>
            </a:r>
            <a:endParaRPr b="0" i="0" sz="1400" u="none" cap="none" strike="noStrike">
              <a:solidFill>
                <a:srgbClr val="000000"/>
              </a:solidFill>
              <a:latin typeface="Helvetica Neue"/>
              <a:ea typeface="Helvetica Neue"/>
              <a:cs typeface="Helvetica Neue"/>
              <a:sym typeface="Helvetica Neue"/>
            </a:endParaRPr>
          </a:p>
        </p:txBody>
      </p:sp>
      <p:sp>
        <p:nvSpPr>
          <p:cNvPr id="188" name="Google Shape;188;p34"/>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Workshop II</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9" name="Google Shape;189;p34"/>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0" name="Google Shape;190;p34"/>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91" name="Google Shape;191;p34"/>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2" name="Google Shape;192;p34"/>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3" name="Google Shape;193;p34"/>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94" name="Google Shape;194;p34"/>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95" name="Google Shape;195;p34"/>
          <p:cNvSpPr txBox="1"/>
          <p:nvPr/>
        </p:nvSpPr>
        <p:spPr>
          <a:xfrm>
            <a:off x="66889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96" name="Google Shape;196;p34"/>
          <p:cNvSpPr txBox="1"/>
          <p:nvPr/>
        </p:nvSpPr>
        <p:spPr>
          <a:xfrm>
            <a:off x="1827638" y="24376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rPr b="0" i="0" lang="en-GB" sz="700" u="none" cap="none" strike="noStrike">
                <a:solidFill>
                  <a:schemeClr val="dk1"/>
                </a:solidFill>
                <a:latin typeface="Helvetica Neue"/>
                <a:ea typeface="Helvetica Neue"/>
                <a:cs typeface="Helvetica Neue"/>
                <a:sym typeface="Helvetica Neue"/>
              </a:rPr>
              <a:t>AJAX EN TU PROYECTO</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7" name="Google Shape;197;p34"/>
          <p:cNvPicPr preferRelativeResize="0"/>
          <p:nvPr/>
        </p:nvPicPr>
        <p:blipFill rotWithShape="1">
          <a:blip r:embed="rId5">
            <a:alphaModFix/>
          </a:blip>
          <a:srcRect b="0" l="0" r="0" t="0"/>
          <a:stretch/>
        </p:blipFill>
        <p:spPr>
          <a:xfrm>
            <a:off x="1532038" y="2552388"/>
            <a:ext cx="307150" cy="307150"/>
          </a:xfrm>
          <a:prstGeom prst="rect">
            <a:avLst/>
          </a:prstGeom>
          <a:noFill/>
          <a:ln>
            <a:noFill/>
          </a:ln>
        </p:spPr>
      </p:pic>
      <p:sp>
        <p:nvSpPr>
          <p:cNvPr id="198" name="Google Shape;198;p34"/>
          <p:cNvSpPr txBox="1"/>
          <p:nvPr/>
        </p:nvSpPr>
        <p:spPr>
          <a:xfrm>
            <a:off x="1859925" y="30204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TERCERA ENTREGA DEL PROYECTO FINAL</a:t>
            </a:r>
            <a:endParaRPr b="0" i="0" sz="700" u="none" cap="none" strike="noStrike">
              <a:solidFill>
                <a:srgbClr val="000000"/>
              </a:solidFill>
              <a:latin typeface="Helvetica Neue"/>
              <a:ea typeface="Helvetica Neue"/>
              <a:cs typeface="Helvetica Neue"/>
              <a:sym typeface="Helvetica Neue"/>
            </a:endParaRPr>
          </a:p>
        </p:txBody>
      </p:sp>
      <p:pic>
        <p:nvPicPr>
          <p:cNvPr id="199" name="Google Shape;199;p34"/>
          <p:cNvPicPr preferRelativeResize="0"/>
          <p:nvPr/>
        </p:nvPicPr>
        <p:blipFill rotWithShape="1">
          <a:blip r:embed="rId6">
            <a:alphaModFix/>
          </a:blip>
          <a:srcRect b="0" l="0" r="0" t="0"/>
          <a:stretch/>
        </p:blipFill>
        <p:spPr>
          <a:xfrm>
            <a:off x="1508550" y="2991512"/>
            <a:ext cx="306000" cy="306000"/>
          </a:xfrm>
          <a:prstGeom prst="rect">
            <a:avLst/>
          </a:prstGeom>
          <a:noFill/>
          <a:ln>
            <a:noFill/>
          </a:ln>
        </p:spPr>
      </p:pic>
      <p:sp>
        <p:nvSpPr>
          <p:cNvPr id="200" name="Google Shape;200;p34"/>
          <p:cNvSpPr txBox="1"/>
          <p:nvPr/>
        </p:nvSpPr>
        <p:spPr>
          <a:xfrm>
            <a:off x="41329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EJEMPLO EN VIVO</a:t>
            </a:r>
            <a:endParaRPr b="0" i="0" sz="700" u="none" cap="none" strike="noStrike">
              <a:solidFill>
                <a:srgbClr val="000000"/>
              </a:solidFill>
              <a:latin typeface="Helvetica Neue"/>
              <a:ea typeface="Helvetica Neue"/>
              <a:cs typeface="Helvetica Neue"/>
              <a:sym typeface="Helvetica Neue"/>
            </a:endParaRPr>
          </a:p>
        </p:txBody>
      </p:sp>
      <p:pic>
        <p:nvPicPr>
          <p:cNvPr id="201" name="Google Shape;201;p34"/>
          <p:cNvPicPr preferRelativeResize="0"/>
          <p:nvPr/>
        </p:nvPicPr>
        <p:blipFill rotWithShape="1">
          <a:blip r:embed="rId7">
            <a:alphaModFix/>
          </a:blip>
          <a:srcRect b="0" l="0" r="0" t="0"/>
          <a:stretch/>
        </p:blipFill>
        <p:spPr>
          <a:xfrm>
            <a:off x="3811753" y="2472650"/>
            <a:ext cx="365625" cy="365625"/>
          </a:xfrm>
          <a:prstGeom prst="rect">
            <a:avLst/>
          </a:prstGeom>
          <a:noFill/>
          <a:ln>
            <a:noFill/>
          </a:ln>
        </p:spPr>
      </p:pic>
      <p:pic>
        <p:nvPicPr>
          <p:cNvPr id="202" name="Google Shape;202;p34"/>
          <p:cNvPicPr preferRelativeResize="0"/>
          <p:nvPr/>
        </p:nvPicPr>
        <p:blipFill rotWithShape="1">
          <a:blip r:embed="rId8">
            <a:alphaModFix/>
          </a:blip>
          <a:srcRect b="0" l="0" r="0" t="0"/>
          <a:stretch/>
        </p:blipFill>
        <p:spPr>
          <a:xfrm>
            <a:off x="3881300" y="2968737"/>
            <a:ext cx="306000" cy="306000"/>
          </a:xfrm>
          <a:prstGeom prst="rect">
            <a:avLst/>
          </a:prstGeom>
          <a:noFill/>
          <a:ln>
            <a:noFill/>
          </a:ln>
        </p:spPr>
      </p:pic>
      <p:sp>
        <p:nvSpPr>
          <p:cNvPr id="203" name="Google Shape;203;p34"/>
          <p:cNvSpPr txBox="1"/>
          <p:nvPr/>
        </p:nvSpPr>
        <p:spPr>
          <a:xfrm>
            <a:off x="4199838" y="30561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PRACTICAR SPA</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04" name="Google Shape;204;p34"/>
          <p:cNvSpPr txBox="1"/>
          <p:nvPr/>
        </p:nvSpPr>
        <p:spPr>
          <a:xfrm>
            <a:off x="6508125" y="24108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ENTREGA DEL PROYECTO FINAL</a:t>
            </a:r>
            <a:endParaRPr b="0" i="0" sz="700" u="none" cap="none" strike="noStrike">
              <a:solidFill>
                <a:srgbClr val="000000"/>
              </a:solidFill>
              <a:latin typeface="Helvetica Neue"/>
              <a:ea typeface="Helvetica Neue"/>
              <a:cs typeface="Helvetica Neue"/>
              <a:sym typeface="Helvetica Neue"/>
            </a:endParaRPr>
          </a:p>
        </p:txBody>
      </p:sp>
      <p:pic>
        <p:nvPicPr>
          <p:cNvPr id="205" name="Google Shape;205;p34"/>
          <p:cNvPicPr preferRelativeResize="0"/>
          <p:nvPr/>
        </p:nvPicPr>
        <p:blipFill rotWithShape="1">
          <a:blip r:embed="rId6">
            <a:alphaModFix/>
          </a:blip>
          <a:srcRect b="0" l="0" r="0" t="0"/>
          <a:stretch/>
        </p:blipFill>
        <p:spPr>
          <a:xfrm>
            <a:off x="6156750" y="2381912"/>
            <a:ext cx="306000" cy="3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9" name="Shape 209"/>
        <p:cNvGrpSpPr/>
        <p:nvPr/>
      </p:nvGrpSpPr>
      <p:grpSpPr>
        <a:xfrm>
          <a:off x="0" y="0"/>
          <a:ext cx="0" cy="0"/>
          <a:chOff x="0" y="0"/>
          <a:chExt cx="0" cy="0"/>
        </a:xfrm>
      </p:grpSpPr>
      <p:sp>
        <p:nvSpPr>
          <p:cNvPr id="210" name="Google Shape;210;p35"/>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Light"/>
                <a:ea typeface="Helvetica Neue Light"/>
                <a:cs typeface="Helvetica Neue Light"/>
                <a:sym typeface="Helvetica Neue Light"/>
              </a:rPr>
              <a:t>Accede al material complementario </a:t>
            </a:r>
            <a:r>
              <a:rPr lang="en-GB" sz="1800" u="sng">
                <a:solidFill>
                  <a:schemeClr val="hlink"/>
                </a:solidFill>
                <a:latin typeface="Helvetica Neue Light"/>
                <a:ea typeface="Helvetica Neue Light"/>
                <a:cs typeface="Helvetica Neue Light"/>
                <a:sym typeface="Helvetica Neue Light"/>
                <a:hlinkClick r:id="rId3"/>
              </a:rPr>
              <a:t>aquí</a:t>
            </a:r>
            <a:r>
              <a:rPr lang="en-GB"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11" name="Google Shape;211;p35"/>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12" name="Google Shape;212;p35"/>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