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Lst>
  <p:sldSz cy="5143500" cx="9144000"/>
  <p:notesSz cx="6858000" cy="9144000"/>
  <p:embeddedFontLst>
    <p:embeddedFont>
      <p:font typeface="Anton"/>
      <p:regular r:id="rId93"/>
    </p:embeddedFont>
    <p:embeddedFont>
      <p:font typeface="Lato"/>
      <p:regular r:id="rId94"/>
      <p:bold r:id="rId95"/>
      <p:italic r:id="rId96"/>
      <p:boldItalic r:id="rId97"/>
    </p:embeddedFont>
    <p:embeddedFont>
      <p:font typeface="Didact Gothic"/>
      <p:regular r:id="rId98"/>
    </p:embeddedFont>
    <p:embeddedFont>
      <p:font typeface="Helvetica Neue"/>
      <p:regular r:id="rId99"/>
      <p:bold r:id="rId100"/>
      <p:italic r:id="rId101"/>
      <p:boldItalic r:id="rId102"/>
    </p:embeddedFont>
    <p:embeddedFont>
      <p:font typeface="Helvetica Neue Light"/>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FC0D73-58DD-4EC0-A80C-4214014E77AE}">
  <a:tblStyle styleId="{E6FC0D73-58DD-4EC0-A80C-4214014E77A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6" Type="http://schemas.openxmlformats.org/officeDocument/2006/relationships/font" Target="fonts/HelveticaNeueLight-boldItalic.fntdata"/><Relationship Id="rId105" Type="http://schemas.openxmlformats.org/officeDocument/2006/relationships/font" Target="fonts/HelveticaNeueLight-italic.fntdata"/><Relationship Id="rId104" Type="http://schemas.openxmlformats.org/officeDocument/2006/relationships/font" Target="fonts/HelveticaNeueLight-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HelveticaNeueLight-regular.fntdata"/><Relationship Id="rId102" Type="http://schemas.openxmlformats.org/officeDocument/2006/relationships/font" Target="fonts/HelveticaNeue-boldItalic.fntdata"/><Relationship Id="rId101" Type="http://schemas.openxmlformats.org/officeDocument/2006/relationships/font" Target="fonts/HelveticaNeue-italic.fntdata"/><Relationship Id="rId100" Type="http://schemas.openxmlformats.org/officeDocument/2006/relationships/font" Target="fonts/HelveticaNeue-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Lato-bold.fntdata"/><Relationship Id="rId94" Type="http://schemas.openxmlformats.org/officeDocument/2006/relationships/font" Target="fonts/Lato-regular.fntdata"/><Relationship Id="rId97" Type="http://schemas.openxmlformats.org/officeDocument/2006/relationships/font" Target="fonts/Lato-boldItalic.fntdata"/><Relationship Id="rId96" Type="http://schemas.openxmlformats.org/officeDocument/2006/relationships/font" Target="fonts/Lato-italic.fntdata"/><Relationship Id="rId11" Type="http://schemas.openxmlformats.org/officeDocument/2006/relationships/slide" Target="slides/slide5.xml"/><Relationship Id="rId99" Type="http://schemas.openxmlformats.org/officeDocument/2006/relationships/font" Target="fonts/HelveticaNeue-regular.fntdata"/><Relationship Id="rId10" Type="http://schemas.openxmlformats.org/officeDocument/2006/relationships/slide" Target="slides/slide4.xml"/><Relationship Id="rId98" Type="http://schemas.openxmlformats.org/officeDocument/2006/relationships/font" Target="fonts/DidactGothic-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font" Target="fonts/Anton-regular.fntdata"/><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40d00bc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540d00bc7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40d00bc7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540d00bc79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4e7e483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4e7e483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89b70225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89b7022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2c32326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2c32326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89b70225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89b70225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89b70225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89b7022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89b7022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b89b70225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527441b1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527441b1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527441b1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527441b1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89b70225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89b70225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40d00bc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540d00bc7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40d00bc7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540d00bc79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89df08d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789df08d4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40d00bc7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540d00bc79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9b70225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9b70225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89b70225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9b70225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527441b1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527441b1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89b70225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89b70225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89b70225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89b70225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540d00bc7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540d00bc79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89b70225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b89b70225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40d00bc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540d00bc7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89b70225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89b70225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89b70225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89b70225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540d00bc7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540d00bc79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4e7e4839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4e7e4839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No va, es para guiar el uso del template.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9f4d546e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b9f4d546e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9f4d546e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9f4d546e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540d00bc79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540d00bc79_0_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540d00bc79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540d00bc79_0_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540d00bc7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540d00bc79_0_5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c70529509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bc70529509_0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40d00bc7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540d00bc79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c7052950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bc70529509_0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c7052950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bc70529509_0_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c70529509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bc70529509_0_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c70529509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bc70529509_0_4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c70529509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bc70529509_0_4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c70529509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bc70529509_0_4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c70529509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bc70529509_0_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c66384a484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c66384a484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bc70529509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bc70529509_0_5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c7052950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c70529509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40d00bc7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540d00bc79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bc7052950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bc7052950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bc70529509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bc70529509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bc70529509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bc70529509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bc70529509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bc70529509_0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bc70529509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bc70529509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No va, es para guiar el uso del template.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bc70529509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bc70529509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bc70529509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bc70529509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c70529509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c70529509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c70529509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c70529509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bc70529509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bc70529509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40d00bc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540d00bc79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bc70529509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bc70529509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bc7052950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bc7052950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bc70529509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bc70529509_0_6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bc70529509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gbc70529509_0_6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bc70529509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bc70529509_0_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bc70529509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bc70529509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bc70529509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bc70529509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bc70529509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bc70529509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bc70529509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bc70529509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bc70529509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gbc70529509_0_6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40d00bc7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540d00bc79_0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bc70529509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bc70529509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bc70529509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bc70529509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bc70529509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bc70529509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bc70529509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bc70529509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bc70529509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bc70529509_0_7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chemeClr val="dk1"/>
                </a:solidFill>
              </a:rPr>
              <a:t>Mostrar lo explicado con el editor de texto</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bc70529509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gbc70529509_0_7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bc70529509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gbc70529509_0_9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bc7052950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3" name="Google Shape;753;gbc70529509_0_7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bc70529509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gbc70529509_0_7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Usar la clase correspondiente a la entrega intermedia del proyecto final.</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c70529509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gbc70529509_0_7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Usar la clase correspondiente a la entrega intermedia del proyecto final</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7e40114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a7e40114f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bc70529509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gbc70529509_0_7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Usar la clase correspondiente a la entrega intermedia del proyecto final</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bc70529509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bc70529509_0_7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bc70529509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gbc70529509_0_7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bc70529509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bc70529509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bc70529509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gbc70529509_0_7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bc70529509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gbc70529509_0_7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bc70529509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gbc70529509_0_8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Todas las clases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6384a48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c66384a48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plataforma.coderhouse.com/video-tutoriales" TargetMode="External"/><Relationship Id="rId5"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s://teloexplicocongatitos.com/poster/tlecg07" TargetMode="External"/><Relationship Id="rId10" Type="http://schemas.openxmlformats.org/officeDocument/2006/relationships/hyperlink" Target="https://www.notion.so/coderhouse/Repositorio-de-Contenidos-ba8d3057a1e34049944ee4ba3a575999" TargetMode="External"/><Relationship Id="rId9" Type="http://schemas.openxmlformats.org/officeDocument/2006/relationships/image" Target="../media/image29.png"/><Relationship Id="rId5" Type="http://schemas.openxmlformats.org/officeDocument/2006/relationships/hyperlink" Target="https://developer.mozilla.org/es/docs/Web/JavaScript/Guide/Trabajando_con_objectos" TargetMode="External"/><Relationship Id="rId6" Type="http://schemas.openxmlformats.org/officeDocument/2006/relationships/hyperlink" Target="https://developer.mozilla.org/es/docs/Web/JavaScript/Referencia/Classes" TargetMode="External"/><Relationship Id="rId7" Type="http://schemas.openxmlformats.org/officeDocument/2006/relationships/image" Target="../media/image28.png"/><Relationship Id="rId8"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5.png"/><Relationship Id="rId4" Type="http://schemas.openxmlformats.org/officeDocument/2006/relationships/hyperlink" Target="https://plataforma.coderhouse.com/video-tutoriales" TargetMode="External"/><Relationship Id="rId5"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4.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5.png"/><Relationship Id="rId4" Type="http://schemas.openxmlformats.org/officeDocument/2006/relationships/image" Target="../media/image52.png"/><Relationship Id="rId5" Type="http://schemas.openxmlformats.org/officeDocument/2006/relationships/image" Target="../media/image59.png"/><Relationship Id="rId6" Type="http://schemas.openxmlformats.org/officeDocument/2006/relationships/image" Target="../media/image56.png"/><Relationship Id="rId7" Type="http://schemas.openxmlformats.org/officeDocument/2006/relationships/image" Target="../media/image50.png"/><Relationship Id="rId8"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rive.google.com/file/d/1fmSbrUQPL23Hz-xsa-tTNEc6JHwA24m3/view?usp=sharing" TargetMode="External"/><Relationship Id="rId4" Type="http://schemas.openxmlformats.org/officeDocument/2006/relationships/image" Target="../media/image16.png"/><Relationship Id="rId5"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6.pn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4.png"/><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4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4.png"/><Relationship Id="rId4" Type="http://schemas.openxmlformats.org/officeDocument/2006/relationships/image" Target="../media/image6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34.png"/><Relationship Id="rId4" Type="http://schemas.openxmlformats.org/officeDocument/2006/relationships/image" Target="../media/image6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5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4.png"/><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4.png"/><Relationship Id="rId4" Type="http://schemas.openxmlformats.org/officeDocument/2006/relationships/image" Target="../media/image5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4.png"/><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3.png"/><Relationship Id="rId4" Type="http://schemas.openxmlformats.org/officeDocument/2006/relationships/image" Target="../media/image6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9.png"/><Relationship Id="rId4" Type="http://schemas.openxmlformats.org/officeDocument/2006/relationships/image" Target="../media/image6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hectorip.github.io/Eloquent-JavaScript-ES-online/chapters/04_data.html" TargetMode="External"/><Relationship Id="rId11" Type="http://schemas.openxmlformats.org/officeDocument/2006/relationships/hyperlink" Target="https://www.notion.so/coderhouse/Repositorio-de-Contenidos-ba8d3057a1e34049944ee4ba3a575999" TargetMode="External"/><Relationship Id="rId10" Type="http://schemas.openxmlformats.org/officeDocument/2006/relationships/image" Target="../media/image71.png"/><Relationship Id="rId9" Type="http://schemas.openxmlformats.org/officeDocument/2006/relationships/image" Target="../media/image73.png"/><Relationship Id="rId5" Type="http://schemas.openxmlformats.org/officeDocument/2006/relationships/hyperlink" Target="http://hectorip.github.io/Eloquent-JavaScript-ES-online/chapters/07_elife.html" TargetMode="External"/><Relationship Id="rId6" Type="http://schemas.openxmlformats.org/officeDocument/2006/relationships/hyperlink" Target="https://developer.mozilla.org/es/docs/Web/JavaScript/Referencia/Objetos_globales/String" TargetMode="External"/><Relationship Id="rId7" Type="http://schemas.openxmlformats.org/officeDocument/2006/relationships/hyperlink" Target="https://developer.mozilla.org/es/docs/Web/JavaScript/Referencia/Objetos_globales/Array" TargetMode="External"/><Relationship Id="rId8" Type="http://schemas.openxmlformats.org/officeDocument/2006/relationships/image" Target="../media/image7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7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72.png"/><Relationship Id="rId4" Type="http://schemas.openxmlformats.org/officeDocument/2006/relationships/image" Target="../media/image6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 Id="rId3" Type="http://schemas.openxmlformats.org/officeDocument/2006/relationships/image" Target="../media/image6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file/d/126zWIzkp2GcE0xFtzRRHFZxxxdaukVBW/view?usp=sharing" TargetMode="External"/><Relationship Id="rId4" Type="http://schemas.openxmlformats.org/officeDocument/2006/relationships/image" Target="../media/image16.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3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OBJETOS: </a:t>
            </a:r>
            <a:endParaRPr i="1" sz="3600">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CONCEPTOS GENERALES</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nvSpPr>
        <p:spPr>
          <a:xfrm>
            <a:off x="4525525" y="873699"/>
            <a:ext cx="4220400" cy="383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programación, y también en JS, </a:t>
            </a:r>
            <a:r>
              <a:rPr lang="en-GB" sz="2000">
                <a:solidFill>
                  <a:schemeClr val="dk1"/>
                </a:solidFill>
                <a:highlight>
                  <a:srgbClr val="E0FF00"/>
                </a:highlight>
                <a:latin typeface="Helvetica Neue Light"/>
                <a:ea typeface="Helvetica Neue Light"/>
                <a:cs typeface="Helvetica Neue Light"/>
                <a:sym typeface="Helvetica Neue Light"/>
              </a:rPr>
              <a:t>un objeto es una colección de datos relacionados con funcionalidad</a:t>
            </a:r>
            <a:r>
              <a:rPr lang="en-GB" sz="2000">
                <a:solidFill>
                  <a:schemeClr val="dk1"/>
                </a:solidFill>
                <a:highlight>
                  <a:srgbClr val="FFFFFF"/>
                </a:highlight>
                <a:latin typeface="Helvetica Neue Light"/>
                <a:ea typeface="Helvetica Neue Light"/>
                <a:cs typeface="Helvetica Neue Light"/>
                <a:sym typeface="Helvetica Neue Light"/>
              </a:rPr>
              <a:t>, que generalmente consta de variables, denominadas propiedades, y funciones asociadas, llamadas métodos.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0"/>
              </a:spcBef>
              <a:spcAft>
                <a:spcPts val="0"/>
              </a:spcAft>
              <a:buNone/>
            </a:pPr>
            <a:r>
              <a:rPr lang="en-GB" sz="2000" u="sng">
                <a:solidFill>
                  <a:schemeClr val="dk1"/>
                </a:solidFill>
                <a:highlight>
                  <a:srgbClr val="FFFFFF"/>
                </a:highlight>
                <a:latin typeface="Helvetica Neue Light"/>
                <a:ea typeface="Helvetica Neue Light"/>
                <a:cs typeface="Helvetica Neue Light"/>
                <a:sym typeface="Helvetica Neue Light"/>
              </a:rPr>
              <a:t>Por ejemplo</a:t>
            </a:r>
            <a:r>
              <a:rPr lang="en-GB" sz="2000">
                <a:solidFill>
                  <a:schemeClr val="dk1"/>
                </a:solidFill>
                <a:highlight>
                  <a:srgbClr val="FFFFFF"/>
                </a:highlight>
                <a:latin typeface="Helvetica Neue Light"/>
                <a:ea typeface="Helvetica Neue Light"/>
                <a:cs typeface="Helvetica Neue Light"/>
                <a:sym typeface="Helvetica Neue Light"/>
              </a:rPr>
              <a:t>: el objeto </a:t>
            </a:r>
            <a:r>
              <a:rPr i="1" lang="en-GB" sz="2000">
                <a:solidFill>
                  <a:schemeClr val="dk1"/>
                </a:solidFill>
                <a:highlight>
                  <a:srgbClr val="FFFFFF"/>
                </a:highlight>
                <a:latin typeface="Helvetica Neue Light"/>
                <a:ea typeface="Helvetica Neue Light"/>
                <a:cs typeface="Helvetica Neue Light"/>
                <a:sym typeface="Helvetica Neue Light"/>
              </a:rPr>
              <a:t>persona</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rgbClr val="FFFFFF"/>
                </a:highlight>
                <a:latin typeface="Helvetica Neue Light"/>
                <a:ea typeface="Helvetica Neue Light"/>
                <a:cs typeface="Helvetica Neue Light"/>
                <a:sym typeface="Helvetica Neue Light"/>
              </a:rPr>
              <a:t>tendría</a:t>
            </a:r>
            <a:r>
              <a:rPr lang="en-GB" sz="2000">
                <a:solidFill>
                  <a:schemeClr val="dk1"/>
                </a:solidFill>
                <a:highlight>
                  <a:srgbClr val="FFFFFF"/>
                </a:highlight>
                <a:latin typeface="Helvetica Neue Light"/>
                <a:ea typeface="Helvetica Neue Light"/>
                <a:cs typeface="Helvetica Neue Light"/>
                <a:sym typeface="Helvetica Neue Light"/>
              </a:rPr>
              <a:t> como una </a:t>
            </a:r>
            <a:r>
              <a:rPr lang="en-GB" sz="2000" u="sng">
                <a:solidFill>
                  <a:schemeClr val="dk1"/>
                </a:solidFill>
                <a:highlight>
                  <a:srgbClr val="FFFFFF"/>
                </a:highlight>
                <a:latin typeface="Helvetica Neue Light"/>
                <a:ea typeface="Helvetica Neue Light"/>
                <a:cs typeface="Helvetica Neue Light"/>
                <a:sym typeface="Helvetica Neue Light"/>
              </a:rPr>
              <a:t>propiedad</a:t>
            </a:r>
            <a:r>
              <a:rPr lang="en-GB" sz="2000">
                <a:solidFill>
                  <a:schemeClr val="dk1"/>
                </a:solidFill>
                <a:highlight>
                  <a:srgbClr val="FFFFFF"/>
                </a:highlight>
                <a:latin typeface="Helvetica Neue Light"/>
                <a:ea typeface="Helvetica Neue Light"/>
                <a:cs typeface="Helvetica Neue Light"/>
                <a:sym typeface="Helvetica Neue Light"/>
              </a:rPr>
              <a:t> la altura, y como un </a:t>
            </a:r>
            <a:r>
              <a:rPr lang="en-GB" sz="2000" u="sng">
                <a:solidFill>
                  <a:schemeClr val="dk1"/>
                </a:solidFill>
                <a:highlight>
                  <a:srgbClr val="FFFFFF"/>
                </a:highlight>
                <a:latin typeface="Helvetica Neue Light"/>
                <a:ea typeface="Helvetica Neue Light"/>
                <a:cs typeface="Helvetica Neue Light"/>
                <a:sym typeface="Helvetica Neue Light"/>
              </a:rPr>
              <a:t>método</a:t>
            </a:r>
            <a:r>
              <a:rPr lang="en-GB" sz="2000">
                <a:solidFill>
                  <a:schemeClr val="dk1"/>
                </a:solidFill>
                <a:highlight>
                  <a:srgbClr val="FFFFFF"/>
                </a:highlight>
                <a:latin typeface="Helvetica Neue Light"/>
                <a:ea typeface="Helvetica Neue Light"/>
                <a:cs typeface="Helvetica Neue Light"/>
                <a:sym typeface="Helvetica Neue Light"/>
              </a:rPr>
              <a:t>, hablar.</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24" name="Google Shape;224;p35"/>
          <p:cNvSpPr txBox="1"/>
          <p:nvPr/>
        </p:nvSpPr>
        <p:spPr>
          <a:xfrm>
            <a:off x="4525520" y="270500"/>
            <a:ext cx="48192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¿QUÉ ES UN OBJETO?</a:t>
            </a:r>
            <a:endParaRPr i="1" sz="2600">
              <a:latin typeface="Anton"/>
              <a:ea typeface="Anton"/>
              <a:cs typeface="Anton"/>
              <a:sym typeface="Anton"/>
            </a:endParaRPr>
          </a:p>
        </p:txBody>
      </p:sp>
      <p:pic>
        <p:nvPicPr>
          <p:cNvPr id="225" name="Google Shape;225;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6" name="Google Shape;226;p35"/>
          <p:cNvPicPr preferRelativeResize="0"/>
          <p:nvPr/>
        </p:nvPicPr>
        <p:blipFill>
          <a:blip r:embed="rId4">
            <a:alphaModFix/>
          </a:blip>
          <a:stretch>
            <a:fillRect/>
          </a:stretch>
        </p:blipFill>
        <p:spPr>
          <a:xfrm>
            <a:off x="0" y="0"/>
            <a:ext cx="439622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1153200" y="309000"/>
            <a:ext cx="68376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¿POR QUÉ USAMOS</a:t>
            </a:r>
            <a:r>
              <a:rPr i="1" lang="en-GB" sz="4500">
                <a:latin typeface="Anton"/>
                <a:ea typeface="Anton"/>
                <a:cs typeface="Anton"/>
                <a:sym typeface="Anton"/>
              </a:rPr>
              <a:t> </a:t>
            </a:r>
            <a:r>
              <a:rPr i="1" lang="en-GB" sz="4500">
                <a:latin typeface="Anton"/>
                <a:ea typeface="Anton"/>
                <a:cs typeface="Anton"/>
                <a:sym typeface="Anton"/>
              </a:rPr>
              <a:t>OBJETOS?</a:t>
            </a:r>
            <a:endParaRPr i="1" sz="4500">
              <a:latin typeface="Anton"/>
              <a:ea typeface="Anton"/>
              <a:cs typeface="Anton"/>
              <a:sym typeface="Anton"/>
            </a:endParaRPr>
          </a:p>
        </p:txBody>
      </p:sp>
      <p:sp>
        <p:nvSpPr>
          <p:cNvPr id="232" name="Google Shape;232;p36"/>
          <p:cNvSpPr txBox="1"/>
          <p:nvPr/>
        </p:nvSpPr>
        <p:spPr>
          <a:xfrm>
            <a:off x="347100" y="1182200"/>
            <a:ext cx="8604000" cy="132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Cuando tengo que crear un elemento cuya información </a:t>
            </a:r>
            <a:r>
              <a:rPr lang="en-GB" sz="2000">
                <a:solidFill>
                  <a:schemeClr val="dk1"/>
                </a:solidFill>
                <a:highlight>
                  <a:srgbClr val="FFFFFF"/>
                </a:highlight>
                <a:latin typeface="Helvetica Neue Light"/>
                <a:ea typeface="Helvetica Neue Light"/>
                <a:cs typeface="Helvetica Neue Light"/>
                <a:sym typeface="Helvetica Neue Light"/>
              </a:rPr>
              <a:t>está</a:t>
            </a:r>
            <a:r>
              <a:rPr lang="en-GB" sz="2000">
                <a:solidFill>
                  <a:schemeClr val="dk1"/>
                </a:solidFill>
                <a:highlight>
                  <a:srgbClr val="FFFFFF"/>
                </a:highlight>
                <a:latin typeface="Helvetica Neue Light"/>
                <a:ea typeface="Helvetica Neue Light"/>
                <a:cs typeface="Helvetica Neue Light"/>
                <a:sym typeface="Helvetica Neue Light"/>
              </a:rPr>
              <a:t> compuesta por más de un valor y existen operaciones comunes (funciones) para todos los elementos de este tipo y sus propiedades, </a:t>
            </a:r>
            <a:r>
              <a:rPr lang="en-GB" sz="2000">
                <a:solidFill>
                  <a:schemeClr val="dk1"/>
                </a:solidFill>
                <a:latin typeface="Helvetica Neue Light"/>
                <a:ea typeface="Helvetica Neue Light"/>
                <a:cs typeface="Helvetica Neue Light"/>
                <a:sym typeface="Helvetica Neue Light"/>
              </a:rPr>
              <a:t>debe definirse como un objeto</a:t>
            </a:r>
            <a:r>
              <a:rPr lang="en-GB" sz="1600">
                <a:solidFill>
                  <a:schemeClr val="dk1"/>
                </a:solidFill>
                <a:latin typeface="Didact Gothic"/>
                <a:ea typeface="Didact Gothic"/>
                <a:cs typeface="Didact Gothic"/>
                <a:sym typeface="Didact Gothic"/>
              </a:rPr>
              <a:t>.</a:t>
            </a:r>
            <a:endParaRPr sz="1600">
              <a:solidFill>
                <a:schemeClr val="dk1"/>
              </a:solidFill>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33" name="Google Shape;233;p36"/>
          <p:cNvSpPr txBox="1"/>
          <p:nvPr/>
        </p:nvSpPr>
        <p:spPr>
          <a:xfrm>
            <a:off x="115950" y="2606500"/>
            <a:ext cx="8912100" cy="1842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let</a:t>
            </a:r>
            <a:r>
              <a:rPr lang="en-GB" sz="1450">
                <a:solidFill>
                  <a:srgbClr val="F8F8F2"/>
                </a:solidFill>
                <a:latin typeface="Courier New"/>
                <a:ea typeface="Courier New"/>
                <a:cs typeface="Courier New"/>
                <a:sym typeface="Courier New"/>
              </a:rPr>
              <a:t> nombre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Homero</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let</a:t>
            </a:r>
            <a:r>
              <a:rPr lang="en-GB" sz="1450">
                <a:solidFill>
                  <a:srgbClr val="F8F8F2"/>
                </a:solidFill>
                <a:latin typeface="Courier New"/>
                <a:ea typeface="Courier New"/>
                <a:cs typeface="Courier New"/>
                <a:sym typeface="Courier New"/>
              </a:rPr>
              <a:t> edad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39</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let</a:t>
            </a:r>
            <a:r>
              <a:rPr lang="en-GB" sz="1450">
                <a:solidFill>
                  <a:srgbClr val="F8F8F2"/>
                </a:solidFill>
                <a:latin typeface="Courier New"/>
                <a:ea typeface="Courier New"/>
                <a:cs typeface="Courier New"/>
                <a:sym typeface="Courier New"/>
              </a:rPr>
              <a:t> calle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Av. Siempreviva 742</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6272A4"/>
                </a:solidFill>
                <a:latin typeface="Courier New"/>
                <a:ea typeface="Courier New"/>
                <a:cs typeface="Courier New"/>
                <a:sym typeface="Courier New"/>
              </a:rPr>
              <a:t>// Los variables anteriores entran relacionados entre </a:t>
            </a:r>
            <a:r>
              <a:rPr lang="en-GB" sz="1100">
                <a:solidFill>
                  <a:srgbClr val="6272A4"/>
                </a:solidFill>
                <a:latin typeface="Courier New"/>
                <a:ea typeface="Courier New"/>
                <a:cs typeface="Courier New"/>
                <a:sym typeface="Courier New"/>
              </a:rPr>
              <a:t>sí</a:t>
            </a:r>
            <a:r>
              <a:rPr lang="en-GB" sz="1100">
                <a:solidFill>
                  <a:srgbClr val="6272A4"/>
                </a:solidFill>
                <a:latin typeface="Courier New"/>
                <a:ea typeface="Courier New"/>
                <a:cs typeface="Courier New"/>
                <a:sym typeface="Courier New"/>
              </a:rPr>
              <a:t>, entonces mejor usamos un objeto literal</a:t>
            </a:r>
            <a:endParaRPr sz="11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const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persona1</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nombre</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Homero</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edad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39</a:t>
            </a:r>
            <a:r>
              <a:rPr lang="en-GB" sz="1450">
                <a:solidFill>
                  <a:srgbClr val="F8F8F2"/>
                </a:solidFill>
                <a:latin typeface="Courier New"/>
                <a:ea typeface="Courier New"/>
                <a:cs typeface="Courier New"/>
                <a:sym typeface="Courier New"/>
              </a:rPr>
              <a:t>, calle</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Av. Siempreviva 742</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5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FFFFFF"/>
              </a:solidFill>
              <a:latin typeface="Courier New"/>
              <a:ea typeface="Courier New"/>
              <a:cs typeface="Courier New"/>
              <a:sym typeface="Courier New"/>
            </a:endParaRPr>
          </a:p>
        </p:txBody>
      </p:sp>
      <p:pic>
        <p:nvPicPr>
          <p:cNvPr id="234" name="Google Shape;234;p36"/>
          <p:cNvPicPr preferRelativeResize="0"/>
          <p:nvPr/>
        </p:nvPicPr>
        <p:blipFill>
          <a:blip r:embed="rId3">
            <a:alphaModFix/>
          </a:blip>
          <a:stretch>
            <a:fillRect/>
          </a:stretch>
        </p:blipFill>
        <p:spPr>
          <a:xfrm>
            <a:off x="7830900" y="4754300"/>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868350" y="224850"/>
            <a:ext cx="74073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OBTENIENDO VALORES DEL OBJETO</a:t>
            </a:r>
            <a:endParaRPr i="1" sz="4500">
              <a:latin typeface="Anton"/>
              <a:ea typeface="Anton"/>
              <a:cs typeface="Anton"/>
              <a:sym typeface="Anton"/>
            </a:endParaRPr>
          </a:p>
        </p:txBody>
      </p:sp>
      <p:sp>
        <p:nvSpPr>
          <p:cNvPr id="240" name="Google Shape;240;p37"/>
          <p:cNvSpPr txBox="1"/>
          <p:nvPr/>
        </p:nvSpPr>
        <p:spPr>
          <a:xfrm>
            <a:off x="1038900" y="1056000"/>
            <a:ext cx="7236900" cy="48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obtener el valor de una propiedad en un objeto utilizamos la notación punto (.): El nombre de la variable del objeto, seguido de punto y el nombre de la propiedad:</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41" name="Google Shape;241;p37"/>
          <p:cNvSpPr txBox="1"/>
          <p:nvPr/>
        </p:nvSpPr>
        <p:spPr>
          <a:xfrm>
            <a:off x="1038900" y="2335075"/>
            <a:ext cx="7066200" cy="2534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 nombre</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Homero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edad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39</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calle</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Av. Siempreviva 742</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.nombre);</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.edad);</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.calle);</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5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FFFFFF"/>
              </a:solidFill>
              <a:latin typeface="Courier New"/>
              <a:ea typeface="Courier New"/>
              <a:cs typeface="Courier New"/>
              <a:sym typeface="Courier New"/>
            </a:endParaRPr>
          </a:p>
        </p:txBody>
      </p:sp>
      <p:pic>
        <p:nvPicPr>
          <p:cNvPr id="242" name="Google Shape;242;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nvSpPr>
        <p:spPr>
          <a:xfrm>
            <a:off x="868350" y="224850"/>
            <a:ext cx="74073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OBTENIENDO VALORES DEL OBJETO</a:t>
            </a:r>
            <a:endParaRPr i="1" sz="4500">
              <a:latin typeface="Anton"/>
              <a:ea typeface="Anton"/>
              <a:cs typeface="Anton"/>
              <a:sym typeface="Anton"/>
            </a:endParaRPr>
          </a:p>
        </p:txBody>
      </p:sp>
      <p:sp>
        <p:nvSpPr>
          <p:cNvPr id="248" name="Google Shape;248;p38"/>
          <p:cNvSpPr txBox="1"/>
          <p:nvPr/>
        </p:nvSpPr>
        <p:spPr>
          <a:xfrm>
            <a:off x="1038900" y="971850"/>
            <a:ext cx="7236900" cy="48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Otra forma de </a:t>
            </a:r>
            <a:r>
              <a:rPr lang="en-GB" sz="2000">
                <a:solidFill>
                  <a:schemeClr val="dk1"/>
                </a:solidFill>
                <a:highlight>
                  <a:srgbClr val="FFFFFF"/>
                </a:highlight>
                <a:latin typeface="Helvetica Neue Light"/>
                <a:ea typeface="Helvetica Neue Light"/>
                <a:cs typeface="Helvetica Neue Light"/>
                <a:sym typeface="Helvetica Neue Light"/>
              </a:rPr>
              <a:t>obtener el valor de una propiedad en un objeto utilizamos la notación corchetes ([]): El nombre de la variable del objeto, seguido de corchetes y dentro de ellos un string del nombre de la propiedad:</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49" name="Google Shape;249;p38"/>
          <p:cNvSpPr txBox="1"/>
          <p:nvPr/>
        </p:nvSpPr>
        <p:spPr>
          <a:xfrm>
            <a:off x="1038900" y="2577000"/>
            <a:ext cx="7066200" cy="2461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 nombre</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Homero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edad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39</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calle</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Av. Siempreviva 742</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edad</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calle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FF79C6"/>
              </a:solidFill>
              <a:latin typeface="Courier New"/>
              <a:ea typeface="Courier New"/>
              <a:cs typeface="Courier New"/>
              <a:sym typeface="Courier New"/>
            </a:endParaRPr>
          </a:p>
        </p:txBody>
      </p:sp>
      <p:pic>
        <p:nvPicPr>
          <p:cNvPr id="250" name="Google Shape;250;p38"/>
          <p:cNvPicPr preferRelativeResize="0"/>
          <p:nvPr/>
        </p:nvPicPr>
        <p:blipFill>
          <a:blip r:embed="rId3">
            <a:alphaModFix/>
          </a:blip>
          <a:stretch>
            <a:fillRect/>
          </a:stretch>
        </p:blipFill>
        <p:spPr>
          <a:xfrm>
            <a:off x="7599475" y="47075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422400" y="224850"/>
            <a:ext cx="8299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ASIGNAR VALORES A LAS </a:t>
            </a:r>
            <a:r>
              <a:rPr i="1" lang="en-GB" sz="4500">
                <a:latin typeface="Anton"/>
                <a:ea typeface="Anton"/>
                <a:cs typeface="Anton"/>
                <a:sym typeface="Anton"/>
              </a:rPr>
              <a:t>PROPIEDADES</a:t>
            </a:r>
            <a:endParaRPr i="1" sz="4500">
              <a:latin typeface="Anton"/>
              <a:ea typeface="Anton"/>
              <a:cs typeface="Anton"/>
              <a:sym typeface="Anton"/>
            </a:endParaRPr>
          </a:p>
        </p:txBody>
      </p:sp>
      <p:sp>
        <p:nvSpPr>
          <p:cNvPr id="256" name="Google Shape;256;p39"/>
          <p:cNvSpPr txBox="1"/>
          <p:nvPr/>
        </p:nvSpPr>
        <p:spPr>
          <a:xfrm>
            <a:off x="1038900" y="971850"/>
            <a:ext cx="7236900" cy="48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 posible usar las dos formas de acceder a las propiedades para asignar nuevos valores a los datos almacenados en la propiedades del objeto.</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57" name="Google Shape;257;p39"/>
          <p:cNvSpPr txBox="1"/>
          <p:nvPr/>
        </p:nvSpPr>
        <p:spPr>
          <a:xfrm>
            <a:off x="1038900" y="2282475"/>
            <a:ext cx="7066200" cy="2414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 nombre</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Homero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8F8F2"/>
                </a:solidFill>
                <a:latin typeface="Courier New"/>
                <a:ea typeface="Courier New"/>
                <a:cs typeface="Courier New"/>
                <a:sym typeface="Courier New"/>
              </a:rPr>
              <a:t>                   edad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39</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8F8F2"/>
                </a:solidFill>
                <a:latin typeface="Courier New"/>
                <a:ea typeface="Courier New"/>
                <a:cs typeface="Courier New"/>
                <a:sym typeface="Courier New"/>
              </a:rPr>
              <a:t>                   calle</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Av. Siempreviva 742</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Marge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.edad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36</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FF79C6"/>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FF79C6"/>
              </a:solidFill>
              <a:latin typeface="Courier New"/>
              <a:ea typeface="Courier New"/>
              <a:cs typeface="Courier New"/>
              <a:sym typeface="Courier New"/>
            </a:endParaRPr>
          </a:p>
        </p:txBody>
      </p:sp>
      <p:pic>
        <p:nvPicPr>
          <p:cNvPr id="258" name="Google Shape;258;p39"/>
          <p:cNvPicPr preferRelativeResize="0"/>
          <p:nvPr/>
        </p:nvPicPr>
        <p:blipFill>
          <a:blip r:embed="rId3">
            <a:alphaModFix/>
          </a:blip>
          <a:stretch>
            <a:fillRect/>
          </a:stretch>
        </p:blipFill>
        <p:spPr>
          <a:xfrm>
            <a:off x="7662100" y="47635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40"/>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OBJETOS: </a:t>
            </a:r>
            <a:endParaRPr i="1" sz="3600">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CONSTRUCTORES</a:t>
            </a:r>
            <a:endParaRPr i="1" sz="3600">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nvSpPr>
        <p:spPr>
          <a:xfrm>
            <a:off x="1671825" y="13019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CONSTRUCTORES</a:t>
            </a:r>
            <a:endParaRPr i="1" sz="4500">
              <a:latin typeface="Anton"/>
              <a:ea typeface="Anton"/>
              <a:cs typeface="Anton"/>
              <a:sym typeface="Anton"/>
            </a:endParaRPr>
          </a:p>
        </p:txBody>
      </p:sp>
      <p:sp>
        <p:nvSpPr>
          <p:cNvPr id="269" name="Google Shape;269;p41"/>
          <p:cNvSpPr txBox="1"/>
          <p:nvPr/>
        </p:nvSpPr>
        <p:spPr>
          <a:xfrm>
            <a:off x="767850" y="875650"/>
            <a:ext cx="7930800" cy="1575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JS,</a:t>
            </a:r>
            <a:r>
              <a:rPr lang="en-GB" sz="2000">
                <a:solidFill>
                  <a:schemeClr val="dk1"/>
                </a:solidFill>
                <a:highlight>
                  <a:srgbClr val="E0FF00"/>
                </a:highlight>
                <a:latin typeface="Helvetica Neue Light"/>
                <a:ea typeface="Helvetica Neue Light"/>
                <a:cs typeface="Helvetica Neue Light"/>
                <a:sym typeface="Helvetica Neue Light"/>
              </a:rPr>
              <a:t> el constructor de un objeto es una función que usamos para crear un nuevo objeto cada vez que sea necesario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Con esta “función constructora” podemos inicializar las </a:t>
            </a:r>
            <a:r>
              <a:rPr lang="en-GB" sz="2000">
                <a:solidFill>
                  <a:schemeClr val="dk1"/>
                </a:solidFill>
                <a:highlight>
                  <a:srgbClr val="FFFFFF"/>
                </a:highlight>
                <a:latin typeface="Helvetica Neue Light"/>
                <a:ea typeface="Helvetica Neue Light"/>
                <a:cs typeface="Helvetica Neue Light"/>
                <a:sym typeface="Helvetica Neue Light"/>
              </a:rPr>
              <a:t>propiedades</a:t>
            </a:r>
            <a:r>
              <a:rPr lang="en-GB" sz="2000">
                <a:solidFill>
                  <a:schemeClr val="dk1"/>
                </a:solidFill>
                <a:highlight>
                  <a:srgbClr val="FFFFFF"/>
                </a:highlight>
                <a:latin typeface="Helvetica Neue Light"/>
                <a:ea typeface="Helvetica Neue Light"/>
                <a:cs typeface="Helvetica Neue Light"/>
                <a:sym typeface="Helvetica Neue Light"/>
              </a:rPr>
              <a:t> del objeto al momento de ser instanciado con new.</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70" name="Google Shape;270;p41"/>
          <p:cNvSpPr txBox="1"/>
          <p:nvPr/>
        </p:nvSpPr>
        <p:spPr>
          <a:xfrm>
            <a:off x="67275" y="2450650"/>
            <a:ext cx="8875200" cy="24720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15000"/>
              </a:lnSpc>
              <a:spcBef>
                <a:spcPts val="0"/>
              </a:spcBef>
              <a:spcAft>
                <a:spcPts val="0"/>
              </a:spcAft>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Persona</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nombre</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edad</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calle</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.nombre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.edad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edad</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.calle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calle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b="1" lang="en-GB" sz="1600">
                <a:solidFill>
                  <a:srgbClr val="FF79C6"/>
                </a:solidFill>
                <a:latin typeface="Courier New"/>
                <a:ea typeface="Courier New"/>
                <a:cs typeface="Courier New"/>
                <a:sym typeface="Courier New"/>
              </a:rPr>
              <a:t>new</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Persona</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Homero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39</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Av. Siempreviva 742</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persona2</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b="1" lang="en-GB" sz="1600">
                <a:solidFill>
                  <a:srgbClr val="FF79C6"/>
                </a:solidFill>
                <a:latin typeface="Courier New"/>
                <a:ea typeface="Courier New"/>
                <a:cs typeface="Courier New"/>
                <a:sym typeface="Courier New"/>
              </a:rPr>
              <a:t>new</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Persona</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Marge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36</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Av. Siempreviva 742</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4DD0E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500">
              <a:solidFill>
                <a:srgbClr val="ECEFF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ECEFF1"/>
              </a:solidFill>
              <a:latin typeface="Courier New"/>
              <a:ea typeface="Courier New"/>
              <a:cs typeface="Courier New"/>
              <a:sym typeface="Courier New"/>
            </a:endParaRPr>
          </a:p>
        </p:txBody>
      </p:sp>
      <p:pic>
        <p:nvPicPr>
          <p:cNvPr id="271" name="Google Shape;271;p41"/>
          <p:cNvPicPr preferRelativeResize="0"/>
          <p:nvPr/>
        </p:nvPicPr>
        <p:blipFill>
          <a:blip r:embed="rId3">
            <a:alphaModFix/>
          </a:blip>
          <a:stretch>
            <a:fillRect/>
          </a:stretch>
        </p:blipFill>
        <p:spPr>
          <a:xfrm>
            <a:off x="7957475" y="4854900"/>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nvSpPr>
        <p:spPr>
          <a:xfrm>
            <a:off x="1671825" y="75022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4500">
                <a:solidFill>
                  <a:schemeClr val="dk1"/>
                </a:solidFill>
                <a:latin typeface="Anton"/>
                <a:ea typeface="Anton"/>
                <a:cs typeface="Anton"/>
                <a:sym typeface="Anton"/>
              </a:rPr>
              <a:t>CONSTRUCTOR Y NEW</a:t>
            </a:r>
            <a:endParaRPr i="1" sz="4500">
              <a:solidFill>
                <a:schemeClr val="dk1"/>
              </a:solidFill>
              <a:latin typeface="Anton"/>
              <a:ea typeface="Anton"/>
              <a:cs typeface="Anton"/>
              <a:sym typeface="Anton"/>
            </a:endParaRPr>
          </a:p>
          <a:p>
            <a:pPr indent="0" lvl="0" marL="0" rtl="0" algn="ctr">
              <a:spcBef>
                <a:spcPts val="0"/>
              </a:spcBef>
              <a:spcAft>
                <a:spcPts val="0"/>
              </a:spcAft>
              <a:buNone/>
            </a:pPr>
            <a:r>
              <a:t/>
            </a:r>
            <a:endParaRPr i="1" sz="4500">
              <a:latin typeface="Anton"/>
              <a:ea typeface="Anton"/>
              <a:cs typeface="Anton"/>
              <a:sym typeface="Anton"/>
            </a:endParaRPr>
          </a:p>
        </p:txBody>
      </p:sp>
      <p:sp>
        <p:nvSpPr>
          <p:cNvPr id="277" name="Google Shape;277;p42"/>
          <p:cNvSpPr txBox="1"/>
          <p:nvPr/>
        </p:nvSpPr>
        <p:spPr>
          <a:xfrm>
            <a:off x="392175" y="1656675"/>
            <a:ext cx="8225400" cy="252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el ejemplo anterior, se define la función </a:t>
            </a:r>
            <a:r>
              <a:rPr lang="en-GB" sz="2000">
                <a:solidFill>
                  <a:srgbClr val="134F5C"/>
                </a:solidFill>
                <a:highlight>
                  <a:srgbClr val="FFFFFF"/>
                </a:highlight>
                <a:latin typeface="Helvetica Neue Light"/>
                <a:ea typeface="Helvetica Neue Light"/>
                <a:cs typeface="Helvetica Neue Light"/>
                <a:sym typeface="Helvetica Neue Light"/>
              </a:rPr>
              <a:t>Persona</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rgbClr val="FFFFFF"/>
                </a:highlight>
                <a:latin typeface="Helvetica Neue Light"/>
                <a:ea typeface="Helvetica Neue Light"/>
                <a:cs typeface="Helvetica Neue Light"/>
                <a:sym typeface="Helvetica Neue Light"/>
              </a:rPr>
              <a:t> donde se asignan las diferentes propiedades con los valores recibidos como parámetros.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br>
              <a:rPr lang="en-GB" sz="2000">
                <a:solidFill>
                  <a:schemeClr val="dk1"/>
                </a:solidFill>
                <a:highlight>
                  <a:srgbClr val="FFFFFF"/>
                </a:highlight>
                <a:latin typeface="Helvetica Neue Light"/>
                <a:ea typeface="Helvetica Neue Light"/>
                <a:cs typeface="Helvetica Neue Light"/>
                <a:sym typeface="Helvetica Neue Light"/>
              </a:rPr>
            </a:br>
            <a:r>
              <a:rPr lang="en-GB" sz="2000">
                <a:solidFill>
                  <a:schemeClr val="dk1"/>
                </a:solidFill>
                <a:highlight>
                  <a:srgbClr val="FFFFFF"/>
                </a:highlight>
                <a:latin typeface="Helvetica Neue Light"/>
                <a:ea typeface="Helvetica Neue Light"/>
                <a:cs typeface="Helvetica Neue Light"/>
                <a:sym typeface="Helvetica Neue Light"/>
              </a:rPr>
              <a:t>Luego, en algún lugar del código posterior a esas líneas, se puede construir un objeto</a:t>
            </a:r>
            <a:r>
              <a:rPr lang="en-GB" sz="2000">
                <a:solidFill>
                  <a:schemeClr val="dk1"/>
                </a:solidFill>
                <a:highlight>
                  <a:schemeClr val="lt1"/>
                </a:highlight>
                <a:latin typeface="Didact Gothic"/>
                <a:ea typeface="Didact Gothic"/>
                <a:cs typeface="Didact Gothic"/>
                <a:sym typeface="Didact Gothic"/>
              </a:rPr>
              <a:t> </a:t>
            </a:r>
            <a:r>
              <a:rPr lang="en-GB" sz="2000">
                <a:solidFill>
                  <a:srgbClr val="134F5C"/>
                </a:solidFill>
                <a:highlight>
                  <a:schemeClr val="lt1"/>
                </a:highlight>
                <a:latin typeface="Courier New"/>
                <a:ea typeface="Courier New"/>
                <a:cs typeface="Courier New"/>
                <a:sym typeface="Courier New"/>
              </a:rPr>
              <a:t>Persona</a:t>
            </a:r>
            <a:r>
              <a:rPr lang="en-GB" sz="2000">
                <a:solidFill>
                  <a:schemeClr val="dk1"/>
                </a:solidFill>
                <a:highlight>
                  <a:srgbClr val="FFFFFF"/>
                </a:highlight>
                <a:latin typeface="Helvetica Neue Light"/>
                <a:ea typeface="Helvetica Neue Light"/>
                <a:cs typeface="Helvetica Neue Light"/>
                <a:sym typeface="Helvetica Neue Light"/>
              </a:rPr>
              <a:t>, declarando una variable y asignando la referencia  del objeto instanciado mediante la instrucción</a:t>
            </a:r>
            <a:r>
              <a:rPr i="1" lang="en-GB" sz="2000">
                <a:solidFill>
                  <a:schemeClr val="dk1"/>
                </a:solidFill>
                <a:highlight>
                  <a:schemeClr val="lt1"/>
                </a:highlight>
                <a:latin typeface="Helvetica Neue Light"/>
                <a:ea typeface="Helvetica Neue Light"/>
                <a:cs typeface="Helvetica Neue Light"/>
                <a:sym typeface="Helvetica Neue Light"/>
              </a:rPr>
              <a:t> new Persona(...)</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278" name="Google Shape;278;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nvSpPr>
        <p:spPr>
          <a:xfrm>
            <a:off x="1629750" y="124877"/>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USO DEL THIS</a:t>
            </a:r>
            <a:endParaRPr i="1" sz="4500">
              <a:latin typeface="Anton"/>
              <a:ea typeface="Anton"/>
              <a:cs typeface="Anton"/>
              <a:sym typeface="Anton"/>
            </a:endParaRPr>
          </a:p>
        </p:txBody>
      </p:sp>
      <p:pic>
        <p:nvPicPr>
          <p:cNvPr id="284" name="Google Shape;284;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43"/>
          <p:cNvSpPr txBox="1"/>
          <p:nvPr/>
        </p:nvSpPr>
        <p:spPr>
          <a:xfrm>
            <a:off x="252475" y="983675"/>
            <a:ext cx="8740800" cy="1425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La palabra clave this (“este”) refiere al elemento actual en el que se está escribiendo el código.  </a:t>
            </a:r>
            <a:r>
              <a:rPr lang="en-GB" sz="1800">
                <a:solidFill>
                  <a:schemeClr val="dk1"/>
                </a:solidFill>
                <a:highlight>
                  <a:srgbClr val="E0FF00"/>
                </a:highlight>
                <a:latin typeface="Helvetica Neue Light"/>
                <a:ea typeface="Helvetica Neue Light"/>
                <a:cs typeface="Helvetica Neue Light"/>
                <a:sym typeface="Helvetica Neue Light"/>
              </a:rPr>
              <a:t>Cuando se emplea un función constructora para crear un objeto (con la palabra clave new), this está enlazado al nuevo objeto instanciado.</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 This es muy útil para asegurar que se emplean las propiedades del objeto actual.</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86" name="Google Shape;286;p43"/>
          <p:cNvSpPr txBox="1"/>
          <p:nvPr/>
        </p:nvSpPr>
        <p:spPr>
          <a:xfrm>
            <a:off x="261600" y="2503300"/>
            <a:ext cx="8620800" cy="1861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literal</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.nombre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literal</a:t>
            </a:r>
            <a:r>
              <a:rPr lang="en-GB" sz="1200">
                <a:solidFill>
                  <a:srgbClr val="F8F8F2"/>
                </a:solidFill>
                <a:latin typeface="Courier New"/>
                <a:ea typeface="Courier New"/>
                <a:cs typeface="Courier New"/>
                <a:sym typeface="Courier New"/>
              </a:rPr>
              <a:t>.nombre;</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.edad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literal</a:t>
            </a:r>
            <a:r>
              <a:rPr lang="en-GB" sz="1200">
                <a:solidFill>
                  <a:srgbClr val="F8F8F2"/>
                </a:solidFill>
                <a:latin typeface="Courier New"/>
                <a:ea typeface="Courier New"/>
                <a:cs typeface="Courier New"/>
                <a:sym typeface="Courier New"/>
              </a:rPr>
              <a:t>.edad;</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.calle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literal</a:t>
            </a:r>
            <a:r>
              <a:rPr lang="en-GB" sz="1200">
                <a:solidFill>
                  <a:srgbClr val="F8F8F2"/>
                </a:solidFill>
                <a:latin typeface="Courier New"/>
                <a:ea typeface="Courier New"/>
                <a:cs typeface="Courier New"/>
                <a:sym typeface="Courier New"/>
              </a:rPr>
              <a:t>.calle;</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persona1</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b="1" lang="en-GB" sz="1200">
                <a:solidFill>
                  <a:srgbClr val="FF79C6"/>
                </a:solidFill>
                <a:latin typeface="Courier New"/>
                <a:ea typeface="Courier New"/>
                <a:cs typeface="Courier New"/>
                <a:sym typeface="Courier New"/>
              </a:rPr>
              <a:t>new</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 nombre</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Homero</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edad</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39</a:t>
            </a:r>
            <a:r>
              <a:rPr lang="en-GB" sz="1200">
                <a:solidFill>
                  <a:srgbClr val="F8F8F2"/>
                </a:solidFill>
                <a:latin typeface="Courier New"/>
                <a:ea typeface="Courier New"/>
                <a:cs typeface="Courier New"/>
                <a:sym typeface="Courier New"/>
              </a:rPr>
              <a:t>, calle</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Av.Siempreviva 742</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FF79C6"/>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4DD0E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500">
              <a:solidFill>
                <a:srgbClr val="ECEFF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ECEFF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07" name="Google Shape;107;p2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08" name="Google Shape;108;p2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0" name="Shape 290"/>
        <p:cNvGrpSpPr/>
        <p:nvPr/>
      </p:nvGrpSpPr>
      <p:grpSpPr>
        <a:xfrm>
          <a:off x="0" y="0"/>
          <a:ext cx="0" cy="0"/>
          <a:chOff x="0" y="0"/>
          <a:chExt cx="0" cy="0"/>
        </a:xfrm>
      </p:grpSpPr>
      <p:sp>
        <p:nvSpPr>
          <p:cNvPr id="291" name="Google Shape;291;p44"/>
          <p:cNvSpPr txBox="1"/>
          <p:nvPr/>
        </p:nvSpPr>
        <p:spPr>
          <a:xfrm>
            <a:off x="1763400" y="2077200"/>
            <a:ext cx="56172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292" name="Google Shape;292;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3" name="Google Shape;293;p4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4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46"/>
          <p:cNvSpPr txBox="1"/>
          <p:nvPr/>
        </p:nvSpPr>
        <p:spPr>
          <a:xfrm>
            <a:off x="1289850" y="1992750"/>
            <a:ext cx="656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n-GB" sz="3600">
                <a:solidFill>
                  <a:srgbClr val="E0FF00"/>
                </a:solidFill>
                <a:latin typeface="Anton"/>
                <a:ea typeface="Anton"/>
                <a:cs typeface="Anton"/>
                <a:sym typeface="Anton"/>
              </a:rPr>
              <a:t>MÉTODOS Y </a:t>
            </a:r>
            <a:r>
              <a:rPr i="1" lang="en-GB" sz="3600">
                <a:solidFill>
                  <a:srgbClr val="E0FF00"/>
                </a:solidFill>
                <a:latin typeface="Anton"/>
                <a:ea typeface="Anton"/>
                <a:cs typeface="Anton"/>
                <a:sym typeface="Anton"/>
              </a:rPr>
              <a:t>OPERACIONES </a:t>
            </a:r>
            <a:endParaRPr i="1" sz="3600">
              <a:solidFill>
                <a:srgbClr val="E0FF00"/>
              </a:solidFill>
              <a:latin typeface="Anton"/>
              <a:ea typeface="Anton"/>
              <a:cs typeface="Anton"/>
              <a:sym typeface="Anton"/>
            </a:endParaRPr>
          </a:p>
          <a:p>
            <a:pPr indent="0" lvl="0" marL="0" rtl="0" algn="ctr">
              <a:spcBef>
                <a:spcPts val="0"/>
              </a:spcBef>
              <a:spcAft>
                <a:spcPts val="0"/>
              </a:spcAft>
              <a:buClr>
                <a:schemeClr val="dk1"/>
              </a:buClr>
              <a:buSzPts val="3600"/>
              <a:buFont typeface="Arial"/>
              <a:buNone/>
            </a:pPr>
            <a:r>
              <a:rPr i="1" lang="en-GB" sz="3600">
                <a:solidFill>
                  <a:srgbClr val="E0FF00"/>
                </a:solidFill>
                <a:latin typeface="Anton"/>
                <a:ea typeface="Anton"/>
                <a:cs typeface="Anton"/>
                <a:sym typeface="Anton"/>
              </a:rPr>
              <a:t>CON OBJETOS</a:t>
            </a:r>
            <a:endParaRPr i="1" sz="3600">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 </a:t>
            </a:r>
            <a:endParaRPr i="1" sz="3600">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nvSpPr>
        <p:spPr>
          <a:xfrm>
            <a:off x="1671825" y="75022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MÉTODO &lt;&gt; FUNCIÓN</a:t>
            </a:r>
            <a:endParaRPr i="1" sz="4500">
              <a:latin typeface="Anton"/>
              <a:ea typeface="Anton"/>
              <a:cs typeface="Anton"/>
              <a:sym typeface="Anton"/>
            </a:endParaRPr>
          </a:p>
        </p:txBody>
      </p:sp>
      <p:sp>
        <p:nvSpPr>
          <p:cNvPr id="309" name="Google Shape;309;p47"/>
          <p:cNvSpPr txBox="1"/>
          <p:nvPr/>
        </p:nvSpPr>
        <p:spPr>
          <a:xfrm>
            <a:off x="1038900" y="1646620"/>
            <a:ext cx="7066200" cy="252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Como vimos anteriormente, las funciones en JS se pueden definir en cualquier parte del código, y pueden ser llamadas desde cualquier otra parte del código posterior.</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E0FF00"/>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Los métodos de los objetos, también son técnicamente funciones, sólo que se limitan a poder ser ejecutados únicamente desde el mismo objeto.</a:t>
            </a:r>
            <a:endParaRPr sz="2000">
              <a:solidFill>
                <a:schemeClr val="dk1"/>
              </a:solidFill>
              <a:highlight>
                <a:srgbClr val="E0FF00"/>
              </a:highlight>
              <a:latin typeface="Helvetica Neue Light"/>
              <a:ea typeface="Helvetica Neue Light"/>
              <a:cs typeface="Helvetica Neue Light"/>
              <a:sym typeface="Helvetica Neue Light"/>
            </a:endParaRPr>
          </a:p>
        </p:txBody>
      </p:sp>
      <p:pic>
        <p:nvPicPr>
          <p:cNvPr id="310" name="Google Shape;310;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314" name="Shape 314"/>
        <p:cNvGrpSpPr/>
        <p:nvPr/>
      </p:nvGrpSpPr>
      <p:grpSpPr>
        <a:xfrm>
          <a:off x="0" y="0"/>
          <a:ext cx="0" cy="0"/>
          <a:chOff x="0" y="0"/>
          <a:chExt cx="0" cy="0"/>
        </a:xfrm>
      </p:grpSpPr>
      <p:sp>
        <p:nvSpPr>
          <p:cNvPr id="315" name="Google Shape;315;p48"/>
          <p:cNvSpPr txBox="1"/>
          <p:nvPr/>
        </p:nvSpPr>
        <p:spPr>
          <a:xfrm>
            <a:off x="924988" y="-53534"/>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FUNCIÓN</a:t>
            </a:r>
            <a:endParaRPr i="1" sz="4000">
              <a:latin typeface="Anton"/>
              <a:ea typeface="Anton"/>
              <a:cs typeface="Anton"/>
              <a:sym typeface="Anton"/>
            </a:endParaRPr>
          </a:p>
        </p:txBody>
      </p:sp>
      <p:pic>
        <p:nvPicPr>
          <p:cNvPr id="316" name="Google Shape;316;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7" name="Google Shape;317;p48"/>
          <p:cNvSpPr txBox="1"/>
          <p:nvPr/>
        </p:nvSpPr>
        <p:spPr>
          <a:xfrm>
            <a:off x="1556725" y="773025"/>
            <a:ext cx="5869200" cy="1414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//Funciones: Generalmente retornar un valor y son de acceso global.</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f1</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5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4DD0E1"/>
              </a:solidFill>
              <a:latin typeface="Courier New"/>
              <a:ea typeface="Courier New"/>
              <a:cs typeface="Courier New"/>
              <a:sym typeface="Courier New"/>
            </a:endParaRPr>
          </a:p>
        </p:txBody>
      </p:sp>
      <p:sp>
        <p:nvSpPr>
          <p:cNvPr id="318" name="Google Shape;318;p48"/>
          <p:cNvSpPr txBox="1"/>
          <p:nvPr/>
        </p:nvSpPr>
        <p:spPr>
          <a:xfrm>
            <a:off x="924988" y="2119282"/>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MÉTODO</a:t>
            </a:r>
            <a:endParaRPr i="1" sz="4000">
              <a:latin typeface="Anton"/>
              <a:ea typeface="Anton"/>
              <a:cs typeface="Anton"/>
              <a:sym typeface="Anton"/>
            </a:endParaRPr>
          </a:p>
        </p:txBody>
      </p:sp>
      <p:sp>
        <p:nvSpPr>
          <p:cNvPr id="319" name="Google Shape;319;p48"/>
          <p:cNvSpPr txBox="1"/>
          <p:nvPr/>
        </p:nvSpPr>
        <p:spPr>
          <a:xfrm>
            <a:off x="1556724" y="2871675"/>
            <a:ext cx="5869200" cy="2033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//Métodos: Se requiere un objeto y puede no retornar un valor.</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Persona</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nombre</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edad</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calle</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.nombre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.edad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edad</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.calle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calle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5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4DD0E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nvSpPr>
        <p:spPr>
          <a:xfrm>
            <a:off x="538200" y="224300"/>
            <a:ext cx="80676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MÉTODOS EN OBJETOS JS</a:t>
            </a:r>
            <a:endParaRPr i="1" sz="4500">
              <a:latin typeface="Anton"/>
              <a:ea typeface="Anton"/>
              <a:cs typeface="Anton"/>
              <a:sym typeface="Anton"/>
            </a:endParaRPr>
          </a:p>
        </p:txBody>
      </p:sp>
      <p:sp>
        <p:nvSpPr>
          <p:cNvPr id="325" name="Google Shape;325;p49"/>
          <p:cNvSpPr txBox="1"/>
          <p:nvPr/>
        </p:nvSpPr>
        <p:spPr>
          <a:xfrm>
            <a:off x="222600" y="885075"/>
            <a:ext cx="8698800" cy="205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JavaScript</a:t>
            </a:r>
            <a:r>
              <a:rPr lang="en-GB" sz="1800">
                <a:solidFill>
                  <a:schemeClr val="dk1"/>
                </a:solidFill>
                <a:highlight>
                  <a:srgbClr val="FFFFFF"/>
                </a:highlight>
                <a:latin typeface="Helvetica Neue Light"/>
                <a:ea typeface="Helvetica Neue Light"/>
                <a:cs typeface="Helvetica Neue Light"/>
                <a:sym typeface="Helvetica Neue Light"/>
              </a:rPr>
              <a:t> cuenta con sus propios objetos, incluso ya usamos algunos de ellos sin identificar que son objeto.</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Por ejemplo: </a:t>
            </a:r>
            <a:r>
              <a:rPr lang="en-GB" sz="1800">
                <a:solidFill>
                  <a:schemeClr val="dk1"/>
                </a:solidFill>
                <a:highlight>
                  <a:srgbClr val="E0FF00"/>
                </a:highlight>
                <a:latin typeface="Helvetica Neue Light"/>
                <a:ea typeface="Helvetica Neue Light"/>
                <a:cs typeface="Helvetica Neue Light"/>
                <a:sym typeface="Helvetica Neue Light"/>
              </a:rPr>
              <a:t>Cada vez que creamos una cadena de caracteres se crea automáticamente como una instancia del objeto String</a:t>
            </a:r>
            <a:r>
              <a:rPr lang="en-GB" sz="1800">
                <a:solidFill>
                  <a:schemeClr val="dk1"/>
                </a:solidFill>
                <a:highlight>
                  <a:srgbClr val="FFFFFF"/>
                </a:highlight>
                <a:latin typeface="Helvetica Neue Light"/>
                <a:ea typeface="Helvetica Neue Light"/>
                <a:cs typeface="Helvetica Neue Light"/>
                <a:sym typeface="Helvetica Neue Light"/>
              </a:rPr>
              <a:t>, y por lo tanto tiene varios métodos/propiedades comunes disponibles en ella.</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26" name="Google Shape;326;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7" name="Google Shape;327;p49"/>
          <p:cNvSpPr txBox="1"/>
          <p:nvPr/>
        </p:nvSpPr>
        <p:spPr>
          <a:xfrm>
            <a:off x="1637400" y="2728825"/>
            <a:ext cx="5869200" cy="2219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let</a:t>
            </a:r>
            <a:r>
              <a:rPr lang="en-GB" sz="1450">
                <a:solidFill>
                  <a:srgbClr val="F8F8F2"/>
                </a:solidFill>
                <a:latin typeface="Courier New"/>
                <a:ea typeface="Courier New"/>
                <a:cs typeface="Courier New"/>
                <a:sym typeface="Courier New"/>
              </a:rPr>
              <a:t> cadena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HOLA CODER</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//Propiedad de objeto String: Largo de la cadena.</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(cadena.</a:t>
            </a:r>
            <a:r>
              <a:rPr lang="en-GB" sz="1450">
                <a:solidFill>
                  <a:srgbClr val="BD93F9"/>
                </a:solidFill>
                <a:latin typeface="Courier New"/>
                <a:ea typeface="Courier New"/>
                <a:cs typeface="Courier New"/>
                <a:sym typeface="Courier New"/>
              </a:rPr>
              <a:t>length</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//Método de objeto String: Pasar a minúscula.</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(cadena.</a:t>
            </a:r>
            <a:r>
              <a:rPr lang="en-GB" sz="1450">
                <a:solidFill>
                  <a:srgbClr val="50FA7B"/>
                </a:solidFill>
                <a:latin typeface="Courier New"/>
                <a:ea typeface="Courier New"/>
                <a:cs typeface="Courier New"/>
                <a:sym typeface="Courier New"/>
              </a:rPr>
              <a:t>toLowerCase</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//Método de objeto String: Pasar a mayúscula.</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(cadena.</a:t>
            </a:r>
            <a:r>
              <a:rPr lang="en-GB" sz="1450">
                <a:solidFill>
                  <a:srgbClr val="50FA7B"/>
                </a:solidFill>
                <a:latin typeface="Courier New"/>
                <a:ea typeface="Courier New"/>
                <a:cs typeface="Courier New"/>
                <a:sym typeface="Courier New"/>
              </a:rPr>
              <a:t>toUpperCase</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5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4DD0E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nvSpPr>
        <p:spPr>
          <a:xfrm>
            <a:off x="590800" y="0"/>
            <a:ext cx="80676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MÉTODOS PERSONALIZADOS</a:t>
            </a:r>
            <a:endParaRPr i="1" sz="4500">
              <a:latin typeface="Anton"/>
              <a:ea typeface="Anton"/>
              <a:cs typeface="Anton"/>
              <a:sym typeface="Anton"/>
            </a:endParaRPr>
          </a:p>
        </p:txBody>
      </p:sp>
      <p:sp>
        <p:nvSpPr>
          <p:cNvPr id="333" name="Google Shape;333;p50"/>
          <p:cNvSpPr txBox="1"/>
          <p:nvPr/>
        </p:nvSpPr>
        <p:spPr>
          <a:xfrm>
            <a:off x="275200" y="706275"/>
            <a:ext cx="8698800" cy="148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Podemos crear nuestro propios</a:t>
            </a:r>
            <a:r>
              <a:rPr lang="en-GB" sz="1900">
                <a:solidFill>
                  <a:schemeClr val="dk1"/>
                </a:solidFill>
                <a:highlight>
                  <a:srgbClr val="E0FF00"/>
                </a:highlight>
                <a:latin typeface="Helvetica Neue Light"/>
                <a:ea typeface="Helvetica Neue Light"/>
                <a:cs typeface="Helvetica Neue Light"/>
                <a:sym typeface="Helvetica Neue Light"/>
              </a:rPr>
              <a:t> métodos para objetos personalizados, referenciando funciones por su nombre o definiendo funciones anónimas asociadas a una </a:t>
            </a:r>
            <a:r>
              <a:rPr lang="en-GB" sz="1900">
                <a:solidFill>
                  <a:schemeClr val="dk1"/>
                </a:solidFill>
                <a:highlight>
                  <a:srgbClr val="E0FF00"/>
                </a:highlight>
                <a:latin typeface="Helvetica Neue Light"/>
                <a:ea typeface="Helvetica Neue Light"/>
                <a:cs typeface="Helvetica Neue Light"/>
                <a:sym typeface="Helvetica Neue Light"/>
              </a:rPr>
              <a:t>propiedad</a:t>
            </a:r>
            <a:r>
              <a:rPr lang="en-GB" sz="1900">
                <a:solidFill>
                  <a:schemeClr val="dk1"/>
                </a:solidFill>
                <a:highlight>
                  <a:srgbClr val="E0FF00"/>
                </a:highlight>
                <a:latin typeface="Helvetica Neue Light"/>
                <a:ea typeface="Helvetica Neue Light"/>
                <a:cs typeface="Helvetica Neue Light"/>
                <a:sym typeface="Helvetica Neue Light"/>
              </a:rPr>
              <a:t> de la </a:t>
            </a:r>
            <a:r>
              <a:rPr lang="en-GB" sz="1900">
                <a:solidFill>
                  <a:schemeClr val="dk1"/>
                </a:solidFill>
                <a:highlight>
                  <a:srgbClr val="E0FF00"/>
                </a:highlight>
                <a:latin typeface="Helvetica Neue Light"/>
                <a:ea typeface="Helvetica Neue Light"/>
                <a:cs typeface="Helvetica Neue Light"/>
                <a:sym typeface="Helvetica Neue Light"/>
              </a:rPr>
              <a:t>función</a:t>
            </a:r>
            <a:r>
              <a:rPr lang="en-GB" sz="1900">
                <a:solidFill>
                  <a:schemeClr val="dk1"/>
                </a:solidFill>
                <a:highlight>
                  <a:srgbClr val="E0FF00"/>
                </a:highlight>
                <a:latin typeface="Helvetica Neue Light"/>
                <a:ea typeface="Helvetica Neue Light"/>
                <a:cs typeface="Helvetica Neue Light"/>
                <a:sym typeface="Helvetica Neue Light"/>
              </a:rPr>
              <a:t> constructora. </a:t>
            </a:r>
            <a:endParaRPr sz="1900">
              <a:solidFill>
                <a:schemeClr val="dk1"/>
              </a:solidFill>
              <a:highlight>
                <a:srgbClr val="E0FF00"/>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900">
                <a:solidFill>
                  <a:schemeClr val="dk1"/>
                </a:solidFill>
                <a:latin typeface="Helvetica Neue Light"/>
                <a:ea typeface="Helvetica Neue Light"/>
                <a:cs typeface="Helvetica Neue Light"/>
                <a:sym typeface="Helvetica Neue Light"/>
              </a:rPr>
              <a:t>Llamar a un método es similar a acceder a una propiedad, pero se agrega () al final del nombre del método, posiblemente con argumentos.</a:t>
            </a:r>
            <a:endParaRPr sz="19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334" name="Google Shape;334;p50"/>
          <p:cNvSpPr txBox="1"/>
          <p:nvPr/>
        </p:nvSpPr>
        <p:spPr>
          <a:xfrm>
            <a:off x="189400" y="2429875"/>
            <a:ext cx="8870400" cy="2657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edad</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calle</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.nombre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.edad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edad</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.calle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calle</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HOLA SOY </a:t>
            </a:r>
            <a:r>
              <a:rPr lang="en-GB" sz="1200">
                <a:solidFill>
                  <a:srgbClr val="E9F284"/>
                </a:solidFill>
                <a:latin typeface="Courier New"/>
                <a:ea typeface="Courier New"/>
                <a:cs typeface="Courier New"/>
                <a:sym typeface="Courier New"/>
              </a:rPr>
              <a:t>"</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.nombre)}</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persona1</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b="1" lang="en-GB" sz="1200">
                <a:solidFill>
                  <a:srgbClr val="FF79C6"/>
                </a:solidFill>
                <a:latin typeface="Courier New"/>
                <a:ea typeface="Courier New"/>
                <a:cs typeface="Courier New"/>
                <a:sym typeface="Courier New"/>
              </a:rPr>
              <a:t>new</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Homero</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39</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Av. Siempreviva 742</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persona2</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b="1" lang="en-GB" sz="1200">
                <a:solidFill>
                  <a:srgbClr val="FF79C6"/>
                </a:solidFill>
                <a:latin typeface="Courier New"/>
                <a:ea typeface="Courier New"/>
                <a:cs typeface="Courier New"/>
                <a:sym typeface="Courier New"/>
              </a:rPr>
              <a:t>new</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Marge</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36</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Av. Siempreviva 742</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BD93F9"/>
                </a:solidFill>
                <a:latin typeface="Courier New"/>
                <a:ea typeface="Courier New"/>
                <a:cs typeface="Courier New"/>
                <a:sym typeface="Courier New"/>
              </a:rPr>
              <a:t>persona1</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BD93F9"/>
                </a:solidFill>
                <a:latin typeface="Courier New"/>
                <a:ea typeface="Courier New"/>
                <a:cs typeface="Courier New"/>
                <a:sym typeface="Courier New"/>
              </a:rPr>
              <a:t>persona2</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4DD0E1"/>
              </a:solidFill>
              <a:latin typeface="Courier New"/>
              <a:ea typeface="Courier New"/>
              <a:cs typeface="Courier New"/>
              <a:sym typeface="Courier New"/>
            </a:endParaRPr>
          </a:p>
        </p:txBody>
      </p:sp>
      <p:pic>
        <p:nvPicPr>
          <p:cNvPr id="335" name="Google Shape;335;p50"/>
          <p:cNvPicPr preferRelativeResize="0"/>
          <p:nvPr/>
        </p:nvPicPr>
        <p:blipFill>
          <a:blip r:embed="rId3">
            <a:alphaModFix/>
          </a:blip>
          <a:stretch>
            <a:fillRect/>
          </a:stretch>
        </p:blipFill>
        <p:spPr>
          <a:xfrm>
            <a:off x="7873275" y="4756600"/>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nvSpPr>
        <p:spPr>
          <a:xfrm>
            <a:off x="538200" y="119125"/>
            <a:ext cx="80676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OPERADOR IN Y FOR...IN</a:t>
            </a:r>
            <a:endParaRPr i="1" sz="4500">
              <a:latin typeface="Anton"/>
              <a:ea typeface="Anton"/>
              <a:cs typeface="Anton"/>
              <a:sym typeface="Anton"/>
            </a:endParaRPr>
          </a:p>
        </p:txBody>
      </p:sp>
      <p:sp>
        <p:nvSpPr>
          <p:cNvPr id="341" name="Google Shape;341;p51"/>
          <p:cNvSpPr txBox="1"/>
          <p:nvPr/>
        </p:nvSpPr>
        <p:spPr>
          <a:xfrm>
            <a:off x="222600" y="885075"/>
            <a:ext cx="8698800" cy="120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a:t>
            </a:r>
            <a:r>
              <a:rPr lang="en-GB" sz="2000">
                <a:solidFill>
                  <a:schemeClr val="dk1"/>
                </a:solidFill>
                <a:highlight>
                  <a:srgbClr val="E0FF00"/>
                </a:highlight>
                <a:latin typeface="Helvetica Neue Light"/>
                <a:ea typeface="Helvetica Neue Light"/>
                <a:cs typeface="Helvetica Neue Light"/>
                <a:sym typeface="Helvetica Neue Light"/>
              </a:rPr>
              <a:t>operador </a:t>
            </a:r>
            <a:r>
              <a:rPr b="1" lang="en-GB" sz="2000">
                <a:solidFill>
                  <a:schemeClr val="dk1"/>
                </a:solidFill>
                <a:highlight>
                  <a:srgbClr val="E0FF00"/>
                </a:highlight>
                <a:latin typeface="Helvetica Neue"/>
                <a:ea typeface="Helvetica Neue"/>
                <a:cs typeface="Helvetica Neue"/>
                <a:sym typeface="Helvetica Neue"/>
              </a:rPr>
              <a:t>in </a:t>
            </a:r>
            <a:r>
              <a:rPr lang="en-GB" sz="2000">
                <a:solidFill>
                  <a:schemeClr val="dk1"/>
                </a:solidFill>
                <a:highlight>
                  <a:srgbClr val="E0FF00"/>
                </a:highlight>
                <a:latin typeface="Helvetica Neue Light"/>
                <a:ea typeface="Helvetica Neue Light"/>
                <a:cs typeface="Helvetica Neue Light"/>
                <a:sym typeface="Helvetica Neue Light"/>
              </a:rPr>
              <a:t>devuelve true si la propiedad especificada existe en el objeto</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Mientra que el </a:t>
            </a:r>
            <a:r>
              <a:rPr lang="en-GB" sz="2000">
                <a:solidFill>
                  <a:schemeClr val="dk1"/>
                </a:solidFill>
                <a:highlight>
                  <a:srgbClr val="E0FF00"/>
                </a:highlight>
                <a:latin typeface="Helvetica Neue Light"/>
                <a:ea typeface="Helvetica Neue Light"/>
                <a:cs typeface="Helvetica Neue Light"/>
                <a:sym typeface="Helvetica Neue Light"/>
              </a:rPr>
              <a:t>bucle </a:t>
            </a:r>
            <a:r>
              <a:rPr b="1" lang="en-GB" sz="2000">
                <a:solidFill>
                  <a:schemeClr val="dk1"/>
                </a:solidFill>
                <a:highlight>
                  <a:srgbClr val="E0FF00"/>
                </a:highlight>
                <a:latin typeface="Helvetica Neue"/>
                <a:ea typeface="Helvetica Neue"/>
                <a:cs typeface="Helvetica Neue"/>
                <a:sym typeface="Helvetica Neue"/>
              </a:rPr>
              <a:t>for...in</a:t>
            </a:r>
            <a:r>
              <a:rPr lang="en-GB" sz="2000">
                <a:solidFill>
                  <a:schemeClr val="dk1"/>
                </a:solidFill>
                <a:highlight>
                  <a:srgbClr val="E0FF00"/>
                </a:highlight>
                <a:latin typeface="Helvetica Neue Light"/>
                <a:ea typeface="Helvetica Neue Light"/>
                <a:cs typeface="Helvetica Neue Light"/>
                <a:sym typeface="Helvetica Neue Light"/>
              </a:rPr>
              <a:t> permite acceder a todas las propiedades del objeto</a:t>
            </a:r>
            <a:r>
              <a:rPr lang="en-GB" sz="2000">
                <a:solidFill>
                  <a:schemeClr val="dk1"/>
                </a:solidFill>
                <a:highlight>
                  <a:srgbClr val="FFFFFF"/>
                </a:highlight>
                <a:latin typeface="Helvetica Neue Light"/>
                <a:ea typeface="Helvetica Neue Light"/>
                <a:cs typeface="Helvetica Neue Light"/>
                <a:sym typeface="Helvetica Neue Light"/>
              </a:rPr>
              <a:t>, obteniendo una propiedad por cada iteración.</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42" name="Google Shape;342;p51"/>
          <p:cNvSpPr txBox="1"/>
          <p:nvPr/>
        </p:nvSpPr>
        <p:spPr>
          <a:xfrm>
            <a:off x="84150" y="2139800"/>
            <a:ext cx="8951100" cy="2835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const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persona1</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nombre</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Homero</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edad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39</a:t>
            </a:r>
            <a:r>
              <a:rPr lang="en-GB" sz="1450">
                <a:solidFill>
                  <a:srgbClr val="F8F8F2"/>
                </a:solidFill>
                <a:latin typeface="Courier New"/>
                <a:ea typeface="Courier New"/>
                <a:cs typeface="Courier New"/>
                <a:sym typeface="Courier New"/>
              </a:rPr>
              <a:t>, calle</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Av. Siempreviva 742</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//devuelve true porque la clave "nombre" existe en el objeto persona1</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nombre</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in</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persona1</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//devuelve false porque la clave "origen" no existe en el objeto persona1</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origen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in</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persona1</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//recorremos todas las propiedades del objeto con el ciclo for...in</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for</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const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propiedad</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in</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persona1</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persona1</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propiedad</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FF79C6"/>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5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50">
              <a:solidFill>
                <a:srgbClr val="4DD0E1"/>
              </a:solidFill>
              <a:latin typeface="Courier New"/>
              <a:ea typeface="Courier New"/>
              <a:cs typeface="Courier New"/>
              <a:sym typeface="Courier New"/>
            </a:endParaRPr>
          </a:p>
        </p:txBody>
      </p:sp>
      <p:pic>
        <p:nvPicPr>
          <p:cNvPr id="343" name="Google Shape;343;p51"/>
          <p:cNvPicPr preferRelativeResize="0"/>
          <p:nvPr/>
        </p:nvPicPr>
        <p:blipFill>
          <a:blip r:embed="rId3">
            <a:alphaModFix/>
          </a:blip>
          <a:stretch>
            <a:fillRect/>
          </a:stretch>
        </p:blipFill>
        <p:spPr>
          <a:xfrm>
            <a:off x="7734875" y="48128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p5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CLASES</a:t>
            </a:r>
            <a:endParaRPr i="1" sz="3600">
              <a:solidFill>
                <a:srgbClr val="E0FF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nvSpPr>
        <p:spPr>
          <a:xfrm>
            <a:off x="464575" y="66525"/>
            <a:ext cx="80676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CLASES</a:t>
            </a:r>
            <a:endParaRPr i="1" sz="4500">
              <a:latin typeface="Anton"/>
              <a:ea typeface="Anton"/>
              <a:cs typeface="Anton"/>
              <a:sym typeface="Anton"/>
            </a:endParaRPr>
          </a:p>
        </p:txBody>
      </p:sp>
      <p:sp>
        <p:nvSpPr>
          <p:cNvPr id="354" name="Google Shape;354;p53"/>
          <p:cNvSpPr txBox="1"/>
          <p:nvPr/>
        </p:nvSpPr>
        <p:spPr>
          <a:xfrm>
            <a:off x="264675" y="737825"/>
            <a:ext cx="8698800" cy="120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Las clases de javascript, introducidas en ES6, proveen una sintaxis mucho más clara y simple para crear objetos personalizados.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Son una equivalencia al empleo de </a:t>
            </a:r>
            <a:r>
              <a:rPr lang="en-GB" sz="1800">
                <a:solidFill>
                  <a:schemeClr val="dk1"/>
                </a:solidFill>
                <a:highlight>
                  <a:srgbClr val="FFFFFF"/>
                </a:highlight>
                <a:latin typeface="Helvetica Neue Light"/>
                <a:ea typeface="Helvetica Neue Light"/>
                <a:cs typeface="Helvetica Neue Light"/>
                <a:sym typeface="Helvetica Neue Light"/>
              </a:rPr>
              <a:t>función</a:t>
            </a:r>
            <a:r>
              <a:rPr lang="en-GB" sz="1800">
                <a:solidFill>
                  <a:schemeClr val="dk1"/>
                </a:solidFill>
                <a:highlight>
                  <a:srgbClr val="FFFFFF"/>
                </a:highlight>
                <a:latin typeface="Helvetica Neue Light"/>
                <a:ea typeface="Helvetica Neue Light"/>
                <a:cs typeface="Helvetica Neue Light"/>
                <a:sym typeface="Helvetica Neue Light"/>
              </a:rPr>
              <a:t> </a:t>
            </a:r>
            <a:r>
              <a:rPr lang="en-GB" sz="1800">
                <a:solidFill>
                  <a:schemeClr val="dk1"/>
                </a:solidFill>
                <a:highlight>
                  <a:srgbClr val="FFFFFF"/>
                </a:highlight>
                <a:latin typeface="Helvetica Neue Light"/>
                <a:ea typeface="Helvetica Neue Light"/>
                <a:cs typeface="Helvetica Neue Light"/>
                <a:sym typeface="Helvetica Neue Light"/>
              </a:rPr>
              <a:t>constructora y permite definir distintos tipo de métodos</a:t>
            </a:r>
            <a:r>
              <a:rPr lang="en-GB" sz="18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55" name="Google Shape;355;p53"/>
          <p:cNvSpPr txBox="1"/>
          <p:nvPr/>
        </p:nvSpPr>
        <p:spPr>
          <a:xfrm>
            <a:off x="64050" y="2160475"/>
            <a:ext cx="9015900" cy="2892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class</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Persona</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constructor</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nombre</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edad</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calle</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.nombre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.edad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edad</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i="1" lang="en-GB" sz="1600">
                <a:solidFill>
                  <a:srgbClr val="BD93F9"/>
                </a:solidFill>
                <a:latin typeface="Courier New"/>
                <a:ea typeface="Courier New"/>
                <a:cs typeface="Courier New"/>
                <a:sym typeface="Courier New"/>
              </a:rPr>
              <a:t>this</a:t>
            </a:r>
            <a:r>
              <a:rPr lang="en-GB" sz="1600">
                <a:solidFill>
                  <a:srgbClr val="F8F8F2"/>
                </a:solidFill>
                <a:latin typeface="Courier New"/>
                <a:ea typeface="Courier New"/>
                <a:cs typeface="Courier New"/>
                <a:sym typeface="Courier New"/>
              </a:rPr>
              <a:t>.calle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calle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persona1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b="1" lang="en-GB" sz="1600">
                <a:solidFill>
                  <a:srgbClr val="FF79C6"/>
                </a:solidFill>
                <a:latin typeface="Courier New"/>
                <a:ea typeface="Courier New"/>
                <a:cs typeface="Courier New"/>
                <a:sym typeface="Courier New"/>
              </a:rPr>
              <a:t>new</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Persona</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Homero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39</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Av. Siempreviva 742</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FF79C6"/>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5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50">
              <a:solidFill>
                <a:srgbClr val="4DD0E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OBJETOS</a:t>
            </a:r>
            <a:endParaRPr b="0" i="1" sz="3600" u="none" cap="none" strike="noStrike">
              <a:solidFill>
                <a:srgbClr val="121212"/>
              </a:solidFill>
              <a:latin typeface="Anton"/>
              <a:ea typeface="Anton"/>
              <a:cs typeface="Anton"/>
              <a:sym typeface="Anton"/>
            </a:endParaRPr>
          </a:p>
        </p:txBody>
      </p:sp>
      <p:sp>
        <p:nvSpPr>
          <p:cNvPr id="114" name="Google Shape;114;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5" name="Google Shape;115;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5</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nvSpPr>
        <p:spPr>
          <a:xfrm>
            <a:off x="464575" y="66525"/>
            <a:ext cx="80676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CLASES Y MÉTODOS</a:t>
            </a:r>
            <a:endParaRPr i="1" sz="4500">
              <a:latin typeface="Anton"/>
              <a:ea typeface="Anton"/>
              <a:cs typeface="Anton"/>
              <a:sym typeface="Anton"/>
            </a:endParaRPr>
          </a:p>
        </p:txBody>
      </p:sp>
      <p:sp>
        <p:nvSpPr>
          <p:cNvPr id="361" name="Google Shape;361;p54"/>
          <p:cNvSpPr txBox="1"/>
          <p:nvPr/>
        </p:nvSpPr>
        <p:spPr>
          <a:xfrm>
            <a:off x="264675" y="737825"/>
            <a:ext cx="8698800" cy="120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la declaración de clase, la </a:t>
            </a:r>
            <a:r>
              <a:rPr lang="en-GB" sz="2000">
                <a:solidFill>
                  <a:schemeClr val="dk1"/>
                </a:solidFill>
                <a:highlight>
                  <a:srgbClr val="FFFFFF"/>
                </a:highlight>
                <a:latin typeface="Helvetica Neue Light"/>
                <a:ea typeface="Helvetica Neue Light"/>
                <a:cs typeface="Helvetica Neue Light"/>
                <a:sym typeface="Helvetica Neue Light"/>
              </a:rPr>
              <a:t>función</a:t>
            </a:r>
            <a:r>
              <a:rPr lang="en-GB" sz="2000">
                <a:solidFill>
                  <a:schemeClr val="dk1"/>
                </a:solidFill>
                <a:highlight>
                  <a:srgbClr val="FFFFFF"/>
                </a:highlight>
                <a:latin typeface="Helvetica Neue Light"/>
                <a:ea typeface="Helvetica Neue Light"/>
                <a:cs typeface="Helvetica Neue Light"/>
                <a:sym typeface="Helvetica Neue Light"/>
              </a:rPr>
              <a:t> constructora es </a:t>
            </a:r>
            <a:r>
              <a:rPr lang="en-GB" sz="2000">
                <a:solidFill>
                  <a:schemeClr val="dk1"/>
                </a:solidFill>
                <a:highlight>
                  <a:srgbClr val="FFFFFF"/>
                </a:highlight>
                <a:latin typeface="Helvetica Neue Light"/>
                <a:ea typeface="Helvetica Neue Light"/>
                <a:cs typeface="Helvetica Neue Light"/>
                <a:sym typeface="Helvetica Neue Light"/>
              </a:rPr>
              <a:t>reemplaza</a:t>
            </a:r>
            <a:r>
              <a:rPr lang="en-GB" sz="2000">
                <a:solidFill>
                  <a:schemeClr val="dk1"/>
                </a:solidFill>
                <a:highlight>
                  <a:srgbClr val="FFFFFF"/>
                </a:highlight>
                <a:latin typeface="Helvetica Neue Light"/>
                <a:ea typeface="Helvetica Neue Light"/>
                <a:cs typeface="Helvetica Neue Light"/>
                <a:sym typeface="Helvetica Neue Light"/>
              </a:rPr>
              <a:t> por el método </a:t>
            </a:r>
            <a:r>
              <a:rPr b="1" lang="en-GB" sz="2000">
                <a:solidFill>
                  <a:schemeClr val="dk1"/>
                </a:solidFill>
                <a:highlight>
                  <a:srgbClr val="FFFFFF"/>
                </a:highlight>
                <a:latin typeface="Helvetica Neue"/>
                <a:ea typeface="Helvetica Neue"/>
                <a:cs typeface="Helvetica Neue"/>
                <a:sym typeface="Helvetica Neue"/>
              </a:rPr>
              <a:t>constructor</a:t>
            </a:r>
            <a:r>
              <a:rPr lang="en-GB" sz="2000">
                <a:solidFill>
                  <a:schemeClr val="dk1"/>
                </a:solidFill>
                <a:highlight>
                  <a:srgbClr val="FFFFFF"/>
                </a:highlight>
                <a:latin typeface="Helvetica Neue Light"/>
                <a:ea typeface="Helvetica Neue Light"/>
                <a:cs typeface="Helvetica Neue Light"/>
                <a:sym typeface="Helvetica Neue Light"/>
              </a:rPr>
              <a:t>.</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Los métodos en las clases no referencian a propiedades,  se declaran dentro del bloque si la palabra </a:t>
            </a:r>
            <a:r>
              <a:rPr b="1" lang="en-GB" sz="2000">
                <a:solidFill>
                  <a:schemeClr val="dk1"/>
                </a:solidFill>
                <a:highlight>
                  <a:srgbClr val="FFFFFF"/>
                </a:highlight>
                <a:latin typeface="Helvetica Neue"/>
                <a:ea typeface="Helvetica Neue"/>
                <a:cs typeface="Helvetica Neue"/>
                <a:sym typeface="Helvetica Neue"/>
              </a:rPr>
              <a:t>function</a:t>
            </a:r>
            <a:endParaRPr b="1" sz="2000">
              <a:solidFill>
                <a:schemeClr val="dk1"/>
              </a:solidFill>
              <a:highlight>
                <a:srgbClr val="FFFFFF"/>
              </a:highlight>
              <a:latin typeface="Helvetica Neue"/>
              <a:ea typeface="Helvetica Neue"/>
              <a:cs typeface="Helvetica Neue"/>
              <a:sym typeface="Helvetica Neue"/>
            </a:endParaRPr>
          </a:p>
        </p:txBody>
      </p:sp>
      <p:sp>
        <p:nvSpPr>
          <p:cNvPr id="362" name="Google Shape;362;p54"/>
          <p:cNvSpPr txBox="1"/>
          <p:nvPr/>
        </p:nvSpPr>
        <p:spPr>
          <a:xfrm>
            <a:off x="264675" y="1945925"/>
            <a:ext cx="8698800" cy="3134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class</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constructor</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edad</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calle</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.nombre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.edad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edad</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.calle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calle</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HOLA SOY </a:t>
            </a:r>
            <a:r>
              <a:rPr lang="en-GB" sz="1200">
                <a:solidFill>
                  <a:srgbClr val="E9F284"/>
                </a:solidFill>
                <a:latin typeface="Courier New"/>
                <a:ea typeface="Courier New"/>
                <a:cs typeface="Courier New"/>
                <a:sym typeface="Courier New"/>
              </a:rPr>
              <a:t>"</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.nombre);</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persona1</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b="1" lang="en-GB" sz="1200">
                <a:solidFill>
                  <a:srgbClr val="FF79C6"/>
                </a:solidFill>
                <a:latin typeface="Courier New"/>
                <a:ea typeface="Courier New"/>
                <a:cs typeface="Courier New"/>
                <a:sym typeface="Courier New"/>
              </a:rPr>
              <a:t>new</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Homero</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39</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Av. Siempreviva 742</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BD93F9"/>
                </a:solidFill>
                <a:latin typeface="Courier New"/>
                <a:ea typeface="Courier New"/>
                <a:cs typeface="Courier New"/>
                <a:sym typeface="Courier New"/>
              </a:rPr>
              <a:t>persona1</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FF79C6"/>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5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50">
              <a:solidFill>
                <a:srgbClr val="4DD0E1"/>
              </a:solidFill>
              <a:latin typeface="Courier New"/>
              <a:ea typeface="Courier New"/>
              <a:cs typeface="Courier New"/>
              <a:sym typeface="Courier New"/>
            </a:endParaRPr>
          </a:p>
        </p:txBody>
      </p:sp>
      <p:pic>
        <p:nvPicPr>
          <p:cNvPr id="363" name="Google Shape;363;p54"/>
          <p:cNvPicPr preferRelativeResize="0"/>
          <p:nvPr/>
        </p:nvPicPr>
        <p:blipFill>
          <a:blip r:embed="rId3">
            <a:alphaModFix/>
          </a:blip>
          <a:stretch>
            <a:fillRect/>
          </a:stretch>
        </p:blipFill>
        <p:spPr>
          <a:xfrm>
            <a:off x="7987150" y="48128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nvSpPr>
        <p:spPr>
          <a:xfrm>
            <a:off x="5838150" y="0"/>
            <a:ext cx="33354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200">
                <a:solidFill>
                  <a:schemeClr val="dk1"/>
                </a:solidFill>
                <a:latin typeface="Anton"/>
                <a:ea typeface="Anton"/>
                <a:cs typeface="Anton"/>
                <a:sym typeface="Anton"/>
              </a:rPr>
              <a:t>EJEMPLO APLICADO: CLASE PRODUCTO</a:t>
            </a:r>
            <a:endParaRPr i="1" sz="3200">
              <a:latin typeface="Anton"/>
              <a:ea typeface="Anton"/>
              <a:cs typeface="Anton"/>
              <a:sym typeface="Anton"/>
            </a:endParaRPr>
          </a:p>
        </p:txBody>
      </p:sp>
      <p:sp>
        <p:nvSpPr>
          <p:cNvPr id="369" name="Google Shape;369;p55"/>
          <p:cNvSpPr txBox="1"/>
          <p:nvPr/>
        </p:nvSpPr>
        <p:spPr>
          <a:xfrm>
            <a:off x="112050" y="0"/>
            <a:ext cx="5726100" cy="5143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class</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constructor</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nombre</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precio</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.nombre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nombre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toUpperCase</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parseFloat</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precio</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.vendido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false</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sumaIva</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1.21</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vender</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.vendido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true</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producto1</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b="1" lang="en-GB" sz="1300">
                <a:solidFill>
                  <a:srgbClr val="FF79C6"/>
                </a:solidFill>
                <a:latin typeface="Courier New"/>
                <a:ea typeface="Courier New"/>
                <a:cs typeface="Courier New"/>
                <a:sym typeface="Courier New"/>
              </a:rPr>
              <a:t>new</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arroz</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125</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producto2</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b="1" lang="en-GB" sz="1300">
                <a:solidFill>
                  <a:srgbClr val="FF79C6"/>
                </a:solidFill>
                <a:latin typeface="Courier New"/>
                <a:ea typeface="Courier New"/>
                <a:cs typeface="Courier New"/>
                <a:sym typeface="Courier New"/>
              </a:rPr>
              <a:t>new</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fideo</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50</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BD93F9"/>
                </a:solidFill>
                <a:latin typeface="Courier New"/>
                <a:ea typeface="Courier New"/>
                <a:cs typeface="Courier New"/>
                <a:sym typeface="Courier New"/>
              </a:rPr>
              <a:t>producto1</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sumaIva</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BD93F9"/>
                </a:solidFill>
                <a:latin typeface="Courier New"/>
                <a:ea typeface="Courier New"/>
                <a:cs typeface="Courier New"/>
                <a:sym typeface="Courier New"/>
              </a:rPr>
              <a:t>producto2</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sumaIva</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BD93F9"/>
                </a:solidFill>
                <a:latin typeface="Courier New"/>
                <a:ea typeface="Courier New"/>
                <a:cs typeface="Courier New"/>
                <a:sym typeface="Courier New"/>
              </a:rPr>
              <a:t>producto1</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vender</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FF79C6"/>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5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50">
              <a:solidFill>
                <a:srgbClr val="4DD0E1"/>
              </a:solidFill>
              <a:latin typeface="Courier New"/>
              <a:ea typeface="Courier New"/>
              <a:cs typeface="Courier New"/>
              <a:sym typeface="Courier New"/>
            </a:endParaRPr>
          </a:p>
        </p:txBody>
      </p:sp>
      <p:pic>
        <p:nvPicPr>
          <p:cNvPr id="370" name="Google Shape;370;p55"/>
          <p:cNvPicPr preferRelativeResize="0"/>
          <p:nvPr/>
        </p:nvPicPr>
        <p:blipFill>
          <a:blip r:embed="rId3">
            <a:alphaModFix/>
          </a:blip>
          <a:stretch>
            <a:fillRect/>
          </a:stretch>
        </p:blipFill>
        <p:spPr>
          <a:xfrm>
            <a:off x="7987150" y="4812825"/>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74" name="Shape 374"/>
        <p:cNvGrpSpPr/>
        <p:nvPr/>
      </p:nvGrpSpPr>
      <p:grpSpPr>
        <a:xfrm>
          <a:off x="0" y="0"/>
          <a:ext cx="0" cy="0"/>
          <a:chOff x="0" y="0"/>
          <a:chExt cx="0" cy="0"/>
        </a:xfrm>
      </p:grpSpPr>
      <p:sp>
        <p:nvSpPr>
          <p:cNvPr id="375" name="Google Shape;375;p56"/>
          <p:cNvSpPr txBox="1"/>
          <p:nvPr/>
        </p:nvSpPr>
        <p:spPr>
          <a:xfrm>
            <a:off x="1750050" y="2077200"/>
            <a:ext cx="56439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376" name="Google Shape;376;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7" name="Google Shape;377;p56"/>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3" name="Google Shape;383;p57"/>
          <p:cNvSpPr txBox="1"/>
          <p:nvPr/>
        </p:nvSpPr>
        <p:spPr>
          <a:xfrm>
            <a:off x="407575" y="214127"/>
            <a:ext cx="56661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500">
                <a:latin typeface="Anton"/>
                <a:ea typeface="Anton"/>
                <a:cs typeface="Anton"/>
                <a:sym typeface="Anton"/>
              </a:rPr>
              <a:t>OBJETOS</a:t>
            </a:r>
            <a:endParaRPr i="1" sz="4500">
              <a:latin typeface="Anton"/>
              <a:ea typeface="Anton"/>
              <a:cs typeface="Anton"/>
              <a:sym typeface="Anton"/>
            </a:endParaRPr>
          </a:p>
          <a:p>
            <a:pPr indent="0" lvl="0" marL="0" rtl="0" algn="l">
              <a:spcBef>
                <a:spcPts val="0"/>
              </a:spcBef>
              <a:spcAft>
                <a:spcPts val="0"/>
              </a:spcAft>
              <a:buNone/>
            </a:pPr>
            <a:r>
              <a:rPr i="1" lang="en-GB" sz="3400">
                <a:latin typeface="Anton"/>
                <a:ea typeface="Anton"/>
                <a:cs typeface="Anton"/>
                <a:sym typeface="Anton"/>
              </a:rPr>
              <a:t>Resumen</a:t>
            </a:r>
            <a:endParaRPr i="1" sz="3400">
              <a:latin typeface="Anton"/>
              <a:ea typeface="Anton"/>
              <a:cs typeface="Anton"/>
              <a:sym typeface="Anton"/>
            </a:endParaRPr>
          </a:p>
        </p:txBody>
      </p:sp>
      <p:sp>
        <p:nvSpPr>
          <p:cNvPr id="384" name="Google Shape;384;p57"/>
          <p:cNvSpPr txBox="1"/>
          <p:nvPr/>
        </p:nvSpPr>
        <p:spPr>
          <a:xfrm>
            <a:off x="1352300" y="1775525"/>
            <a:ext cx="6847200" cy="255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latin typeface="Helvetica Neue Light"/>
                <a:ea typeface="Helvetica Neue Light"/>
                <a:cs typeface="Helvetica Neue Light"/>
                <a:sym typeface="Helvetica Neue Light"/>
              </a:rPr>
              <a:t>Los objetos tienen propiedades y métodos.</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GB" sz="1800">
                <a:latin typeface="Helvetica Neue Light"/>
                <a:ea typeface="Helvetica Neue Light"/>
                <a:cs typeface="Helvetica Neue Light"/>
                <a:sym typeface="Helvetica Neue Light"/>
              </a:rPr>
              <a:t>El método constructor de un objeto sirve para crear el mismo, y asignarle sus propiedades. Permite crear varios objetos usando el mismo constructor.</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GB" sz="1800">
                <a:latin typeface="Helvetica Neue Light"/>
                <a:ea typeface="Helvetica Neue Light"/>
                <a:cs typeface="Helvetica Neue Light"/>
                <a:sym typeface="Helvetica Neue Light"/>
              </a:rPr>
              <a:t>Las funciones de JS son </a:t>
            </a:r>
            <a:r>
              <a:rPr lang="en-GB" sz="1800">
                <a:latin typeface="Helvetica Neue Light"/>
                <a:ea typeface="Helvetica Neue Light"/>
                <a:cs typeface="Helvetica Neue Light"/>
                <a:sym typeface="Helvetica Neue Light"/>
              </a:rPr>
              <a:t>generalmente</a:t>
            </a:r>
            <a:r>
              <a:rPr lang="en-GB" sz="1800">
                <a:latin typeface="Helvetica Neue Light"/>
                <a:ea typeface="Helvetica Neue Light"/>
                <a:cs typeface="Helvetica Neue Light"/>
                <a:sym typeface="Helvetica Neue Light"/>
              </a:rPr>
              <a:t> de </a:t>
            </a:r>
            <a:r>
              <a:rPr lang="en-GB" sz="1800">
                <a:latin typeface="Helvetica Neue Light"/>
                <a:ea typeface="Helvetica Neue Light"/>
                <a:cs typeface="Helvetica Neue Light"/>
                <a:sym typeface="Helvetica Neue Light"/>
              </a:rPr>
              <a:t>acceso</a:t>
            </a:r>
            <a:r>
              <a:rPr lang="en-GB" sz="1800">
                <a:latin typeface="Helvetica Neue Light"/>
                <a:ea typeface="Helvetica Neue Light"/>
                <a:cs typeface="Helvetica Neue Light"/>
                <a:sym typeface="Helvetica Neue Light"/>
              </a:rPr>
              <a:t> global y los métodos son únicamente para ser invocados por los objetos que lo contienen.</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GB" sz="1800">
                <a:latin typeface="Helvetica Neue Light"/>
                <a:ea typeface="Helvetica Neue Light"/>
                <a:cs typeface="Helvetica Neue Light"/>
                <a:sym typeface="Helvetica Neue Light"/>
              </a:rPr>
              <a:t>Las clases son otra forma de crear objetos personalizados en JS.</a:t>
            </a:r>
            <a:endParaRPr sz="1800">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8" name="Shape 388"/>
        <p:cNvGrpSpPr/>
        <p:nvPr/>
      </p:nvGrpSpPr>
      <p:grpSpPr>
        <a:xfrm>
          <a:off x="0" y="0"/>
          <a:ext cx="0" cy="0"/>
          <a:chOff x="0" y="0"/>
          <a:chExt cx="0" cy="0"/>
        </a:xfrm>
      </p:grpSpPr>
      <p:pic>
        <p:nvPicPr>
          <p:cNvPr id="389" name="Google Shape;389;p58"/>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390" name="Google Shape;390;p58"/>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Light"/>
                <a:ea typeface="Helvetica Neue Light"/>
                <a:cs typeface="Helvetica Neue Light"/>
                <a:sym typeface="Helvetica Neue Light"/>
              </a:rPr>
              <a:t>¿Te gustaría comprobar tus conocimientos de la clase?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Te compartimos a través del chat de zoom</a:t>
            </a:r>
            <a:endParaRPr b="0" i="0" sz="1600" u="sng"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 el enlace a un breve quiz de tarea.</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Light"/>
                <a:ea typeface="Helvetica Neue Light"/>
                <a:cs typeface="Helvetica Neue Light"/>
                <a:sym typeface="Helvetica Neue Light"/>
              </a:rPr>
              <a:t>Para el profesor:</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Acceder a la carpeta “Quizzes” de la camada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Ingresar al formulario de la clase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 Pulsar el botón “Invitar”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Copiar el enlace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Compartir el enlace a los alumnos a través del chat</a:t>
            </a:r>
            <a:endParaRPr b="0" i="1" sz="1200" u="none" cap="none" strike="noStrike">
              <a:solidFill>
                <a:schemeClr val="accent6"/>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9"/>
          <p:cNvSpPr txBox="1"/>
          <p:nvPr/>
        </p:nvSpPr>
        <p:spPr>
          <a:xfrm>
            <a:off x="1000475" y="1582900"/>
            <a:ext cx="6529200" cy="3407400"/>
          </a:xfrm>
          <a:prstGeom prst="rect">
            <a:avLst/>
          </a:prstGeom>
          <a:noFill/>
          <a:ln>
            <a:noFill/>
          </a:ln>
        </p:spPr>
        <p:txBody>
          <a:bodyPr anchorCtr="0" anchor="ctr" bIns="91425" lIns="91425" spcFirstLastPara="1" rIns="91425" wrap="square" tIns="91425">
            <a:noAutofit/>
          </a:bodyPr>
          <a:lstStyle/>
          <a:p>
            <a:pPr indent="-24300" lvl="0" marL="1890000" rtl="0" algn="l">
              <a:lnSpc>
                <a:spcPct val="100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Objetos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3"/>
              </a:rPr>
              <a:t>Los apuntes de Majo (Página 25 a 30).</a:t>
            </a:r>
            <a:endParaRPr sz="1800">
              <a:solidFill>
                <a:schemeClr val="dk1"/>
              </a:solidFill>
              <a:latin typeface="Helvetica Neue Light"/>
              <a:ea typeface="Helvetica Neue Light"/>
              <a:cs typeface="Helvetica Neue Light"/>
              <a:sym typeface="Helvetica Neue Light"/>
            </a:endParaRPr>
          </a:p>
          <a:p>
            <a:pPr indent="457200" lvl="0" marL="1371600" rtl="0" algn="l">
              <a:lnSpc>
                <a:spcPct val="100000"/>
              </a:lnSpc>
              <a:spcBef>
                <a:spcPts val="1000"/>
              </a:spcBef>
              <a:spcAft>
                <a:spcPts val="0"/>
              </a:spcAft>
              <a:buNone/>
            </a:pPr>
            <a:r>
              <a:rPr b="1" i="1" lang="en-GB" sz="1800" u="sng">
                <a:solidFill>
                  <a:schemeClr val="hlink"/>
                </a:solidFill>
                <a:latin typeface="Helvetica Neue"/>
                <a:ea typeface="Helvetica Neue"/>
                <a:cs typeface="Helvetica Neue"/>
                <a:sym typeface="Helvetica Neue"/>
                <a:hlinkClick r:id="rId4"/>
              </a:rPr>
              <a:t>Te lo explico con gatitos.</a:t>
            </a:r>
            <a:endParaRPr sz="1800">
              <a:solidFill>
                <a:schemeClr val="dk1"/>
              </a:solidFill>
              <a:latin typeface="Helvetica Neue Light"/>
              <a:ea typeface="Helvetica Neue Light"/>
              <a:cs typeface="Helvetica Neue Light"/>
              <a:sym typeface="Helvetica Neue Light"/>
            </a:endParaRPr>
          </a:p>
          <a:p>
            <a:pPr indent="-24300" lvl="0" marL="1890000" rtl="0" algn="l">
              <a:lnSpc>
                <a:spcPct val="115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Documentación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5"/>
              </a:rPr>
              <a:t>Documentación Objetos</a:t>
            </a:r>
            <a:r>
              <a:rPr b="1" i="1" lang="en-GB" sz="1800" u="sng">
                <a:solidFill>
                  <a:schemeClr val="hlink"/>
                </a:solidFill>
                <a:latin typeface="Helvetica Neue"/>
                <a:ea typeface="Helvetica Neue"/>
                <a:cs typeface="Helvetica Neue"/>
                <a:sym typeface="Helvetica Neue"/>
              </a:rPr>
              <a:t>.</a:t>
            </a:r>
            <a:br>
              <a:rPr b="1" i="1" lang="en-GB" sz="1800" u="sng">
                <a:solidFill>
                  <a:schemeClr val="hlink"/>
                </a:solidFill>
                <a:latin typeface="Helvetica Neue"/>
                <a:ea typeface="Helvetica Neue"/>
                <a:cs typeface="Helvetica Neue"/>
                <a:sym typeface="Helvetica Neue"/>
              </a:rPr>
            </a:br>
            <a:r>
              <a:rPr b="1" i="1" lang="en-GB" sz="1800" u="sng">
                <a:solidFill>
                  <a:schemeClr val="hlink"/>
                </a:solidFill>
                <a:latin typeface="Helvetica Neue"/>
                <a:ea typeface="Helvetica Neue"/>
                <a:cs typeface="Helvetica Neue"/>
                <a:sym typeface="Helvetica Neue"/>
                <a:hlinkClick r:id="rId6"/>
              </a:rPr>
              <a:t>Documentación Clases</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latin typeface="Helvetica Neue Light"/>
              <a:ea typeface="Helvetica Neue Light"/>
              <a:cs typeface="Helvetica Neue Light"/>
              <a:sym typeface="Helvetica Neue Light"/>
            </a:endParaRPr>
          </a:p>
        </p:txBody>
      </p:sp>
      <p:pic>
        <p:nvPicPr>
          <p:cNvPr id="396" name="Google Shape;396;p59"/>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397" name="Google Shape;397;p59"/>
          <p:cNvPicPr preferRelativeResize="0"/>
          <p:nvPr/>
        </p:nvPicPr>
        <p:blipFill rotWithShape="1">
          <a:blip r:embed="rId8">
            <a:alphaModFix/>
          </a:blip>
          <a:srcRect b="0" l="0" r="0" t="0"/>
          <a:stretch/>
        </p:blipFill>
        <p:spPr>
          <a:xfrm>
            <a:off x="7411525" y="127700"/>
            <a:ext cx="1634174" cy="639850"/>
          </a:xfrm>
          <a:prstGeom prst="rect">
            <a:avLst/>
          </a:prstGeom>
          <a:noFill/>
          <a:ln>
            <a:noFill/>
          </a:ln>
        </p:spPr>
      </p:pic>
      <p:sp>
        <p:nvSpPr>
          <p:cNvPr id="398" name="Google Shape;398;p59"/>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9"/>
          <p:cNvSpPr txBox="1"/>
          <p:nvPr/>
        </p:nvSpPr>
        <p:spPr>
          <a:xfrm>
            <a:off x="2455275" y="4322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400" name="Google Shape;400;p59"/>
          <p:cNvPicPr preferRelativeResize="0"/>
          <p:nvPr/>
        </p:nvPicPr>
        <p:blipFill>
          <a:blip r:embed="rId9">
            <a:alphaModFix/>
          </a:blip>
          <a:stretch>
            <a:fillRect/>
          </a:stretch>
        </p:blipFill>
        <p:spPr>
          <a:xfrm>
            <a:off x="1408034" y="593440"/>
            <a:ext cx="545131" cy="545131"/>
          </a:xfrm>
          <a:prstGeom prst="rect">
            <a:avLst/>
          </a:prstGeom>
          <a:noFill/>
          <a:ln>
            <a:noFill/>
          </a:ln>
        </p:spPr>
      </p:pic>
      <p:sp>
        <p:nvSpPr>
          <p:cNvPr id="401" name="Google Shape;401;p59"/>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0"/>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6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07" name="Google Shape;407;p60"/>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1" name="Shape 411"/>
        <p:cNvGrpSpPr/>
        <p:nvPr/>
      </p:nvGrpSpPr>
      <p:grpSpPr>
        <a:xfrm>
          <a:off x="0" y="0"/>
          <a:ext cx="0" cy="0"/>
          <a:chOff x="0" y="0"/>
          <a:chExt cx="0" cy="0"/>
        </a:xfrm>
      </p:grpSpPr>
      <p:sp>
        <p:nvSpPr>
          <p:cNvPr id="412" name="Google Shape;412;p6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13" name="Google Shape;413;p61"/>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Objetos.</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Constructor y new.</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Métodos y propiedades.</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p6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19" name="Google Shape;419;p62"/>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23" name="Shape 423"/>
        <p:cNvGrpSpPr/>
        <p:nvPr/>
      </p:nvGrpSpPr>
      <p:grpSpPr>
        <a:xfrm>
          <a:off x="0" y="0"/>
          <a:ext cx="0" cy="0"/>
          <a:chOff x="0" y="0"/>
          <a:chExt cx="0" cy="0"/>
        </a:xfrm>
      </p:grpSpPr>
      <p:sp>
        <p:nvSpPr>
          <p:cNvPr id="424" name="Google Shape;424;p6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425" name="Google Shape;425;p6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426" name="Google Shape;426;p6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9" name="Shape 119"/>
        <p:cNvGrpSpPr/>
        <p:nvPr/>
      </p:nvGrpSpPr>
      <p:grpSpPr>
        <a:xfrm>
          <a:off x="0" y="0"/>
          <a:ext cx="0" cy="0"/>
          <a:chOff x="0" y="0"/>
          <a:chExt cx="0" cy="0"/>
        </a:xfrm>
      </p:grpSpPr>
      <p:sp>
        <p:nvSpPr>
          <p:cNvPr id="120" name="Google Shape;120;p28"/>
          <p:cNvSpPr txBox="1"/>
          <p:nvPr/>
        </p:nvSpPr>
        <p:spPr>
          <a:xfrm>
            <a:off x="4006550" y="1134750"/>
            <a:ext cx="4747800" cy="2874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000"/>
              </a:spcBef>
              <a:spcAft>
                <a:spcPts val="0"/>
              </a:spcAft>
              <a:buNone/>
            </a:pPr>
            <a:r>
              <a:rPr lang="en-GB" sz="1800">
                <a:latin typeface="Helvetica Neue Light"/>
                <a:ea typeface="Helvetica Neue Light"/>
                <a:cs typeface="Helvetica Neue Light"/>
                <a:sym typeface="Helvetica Neue Light"/>
              </a:rPr>
              <a:t>Entender:</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¿Qué es un objeto en JS y cómo se usa?</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¿Qué es una función constructora y un objeto creado con ella?</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¿Cuáles son las propiedades de los objetos y sus métodos?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¿Cómo diferenciar método de funciones?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¿Qué es un declaración de clase?</a:t>
            </a:r>
            <a:endParaRPr sz="1800">
              <a:latin typeface="Helvetica Neue Light"/>
              <a:ea typeface="Helvetica Neue Light"/>
              <a:cs typeface="Helvetica Neue Light"/>
              <a:sym typeface="Helvetica Neue Light"/>
            </a:endParaRPr>
          </a:p>
        </p:txBody>
      </p:sp>
      <p:pic>
        <p:nvPicPr>
          <p:cNvPr id="121" name="Google Shape;121;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2" name="Google Shape;122;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3" name="Google Shape;123;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0" name="Shape 430"/>
        <p:cNvGrpSpPr/>
        <p:nvPr/>
      </p:nvGrpSpPr>
      <p:grpSpPr>
        <a:xfrm>
          <a:off x="0" y="0"/>
          <a:ext cx="0" cy="0"/>
          <a:chOff x="0" y="0"/>
          <a:chExt cx="0" cy="0"/>
        </a:xfrm>
      </p:grpSpPr>
      <p:sp>
        <p:nvSpPr>
          <p:cNvPr id="431" name="Google Shape;431;p64"/>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432" name="Google Shape;432;p64"/>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433" name="Google Shape;433;p64"/>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65"/>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ARRAYS</a:t>
            </a:r>
            <a:endParaRPr b="0" i="1" sz="3600" u="none" cap="none" strike="noStrike">
              <a:solidFill>
                <a:srgbClr val="121212"/>
              </a:solidFill>
              <a:latin typeface="Anton"/>
              <a:ea typeface="Anton"/>
              <a:cs typeface="Anton"/>
              <a:sym typeface="Anton"/>
            </a:endParaRPr>
          </a:p>
        </p:txBody>
      </p:sp>
      <p:sp>
        <p:nvSpPr>
          <p:cNvPr id="439" name="Google Shape;439;p6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440" name="Google Shape;440;p65"/>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6</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44" name="Shape 444"/>
        <p:cNvGrpSpPr/>
        <p:nvPr/>
      </p:nvGrpSpPr>
      <p:grpSpPr>
        <a:xfrm>
          <a:off x="0" y="0"/>
          <a:ext cx="0" cy="0"/>
          <a:chOff x="0" y="0"/>
          <a:chExt cx="0" cy="0"/>
        </a:xfrm>
      </p:grpSpPr>
      <p:sp>
        <p:nvSpPr>
          <p:cNvPr id="445" name="Google Shape;445;p66"/>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Comprender y familiarizarse con funciones nativas de JS para operar Arrays.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Reconocer cómo trabajar con Array de objetos.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Identificar distintos algoritmos al trabajar con colecciones.</a:t>
            </a:r>
            <a:endParaRPr sz="1800">
              <a:latin typeface="Helvetica Neue Light"/>
              <a:ea typeface="Helvetica Neue Light"/>
              <a:cs typeface="Helvetica Neue Light"/>
              <a:sym typeface="Helvetica Neue Light"/>
            </a:endParaRPr>
          </a:p>
        </p:txBody>
      </p:sp>
      <p:pic>
        <p:nvPicPr>
          <p:cNvPr id="446" name="Google Shape;446;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7" name="Google Shape;447;p6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448" name="Google Shape;448;p6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7"/>
          <p:cNvSpPr txBox="1"/>
          <p:nvPr/>
        </p:nvSpPr>
        <p:spPr>
          <a:xfrm>
            <a:off x="483500" y="12377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Objeto:</a:t>
            </a:r>
            <a:r>
              <a:rPr lang="en-GB" sz="1250">
                <a:solidFill>
                  <a:schemeClr val="dk1"/>
                </a:solidFill>
                <a:latin typeface="Helvetica Neue Light"/>
                <a:ea typeface="Helvetica Neue Light"/>
                <a:cs typeface="Helvetica Neue Light"/>
                <a:sym typeface="Helvetica Neue Light"/>
              </a:rPr>
              <a:t> en programación, y también en JS, un objeto es una colección de datos relacionados y/o funcionalidad, que generalmente consta de variables y funciones, denominadas propiedades y métodos cuando están dentro de objetos.cuando necesitamos enviarle a la función algun valor o dato para que luego la misma lo utilice en sus operaciones, estamos hablando de los parámetros de la función.</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Char char="●"/>
            </a:pPr>
            <a:r>
              <a:rPr b="1" lang="en-GB" sz="1250">
                <a:solidFill>
                  <a:schemeClr val="dk1"/>
                </a:solidFill>
                <a:latin typeface="Helvetica Neue"/>
                <a:ea typeface="Helvetica Neue"/>
                <a:cs typeface="Helvetica Neue"/>
                <a:sym typeface="Helvetica Neue"/>
              </a:rPr>
              <a:t>Constructor de un objeto:</a:t>
            </a:r>
            <a:r>
              <a:rPr lang="en-GB" sz="1250">
                <a:solidFill>
                  <a:schemeClr val="dk1"/>
                </a:solidFill>
                <a:latin typeface="Helvetica Neue Light"/>
                <a:ea typeface="Helvetica Neue Light"/>
                <a:cs typeface="Helvetica Neue Light"/>
                <a:sym typeface="Helvetica Neue Light"/>
              </a:rPr>
              <a:t> en JS, es una función donde se inicializa el mismo y todas sus propiedades.</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Método de un objeto:</a:t>
            </a:r>
            <a:r>
              <a:rPr lang="en-GB" sz="1250">
                <a:solidFill>
                  <a:schemeClr val="dk1"/>
                </a:solidFill>
                <a:latin typeface="Helvetica Neue Light"/>
                <a:ea typeface="Helvetica Neue Light"/>
                <a:cs typeface="Helvetica Neue Light"/>
                <a:sym typeface="Helvetica Neue Light"/>
              </a:rPr>
              <a:t> es técnicamente un función, sólo que se limita a poder ser ejecutada únicamente desde el mismo objeto.</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
        <p:nvSpPr>
          <p:cNvPr id="454" name="Google Shape;454;p6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5</a:t>
            </a:r>
            <a:endParaRPr i="1" sz="2000">
              <a:latin typeface="Anton"/>
              <a:ea typeface="Anton"/>
              <a:cs typeface="Anton"/>
              <a:sym typeface="Anton"/>
            </a:endParaRPr>
          </a:p>
        </p:txBody>
      </p:sp>
      <p:pic>
        <p:nvPicPr>
          <p:cNvPr id="455" name="Google Shape;455;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6" name="Google Shape;456;p67"/>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
        <p:nvSpPr>
          <p:cNvPr id="457" name="Google Shape;457;p67"/>
          <p:cNvSpPr txBox="1"/>
          <p:nvPr/>
        </p:nvSpPr>
        <p:spPr>
          <a:xfrm>
            <a:off x="4572000"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Invocar:</a:t>
            </a:r>
            <a:r>
              <a:rPr lang="en-GB" sz="1250">
                <a:solidFill>
                  <a:schemeClr val="dk1"/>
                </a:solidFill>
                <a:latin typeface="Helvetica Neue Light"/>
                <a:ea typeface="Helvetica Neue Light"/>
                <a:cs typeface="Helvetica Neue Light"/>
                <a:sym typeface="Helvetica Neue Light"/>
              </a:rPr>
              <a:t> en programación, una invocación o llamada a una función, implica pasarle el control de la ejecución del programa, así como los argumentos o parámetros que requiere para realizar su tarea.</a:t>
            </a:r>
            <a:endParaRPr sz="125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61" name="Shape 461"/>
        <p:cNvGrpSpPr/>
        <p:nvPr/>
      </p:nvGrpSpPr>
      <p:grpSpPr>
        <a:xfrm>
          <a:off x="0" y="0"/>
          <a:ext cx="0" cy="0"/>
          <a:chOff x="0" y="0"/>
          <a:chExt cx="0" cy="0"/>
        </a:xfrm>
      </p:grpSpPr>
      <p:sp>
        <p:nvSpPr>
          <p:cNvPr id="462" name="Google Shape;462;p6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463" name="Google Shape;463;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7" name="Shape 467"/>
        <p:cNvGrpSpPr/>
        <p:nvPr/>
      </p:nvGrpSpPr>
      <p:grpSpPr>
        <a:xfrm>
          <a:off x="0" y="0"/>
          <a:ext cx="0" cy="0"/>
          <a:chOff x="0" y="0"/>
          <a:chExt cx="0" cy="0"/>
        </a:xfrm>
      </p:grpSpPr>
      <p:sp>
        <p:nvSpPr>
          <p:cNvPr id="468" name="Google Shape;468;p6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6</a:t>
            </a:r>
            <a:endParaRPr i="1" sz="2000">
              <a:latin typeface="Anton"/>
              <a:ea typeface="Anton"/>
              <a:cs typeface="Anton"/>
              <a:sym typeface="Anton"/>
            </a:endParaRPr>
          </a:p>
        </p:txBody>
      </p:sp>
      <p:pic>
        <p:nvPicPr>
          <p:cNvPr id="469" name="Google Shape;469;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70" name="Google Shape;470;p6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471" name="Google Shape;471;p69"/>
          <p:cNvSpPr/>
          <p:nvPr/>
        </p:nvSpPr>
        <p:spPr>
          <a:xfrm>
            <a:off x="2735900" y="130537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GB" sz="1300">
                <a:solidFill>
                  <a:srgbClr val="222222"/>
                </a:solidFill>
                <a:latin typeface="Helvetica Neue"/>
                <a:ea typeface="Helvetica Neue"/>
                <a:cs typeface="Helvetica Neue"/>
                <a:sym typeface="Helvetica Neue"/>
              </a:rPr>
              <a:t>¿Qué es?	</a:t>
            </a:r>
            <a:endParaRPr b="1" i="0" sz="1300" u="none" cap="none" strike="noStrike">
              <a:solidFill>
                <a:srgbClr val="222222"/>
              </a:solidFill>
              <a:latin typeface="Helvetica Neue"/>
              <a:ea typeface="Helvetica Neue"/>
              <a:cs typeface="Helvetica Neue"/>
              <a:sym typeface="Helvetica Neue"/>
            </a:endParaRPr>
          </a:p>
        </p:txBody>
      </p:sp>
      <p:cxnSp>
        <p:nvCxnSpPr>
          <p:cNvPr id="472" name="Google Shape;472;p69"/>
          <p:cNvCxnSpPr/>
          <p:nvPr/>
        </p:nvCxnSpPr>
        <p:spPr>
          <a:xfrm>
            <a:off x="2071400" y="147067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473" name="Google Shape;473;p69"/>
          <p:cNvCxnSpPr/>
          <p:nvPr/>
        </p:nvCxnSpPr>
        <p:spPr>
          <a:xfrm>
            <a:off x="1344950" y="1755378"/>
            <a:ext cx="0" cy="446100"/>
          </a:xfrm>
          <a:prstGeom prst="straightConnector1">
            <a:avLst/>
          </a:prstGeom>
          <a:noFill/>
          <a:ln cap="flat" cmpd="sng" w="9525">
            <a:solidFill>
              <a:srgbClr val="CCCCCC"/>
            </a:solidFill>
            <a:prstDash val="solid"/>
            <a:round/>
            <a:headEnd len="med" w="med" type="oval"/>
            <a:tailEnd len="med" w="med" type="oval"/>
          </a:ln>
        </p:spPr>
      </p:cxnSp>
      <p:cxnSp>
        <p:nvCxnSpPr>
          <p:cNvPr id="474" name="Google Shape;474;p69"/>
          <p:cNvCxnSpPr/>
          <p:nvPr/>
        </p:nvCxnSpPr>
        <p:spPr>
          <a:xfrm>
            <a:off x="4284500" y="1443950"/>
            <a:ext cx="958200" cy="0"/>
          </a:xfrm>
          <a:prstGeom prst="straightConnector1">
            <a:avLst/>
          </a:prstGeom>
          <a:noFill/>
          <a:ln cap="flat" cmpd="sng" w="9525">
            <a:solidFill>
              <a:srgbClr val="CCCCCC"/>
            </a:solidFill>
            <a:prstDash val="solid"/>
            <a:round/>
            <a:headEnd len="med" w="med" type="oval"/>
            <a:tailEnd len="med" w="med" type="oval"/>
          </a:ln>
        </p:spPr>
      </p:cxnSp>
      <p:sp>
        <p:nvSpPr>
          <p:cNvPr id="475" name="Google Shape;475;p69"/>
          <p:cNvSpPr/>
          <p:nvPr/>
        </p:nvSpPr>
        <p:spPr>
          <a:xfrm>
            <a:off x="5242825" y="1278650"/>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Declaración</a:t>
            </a:r>
            <a:endParaRPr b="1" sz="1300">
              <a:solidFill>
                <a:srgbClr val="222222"/>
              </a:solidFill>
              <a:latin typeface="Helvetica Neue"/>
              <a:ea typeface="Helvetica Neue"/>
              <a:cs typeface="Helvetica Neue"/>
              <a:sym typeface="Helvetica Neue"/>
            </a:endParaRPr>
          </a:p>
        </p:txBody>
      </p:sp>
      <p:sp>
        <p:nvSpPr>
          <p:cNvPr id="476" name="Google Shape;476;p69"/>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FFFFFF"/>
                </a:solidFill>
                <a:latin typeface="Helvetica Neue"/>
                <a:ea typeface="Helvetica Neue"/>
                <a:cs typeface="Helvetica Neue"/>
                <a:sym typeface="Helvetica Neue"/>
              </a:rPr>
              <a:t>Métodos más comunes</a:t>
            </a:r>
            <a:endParaRPr sz="1100">
              <a:solidFill>
                <a:srgbClr val="FFFFFF"/>
              </a:solidFill>
              <a:latin typeface="Helvetica Neue"/>
              <a:ea typeface="Helvetica Neue"/>
              <a:cs typeface="Helvetica Neue"/>
              <a:sym typeface="Helvetica Neue"/>
            </a:endParaRPr>
          </a:p>
        </p:txBody>
      </p:sp>
      <p:cxnSp>
        <p:nvCxnSpPr>
          <p:cNvPr id="477" name="Google Shape;477;p69"/>
          <p:cNvCxnSpPr/>
          <p:nvPr/>
        </p:nvCxnSpPr>
        <p:spPr>
          <a:xfrm>
            <a:off x="1344950" y="2803878"/>
            <a:ext cx="0" cy="446100"/>
          </a:xfrm>
          <a:prstGeom prst="straightConnector1">
            <a:avLst/>
          </a:prstGeom>
          <a:noFill/>
          <a:ln cap="flat" cmpd="sng" w="9525">
            <a:solidFill>
              <a:srgbClr val="CCCCCC"/>
            </a:solidFill>
            <a:prstDash val="solid"/>
            <a:round/>
            <a:headEnd len="med" w="med" type="oval"/>
            <a:tailEnd len="med" w="med" type="oval"/>
          </a:ln>
        </p:spPr>
      </p:cxnSp>
      <p:sp>
        <p:nvSpPr>
          <p:cNvPr id="478" name="Google Shape;478;p69"/>
          <p:cNvSpPr/>
          <p:nvPr/>
        </p:nvSpPr>
        <p:spPr>
          <a:xfrm>
            <a:off x="618500" y="405722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FFFFFF"/>
                </a:solidFill>
                <a:latin typeface="Helvetica Neue"/>
                <a:ea typeface="Helvetica Neue"/>
                <a:cs typeface="Helvetica Neue"/>
                <a:sym typeface="Helvetica Neue"/>
              </a:rPr>
              <a:t>Métodos de Búsqueda y Transformación</a:t>
            </a:r>
            <a:endParaRPr b="1" sz="1300">
              <a:solidFill>
                <a:srgbClr val="FFFFFF"/>
              </a:solidFill>
              <a:latin typeface="Helvetica Neue"/>
              <a:ea typeface="Helvetica Neue"/>
              <a:cs typeface="Helvetica Neue"/>
              <a:sym typeface="Helvetica Neue"/>
            </a:endParaRPr>
          </a:p>
        </p:txBody>
      </p:sp>
      <p:cxnSp>
        <p:nvCxnSpPr>
          <p:cNvPr id="479" name="Google Shape;479;p69"/>
          <p:cNvCxnSpPr/>
          <p:nvPr/>
        </p:nvCxnSpPr>
        <p:spPr>
          <a:xfrm>
            <a:off x="1777575" y="1470675"/>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480" name="Google Shape;480;p69"/>
          <p:cNvSpPr/>
          <p:nvPr/>
        </p:nvSpPr>
        <p:spPr>
          <a:xfrm>
            <a:off x="2735900" y="173822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Indices</a:t>
            </a:r>
            <a:endParaRPr b="1" sz="1300">
              <a:solidFill>
                <a:srgbClr val="222222"/>
              </a:solidFill>
              <a:latin typeface="Helvetica Neue"/>
              <a:ea typeface="Helvetica Neue"/>
              <a:cs typeface="Helvetica Neue"/>
              <a:sym typeface="Helvetica Neue"/>
            </a:endParaRPr>
          </a:p>
        </p:txBody>
      </p:sp>
      <p:sp>
        <p:nvSpPr>
          <p:cNvPr id="481" name="Google Shape;481;p69"/>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GB" sz="1300">
                <a:solidFill>
                  <a:srgbClr val="FFFFFF"/>
                </a:solidFill>
                <a:latin typeface="Helvetica Neue"/>
                <a:ea typeface="Helvetica Neue"/>
                <a:cs typeface="Helvetica Neue"/>
                <a:sym typeface="Helvetica Neue"/>
              </a:rPr>
              <a:t>Arrays</a:t>
            </a:r>
            <a:endParaRPr b="1" i="0" sz="1300" u="none" cap="none" strike="noStrike">
              <a:solidFill>
                <a:srgbClr val="FFFFFF"/>
              </a:solidFill>
              <a:latin typeface="Helvetica Neue"/>
              <a:ea typeface="Helvetica Neue"/>
              <a:cs typeface="Helvetica Neue"/>
              <a:sym typeface="Helvetica Neue"/>
            </a:endParaRPr>
          </a:p>
        </p:txBody>
      </p:sp>
      <p:cxnSp>
        <p:nvCxnSpPr>
          <p:cNvPr id="482" name="Google Shape;482;p69"/>
          <p:cNvCxnSpPr/>
          <p:nvPr/>
        </p:nvCxnSpPr>
        <p:spPr>
          <a:xfrm>
            <a:off x="4284500" y="1903525"/>
            <a:ext cx="958200" cy="0"/>
          </a:xfrm>
          <a:prstGeom prst="straightConnector1">
            <a:avLst/>
          </a:prstGeom>
          <a:noFill/>
          <a:ln cap="flat" cmpd="sng" w="9525">
            <a:solidFill>
              <a:srgbClr val="CCCCCC"/>
            </a:solidFill>
            <a:prstDash val="solid"/>
            <a:round/>
            <a:headEnd len="med" w="med" type="oval"/>
            <a:tailEnd len="med" w="med" type="oval"/>
          </a:ln>
        </p:spPr>
      </p:cxnSp>
      <p:sp>
        <p:nvSpPr>
          <p:cNvPr id="483" name="Google Shape;483;p69"/>
          <p:cNvSpPr/>
          <p:nvPr/>
        </p:nvSpPr>
        <p:spPr>
          <a:xfrm>
            <a:off x="5242825" y="173822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Recorrido</a:t>
            </a:r>
            <a:endParaRPr b="1" sz="1300">
              <a:solidFill>
                <a:srgbClr val="222222"/>
              </a:solidFill>
              <a:latin typeface="Helvetica Neue"/>
              <a:ea typeface="Helvetica Neue"/>
              <a:cs typeface="Helvetica Neue"/>
              <a:sym typeface="Helvetica Neue"/>
            </a:endParaRPr>
          </a:p>
        </p:txBody>
      </p:sp>
      <p:sp>
        <p:nvSpPr>
          <p:cNvPr id="484" name="Google Shape;484;p69"/>
          <p:cNvSpPr/>
          <p:nvPr/>
        </p:nvSpPr>
        <p:spPr>
          <a:xfrm>
            <a:off x="2735900" y="4193125"/>
            <a:ext cx="17667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find(), filter() y map()</a:t>
            </a:r>
            <a:endParaRPr b="0" i="0" sz="1100" u="none" cap="none" strike="noStrike">
              <a:solidFill>
                <a:srgbClr val="222222"/>
              </a:solidFill>
              <a:latin typeface="Helvetica Neue"/>
              <a:ea typeface="Helvetica Neue"/>
              <a:cs typeface="Helvetica Neue"/>
              <a:sym typeface="Helvetica Neue"/>
            </a:endParaRPr>
          </a:p>
        </p:txBody>
      </p:sp>
      <p:cxnSp>
        <p:nvCxnSpPr>
          <p:cNvPr id="485" name="Google Shape;485;p69"/>
          <p:cNvCxnSpPr/>
          <p:nvPr/>
        </p:nvCxnSpPr>
        <p:spPr>
          <a:xfrm>
            <a:off x="2071400" y="4358413"/>
            <a:ext cx="664500" cy="0"/>
          </a:xfrm>
          <a:prstGeom prst="straightConnector1">
            <a:avLst/>
          </a:prstGeom>
          <a:noFill/>
          <a:ln cap="flat" cmpd="sng" w="9525">
            <a:solidFill>
              <a:srgbClr val="CCCCCC"/>
            </a:solidFill>
            <a:prstDash val="solid"/>
            <a:round/>
            <a:headEnd len="med" w="med" type="oval"/>
            <a:tailEnd len="med" w="med" type="oval"/>
          </a:ln>
        </p:spPr>
      </p:cxnSp>
      <p:sp>
        <p:nvSpPr>
          <p:cNvPr id="486" name="Google Shape;486;p69"/>
          <p:cNvSpPr/>
          <p:nvPr/>
        </p:nvSpPr>
        <p:spPr>
          <a:xfrm>
            <a:off x="618500" y="32499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FFFFFF"/>
                </a:solidFill>
                <a:latin typeface="Helvetica Neue"/>
                <a:ea typeface="Helvetica Neue"/>
                <a:cs typeface="Helvetica Neue"/>
                <a:sym typeface="Helvetica Neue"/>
              </a:rPr>
              <a:t>Array de objetos</a:t>
            </a:r>
            <a:endParaRPr sz="1100">
              <a:solidFill>
                <a:srgbClr val="FFFFFF"/>
              </a:solidFill>
              <a:latin typeface="Helvetica Neue"/>
              <a:ea typeface="Helvetica Neue"/>
              <a:cs typeface="Helvetica Neue"/>
              <a:sym typeface="Helvetica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0" name="Shape 490"/>
        <p:cNvGrpSpPr/>
        <p:nvPr/>
      </p:nvGrpSpPr>
      <p:grpSpPr>
        <a:xfrm>
          <a:off x="0" y="0"/>
          <a:ext cx="0" cy="0"/>
          <a:chOff x="0" y="0"/>
          <a:chExt cx="0" cy="0"/>
        </a:xfrm>
      </p:grpSpPr>
      <p:sp>
        <p:nvSpPr>
          <p:cNvPr id="491" name="Google Shape;491;p70"/>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2" name="Google Shape;492;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3" name="Google Shape;493;p7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0"/>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6</a:t>
            </a:r>
            <a:endParaRPr b="0" i="0" sz="1400" u="none" cap="none" strike="noStrike">
              <a:solidFill>
                <a:srgbClr val="000000"/>
              </a:solidFill>
              <a:latin typeface="Helvetica Neue"/>
              <a:ea typeface="Helvetica Neue"/>
              <a:cs typeface="Helvetica Neue"/>
              <a:sym typeface="Helvetica Neue"/>
            </a:endParaRPr>
          </a:p>
        </p:txBody>
      </p:sp>
      <p:sp>
        <p:nvSpPr>
          <p:cNvPr id="495" name="Google Shape;495;p70"/>
          <p:cNvSpPr txBox="1"/>
          <p:nvPr/>
        </p:nvSpPr>
        <p:spPr>
          <a:xfrm>
            <a:off x="3761125" y="1758000"/>
            <a:ext cx="18198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Arrays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latin typeface="Helvetica Neue"/>
              <a:ea typeface="Helvetica Neue"/>
              <a:cs typeface="Helvetica Neue"/>
              <a:sym typeface="Helvetica Neue"/>
            </a:endParaRPr>
          </a:p>
        </p:txBody>
      </p:sp>
      <p:cxnSp>
        <p:nvCxnSpPr>
          <p:cNvPr id="496" name="Google Shape;496;p7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497" name="Google Shape;497;p7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498" name="Google Shape;498;p7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499" name="Google Shape;499;p7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500" name="Google Shape;500;p7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501" name="Google Shape;501;p70"/>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0"/>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5</a:t>
            </a:r>
            <a:endParaRPr b="0" i="0" sz="1400" u="none" cap="none" strike="noStrike">
              <a:solidFill>
                <a:srgbClr val="000000"/>
              </a:solidFill>
              <a:latin typeface="Helvetica Neue"/>
              <a:ea typeface="Helvetica Neue"/>
              <a:cs typeface="Helvetica Neue"/>
              <a:sym typeface="Helvetica Neue"/>
            </a:endParaRPr>
          </a:p>
        </p:txBody>
      </p:sp>
      <p:sp>
        <p:nvSpPr>
          <p:cNvPr id="504" name="Google Shape;504;p70"/>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Objetos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505" name="Google Shape;505;p7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506" name="Google Shape;506;p70"/>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507" name="Google Shape;507;p7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508" name="Google Shape;508;p7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509" name="Google Shape;509;p7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510" name="Google Shape;510;p7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7</a:t>
            </a:r>
            <a:endParaRPr b="0" i="0" sz="1400" u="none" cap="none" strike="noStrike">
              <a:solidFill>
                <a:srgbClr val="000000"/>
              </a:solidFill>
              <a:latin typeface="Helvetica Neue"/>
              <a:ea typeface="Helvetica Neue"/>
              <a:cs typeface="Helvetica Neue"/>
              <a:sym typeface="Helvetica Neue"/>
            </a:endParaRPr>
          </a:p>
        </p:txBody>
      </p:sp>
      <p:sp>
        <p:nvSpPr>
          <p:cNvPr id="513" name="Google Shape;513;p70"/>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Storage y JSON</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514" name="Google Shape;514;p7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515" name="Google Shape;515;p7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516" name="Google Shape;516;p7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517" name="Google Shape;517;p7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518" name="Google Shape;518;p7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519" name="Google Shape;519;p7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520" name="Google Shape;520;p70"/>
          <p:cNvSpPr txBox="1"/>
          <p:nvPr/>
        </p:nvSpPr>
        <p:spPr>
          <a:xfrm>
            <a:off x="1770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521" name="Google Shape;521;p70"/>
          <p:cNvPicPr preferRelativeResize="0"/>
          <p:nvPr/>
        </p:nvPicPr>
        <p:blipFill rotWithShape="1">
          <a:blip r:embed="rId5">
            <a:alphaModFix/>
          </a:blip>
          <a:srcRect b="0" l="0" r="0" t="0"/>
          <a:stretch/>
        </p:blipFill>
        <p:spPr>
          <a:xfrm>
            <a:off x="1449553" y="2472650"/>
            <a:ext cx="365625" cy="365625"/>
          </a:xfrm>
          <a:prstGeom prst="rect">
            <a:avLst/>
          </a:prstGeom>
          <a:noFill/>
          <a:ln>
            <a:noFill/>
          </a:ln>
        </p:spPr>
      </p:pic>
      <p:sp>
        <p:nvSpPr>
          <p:cNvPr id="522" name="Google Shape;522;p70"/>
          <p:cNvSpPr txBox="1"/>
          <p:nvPr/>
        </p:nvSpPr>
        <p:spPr>
          <a:xfrm>
            <a:off x="4056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523" name="Google Shape;523;p70"/>
          <p:cNvPicPr preferRelativeResize="0"/>
          <p:nvPr/>
        </p:nvPicPr>
        <p:blipFill rotWithShape="1">
          <a:blip r:embed="rId5">
            <a:alphaModFix/>
          </a:blip>
          <a:srcRect b="0" l="0" r="0" t="0"/>
          <a:stretch/>
        </p:blipFill>
        <p:spPr>
          <a:xfrm>
            <a:off x="3735553" y="2472650"/>
            <a:ext cx="365625" cy="365625"/>
          </a:xfrm>
          <a:prstGeom prst="rect">
            <a:avLst/>
          </a:prstGeom>
          <a:noFill/>
          <a:ln>
            <a:noFill/>
          </a:ln>
        </p:spPr>
      </p:pic>
      <p:sp>
        <p:nvSpPr>
          <p:cNvPr id="524" name="Google Shape;524;p70"/>
          <p:cNvSpPr txBox="1"/>
          <p:nvPr/>
        </p:nvSpPr>
        <p:spPr>
          <a:xfrm>
            <a:off x="4056738" y="3012463"/>
            <a:ext cx="13896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INCORPORAR OBJETOS Y ARRAYS</a:t>
            </a:r>
            <a:endParaRPr sz="7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525" name="Google Shape;525;p70"/>
          <p:cNvPicPr preferRelativeResize="0"/>
          <p:nvPr/>
        </p:nvPicPr>
        <p:blipFill rotWithShape="1">
          <a:blip r:embed="rId6">
            <a:alphaModFix/>
          </a:blip>
          <a:srcRect b="0" l="0" r="0" t="0"/>
          <a:stretch/>
        </p:blipFill>
        <p:spPr>
          <a:xfrm>
            <a:off x="3793963" y="3000625"/>
            <a:ext cx="307150" cy="307150"/>
          </a:xfrm>
          <a:prstGeom prst="rect">
            <a:avLst/>
          </a:prstGeom>
          <a:noFill/>
          <a:ln>
            <a:noFill/>
          </a:ln>
        </p:spPr>
      </p:pic>
      <p:sp>
        <p:nvSpPr>
          <p:cNvPr id="526" name="Google Shape;526;p70"/>
          <p:cNvSpPr txBox="1"/>
          <p:nvPr/>
        </p:nvSpPr>
        <p:spPr>
          <a:xfrm>
            <a:off x="6647550" y="2520400"/>
            <a:ext cx="13161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EJEMPLOS EN VIVO</a:t>
            </a:r>
            <a:endParaRPr sz="700">
              <a:solidFill>
                <a:schemeClr val="dk1"/>
              </a:solidFill>
              <a:latin typeface="Helvetica Neue"/>
              <a:ea typeface="Helvetica Neue"/>
              <a:cs typeface="Helvetica Neue"/>
              <a:sym typeface="Helvetica Neue"/>
            </a:endParaRPr>
          </a:p>
        </p:txBody>
      </p:sp>
      <p:pic>
        <p:nvPicPr>
          <p:cNvPr id="527" name="Google Shape;527;p70"/>
          <p:cNvPicPr preferRelativeResize="0"/>
          <p:nvPr/>
        </p:nvPicPr>
        <p:blipFill rotWithShape="1">
          <a:blip r:embed="rId5">
            <a:alphaModFix/>
          </a:blip>
          <a:srcRect b="0" l="0" r="0" t="0"/>
          <a:stretch/>
        </p:blipFill>
        <p:spPr>
          <a:xfrm>
            <a:off x="6326353" y="2472650"/>
            <a:ext cx="365625" cy="365625"/>
          </a:xfrm>
          <a:prstGeom prst="rect">
            <a:avLst/>
          </a:prstGeom>
          <a:noFill/>
          <a:ln>
            <a:noFill/>
          </a:ln>
        </p:spPr>
      </p:pic>
      <p:pic>
        <p:nvPicPr>
          <p:cNvPr id="528" name="Google Shape;528;p70"/>
          <p:cNvPicPr preferRelativeResize="0"/>
          <p:nvPr/>
        </p:nvPicPr>
        <p:blipFill rotWithShape="1">
          <a:blip r:embed="rId7">
            <a:alphaModFix/>
          </a:blip>
          <a:srcRect b="0" l="0" r="0" t="0"/>
          <a:stretch/>
        </p:blipFill>
        <p:spPr>
          <a:xfrm>
            <a:off x="6407125" y="2968737"/>
            <a:ext cx="306000" cy="306000"/>
          </a:xfrm>
          <a:prstGeom prst="rect">
            <a:avLst/>
          </a:prstGeom>
          <a:noFill/>
          <a:ln>
            <a:noFill/>
          </a:ln>
        </p:spPr>
      </p:pic>
      <p:sp>
        <p:nvSpPr>
          <p:cNvPr id="529" name="Google Shape;529;p70"/>
          <p:cNvSpPr txBox="1"/>
          <p:nvPr/>
        </p:nvSpPr>
        <p:spPr>
          <a:xfrm>
            <a:off x="6725673" y="3009088"/>
            <a:ext cx="13161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EJERCITAR JSON Y STORAGE</a:t>
            </a:r>
            <a:endParaRPr b="0" i="0" sz="700" u="none" cap="none" strike="noStrike">
              <a:solidFill>
                <a:srgbClr val="000000"/>
              </a:solidFill>
              <a:latin typeface="Helvetica Neue"/>
              <a:ea typeface="Helvetica Neue"/>
              <a:cs typeface="Helvetica Neue"/>
              <a:sym typeface="Helvetica Neue"/>
            </a:endParaRPr>
          </a:p>
        </p:txBody>
      </p:sp>
      <p:sp>
        <p:nvSpPr>
          <p:cNvPr id="530" name="Google Shape;530;p70"/>
          <p:cNvSpPr txBox="1"/>
          <p:nvPr/>
        </p:nvSpPr>
        <p:spPr>
          <a:xfrm>
            <a:off x="66889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531" name="Google Shape;531;p70"/>
          <p:cNvSpPr txBox="1"/>
          <p:nvPr/>
        </p:nvSpPr>
        <p:spPr>
          <a:xfrm>
            <a:off x="4101175" y="3504550"/>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PRIMERA ENTREGA DEL PROYECTO FINAL</a:t>
            </a:r>
            <a:endParaRPr sz="700">
              <a:latin typeface="Helvetica Neue"/>
              <a:ea typeface="Helvetica Neue"/>
              <a:cs typeface="Helvetica Neue"/>
              <a:sym typeface="Helvetica Neue"/>
            </a:endParaRPr>
          </a:p>
        </p:txBody>
      </p:sp>
      <p:pic>
        <p:nvPicPr>
          <p:cNvPr id="532" name="Google Shape;532;p70"/>
          <p:cNvPicPr preferRelativeResize="0"/>
          <p:nvPr/>
        </p:nvPicPr>
        <p:blipFill rotWithShape="1">
          <a:blip r:embed="rId8">
            <a:alphaModFix/>
          </a:blip>
          <a:srcRect b="0" l="0" r="0" t="0"/>
          <a:stretch/>
        </p:blipFill>
        <p:spPr>
          <a:xfrm>
            <a:off x="3794550" y="3458962"/>
            <a:ext cx="306000" cy="306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36" name="Shape 536"/>
        <p:cNvGrpSpPr/>
        <p:nvPr/>
      </p:nvGrpSpPr>
      <p:grpSpPr>
        <a:xfrm>
          <a:off x="0" y="0"/>
          <a:ext cx="0" cy="0"/>
          <a:chOff x="0" y="0"/>
          <a:chExt cx="0" cy="0"/>
        </a:xfrm>
      </p:grpSpPr>
      <p:sp>
        <p:nvSpPr>
          <p:cNvPr id="537" name="Google Shape;537;p71"/>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Light"/>
                <a:ea typeface="Helvetica Neue Light"/>
                <a:cs typeface="Helvetica Neue Light"/>
                <a:sym typeface="Helvetica Neue Light"/>
              </a:rPr>
              <a:t>Accede al material complementario </a:t>
            </a:r>
            <a:r>
              <a:rPr lang="en-GB" sz="1800" u="sng">
                <a:solidFill>
                  <a:schemeClr val="hlink"/>
                </a:solidFill>
                <a:latin typeface="Helvetica Neue Light"/>
                <a:ea typeface="Helvetica Neue Light"/>
                <a:cs typeface="Helvetica Neue Light"/>
                <a:sym typeface="Helvetica Neue Light"/>
                <a:hlinkClick r:id="rId3"/>
              </a:rPr>
              <a:t>aquí.</a:t>
            </a:r>
            <a:r>
              <a:rPr lang="en-GB"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538" name="Google Shape;538;p7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539" name="Google Shape;539;p71"/>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3" name="Shape 543"/>
        <p:cNvGrpSpPr/>
        <p:nvPr/>
      </p:nvGrpSpPr>
      <p:grpSpPr>
        <a:xfrm>
          <a:off x="0" y="0"/>
          <a:ext cx="0" cy="0"/>
          <a:chOff x="0" y="0"/>
          <a:chExt cx="0" cy="0"/>
        </a:xfrm>
      </p:grpSpPr>
      <p:sp>
        <p:nvSpPr>
          <p:cNvPr id="544" name="Google Shape;544;p7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ARRAYS</a:t>
            </a:r>
            <a:endParaRPr i="1" sz="3600">
              <a:solidFill>
                <a:srgbClr val="E0FF00"/>
              </a:solidFill>
              <a:latin typeface="Anton"/>
              <a:ea typeface="Anton"/>
              <a:cs typeface="Anton"/>
              <a:sym typeface="Anto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3"/>
          <p:cNvSpPr txBox="1"/>
          <p:nvPr/>
        </p:nvSpPr>
        <p:spPr>
          <a:xfrm>
            <a:off x="4409950" y="45875"/>
            <a:ext cx="473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100">
                <a:solidFill>
                  <a:schemeClr val="dk1"/>
                </a:solidFill>
                <a:latin typeface="Anton"/>
                <a:ea typeface="Anton"/>
                <a:cs typeface="Anton"/>
                <a:sym typeface="Anton"/>
              </a:rPr>
              <a:t>¿QUÉ ES ARRAY?</a:t>
            </a:r>
            <a:endParaRPr i="1" sz="5000">
              <a:latin typeface="Anton"/>
              <a:ea typeface="Anton"/>
              <a:cs typeface="Anton"/>
              <a:sym typeface="Anton"/>
            </a:endParaRPr>
          </a:p>
        </p:txBody>
      </p:sp>
      <p:sp>
        <p:nvSpPr>
          <p:cNvPr id="550" name="Google Shape;550;p73"/>
          <p:cNvSpPr txBox="1"/>
          <p:nvPr/>
        </p:nvSpPr>
        <p:spPr>
          <a:xfrm>
            <a:off x="4409925" y="788875"/>
            <a:ext cx="4734000" cy="3565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 Array es una </a:t>
            </a:r>
            <a:r>
              <a:rPr lang="en-GB" sz="2000">
                <a:solidFill>
                  <a:schemeClr val="dk1"/>
                </a:solidFill>
                <a:highlight>
                  <a:srgbClr val="E0FF00"/>
                </a:highlight>
                <a:latin typeface="Helvetica Neue Light"/>
                <a:ea typeface="Helvetica Neue Light"/>
                <a:cs typeface="Helvetica Neue Light"/>
                <a:sym typeface="Helvetica Neue Light"/>
              </a:rPr>
              <a:t>objeto que almacena una lista de elementos</a:t>
            </a:r>
            <a:r>
              <a:rPr lang="en-GB" sz="2000">
                <a:solidFill>
                  <a:schemeClr val="dk1"/>
                </a:solidFill>
                <a:highlight>
                  <a:srgbClr val="FFFFFF"/>
                </a:highlight>
                <a:latin typeface="Helvetica Neue Light"/>
                <a:ea typeface="Helvetica Neue Light"/>
                <a:cs typeface="Helvetica Neue Light"/>
                <a:sym typeface="Helvetica Neue Light"/>
              </a:rPr>
              <a:t>. Puede ser un conjunto de números, strings, booleanos, objetos o hasta una lista de listas.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100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valores del array pueden ser distintos y es posible agregar o quitar elemento en todo momento.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100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elementos del array tienen un orden, de 0 (el primer elemento del array) hasta  el último elemento.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551" name="Google Shape;551;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2" name="Google Shape;552;p73"/>
          <p:cNvPicPr preferRelativeResize="0"/>
          <p:nvPr/>
        </p:nvPicPr>
        <p:blipFill>
          <a:blip r:embed="rId4">
            <a:alphaModFix/>
          </a:blip>
          <a:stretch>
            <a:fillRect/>
          </a:stretch>
        </p:blipFill>
        <p:spPr>
          <a:xfrm>
            <a:off x="0" y="0"/>
            <a:ext cx="440992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83500" y="12377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Parámetros:</a:t>
            </a:r>
            <a:r>
              <a:rPr lang="en-GB" sz="1250">
                <a:solidFill>
                  <a:schemeClr val="dk1"/>
                </a:solidFill>
                <a:latin typeface="Helvetica Neue Light"/>
                <a:ea typeface="Helvetica Neue Light"/>
                <a:cs typeface="Helvetica Neue Light"/>
                <a:sym typeface="Helvetica Neue Light"/>
              </a:rPr>
              <a:t> cuando necesitamos enviarle a la función algun valor o dato para que luego la misma lo utilice en sus operaciones, estamos hablando de los parámetros de la función.</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Ámbito de una variable (llamado "scope" en inglés):</a:t>
            </a:r>
            <a:r>
              <a:rPr lang="en-GB" sz="1250">
                <a:solidFill>
                  <a:schemeClr val="dk1"/>
                </a:solidFill>
                <a:latin typeface="Helvetica Neue Light"/>
                <a:ea typeface="Helvetica Neue Light"/>
                <a:cs typeface="Helvetica Neue Light"/>
                <a:sym typeface="Helvetica Neue Light"/>
              </a:rPr>
              <a:t> es la zona del programa en la que se define la variable, el contexto al que pertenece la misma dentro de un algoritmo. JavaScript define dos ámbitos para las variables: global y local.</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Variables locales:</a:t>
            </a:r>
            <a:r>
              <a:rPr lang="en-GB" sz="1250">
                <a:solidFill>
                  <a:schemeClr val="dk1"/>
                </a:solidFill>
                <a:latin typeface="Helvetica Neue Light"/>
                <a:ea typeface="Helvetica Neue Light"/>
                <a:cs typeface="Helvetica Neue Light"/>
                <a:sym typeface="Helvetica Neue Light"/>
              </a:rPr>
              <a:t> se crean y se usan siempre en las funciones.</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Variables globales:</a:t>
            </a:r>
            <a:r>
              <a:rPr lang="en-GB" sz="1250">
                <a:solidFill>
                  <a:schemeClr val="dk1"/>
                </a:solidFill>
                <a:latin typeface="Helvetica Neue Light"/>
                <a:ea typeface="Helvetica Neue Light"/>
                <a:cs typeface="Helvetica Neue Light"/>
                <a:sym typeface="Helvetica Neue Light"/>
              </a:rPr>
              <a:t> se definen fuera de las funciones, y se pueden usar en cualquier lugar del código.</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
        <p:nvSpPr>
          <p:cNvPr id="129" name="Google Shape;129;p29"/>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4</a:t>
            </a:r>
            <a:endParaRPr i="1" sz="2000">
              <a:latin typeface="Anton"/>
              <a:ea typeface="Anton"/>
              <a:cs typeface="Anton"/>
              <a:sym typeface="Anton"/>
            </a:endParaRPr>
          </a:p>
        </p:txBody>
      </p:sp>
      <p:pic>
        <p:nvPicPr>
          <p:cNvPr id="130" name="Google Shape;130;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1" name="Google Shape;131;p29"/>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
        <p:nvSpPr>
          <p:cNvPr id="132" name="Google Shape;132;p29"/>
          <p:cNvSpPr txBox="1"/>
          <p:nvPr/>
        </p:nvSpPr>
        <p:spPr>
          <a:xfrm>
            <a:off x="4572000"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4"/>
          <p:cNvSpPr txBox="1"/>
          <p:nvPr/>
        </p:nvSpPr>
        <p:spPr>
          <a:xfrm>
            <a:off x="1671825" y="12953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DECLARACIÓN DE ARRAY</a:t>
            </a:r>
            <a:endParaRPr i="1" sz="4500">
              <a:latin typeface="Anton"/>
              <a:ea typeface="Anton"/>
              <a:cs typeface="Anton"/>
              <a:sym typeface="Anton"/>
            </a:endParaRPr>
          </a:p>
        </p:txBody>
      </p:sp>
      <p:sp>
        <p:nvSpPr>
          <p:cNvPr id="558" name="Google Shape;558;p74"/>
          <p:cNvSpPr txBox="1"/>
          <p:nvPr/>
        </p:nvSpPr>
        <p:spPr>
          <a:xfrm>
            <a:off x="357625" y="855650"/>
            <a:ext cx="83970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declarar un variable y asignar un array empleamos los corchetes ([ ]) y dentro definimos todos los valores separados por coma.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Los arrays en Javascript empiezan siempre en la posición 0</a:t>
            </a:r>
            <a:r>
              <a:rPr lang="en-GB" sz="2000">
                <a:solidFill>
                  <a:schemeClr val="dk1"/>
                </a:solidFill>
                <a:highlight>
                  <a:srgbClr val="FFFFFF"/>
                </a:highlight>
                <a:latin typeface="Helvetica Neue Light"/>
                <a:ea typeface="Helvetica Neue Light"/>
                <a:cs typeface="Helvetica Neue Light"/>
                <a:sym typeface="Helvetica Neue Light"/>
              </a:rPr>
              <a:t>, así que un array que tenga por ejemplo 10 elementos, tendrá posiciones de 0 a  9.</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559" name="Google Shape;559;p74"/>
          <p:cNvSpPr txBox="1"/>
          <p:nvPr/>
        </p:nvSpPr>
        <p:spPr>
          <a:xfrm>
            <a:off x="454050" y="2376950"/>
            <a:ext cx="8235900" cy="2687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Declaraciòn de array vacío</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arrayA</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Declaracion de array con nùmeros</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arrayB</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1</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2</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Declaracion de array con strings</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arrayC</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C1</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C2</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C3</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Declaracion de array con booleanos</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arrayD</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true</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false</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true</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false</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00">
                <a:solidFill>
                  <a:srgbClr val="6272A4"/>
                </a:solidFill>
                <a:latin typeface="Courier New"/>
                <a:ea typeface="Courier New"/>
                <a:cs typeface="Courier New"/>
                <a:sym typeface="Courier New"/>
              </a:rPr>
              <a:t>// Declaracion de array mixto</a:t>
            </a:r>
            <a:endParaRPr sz="10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const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arrayE</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1</a:t>
            </a:r>
            <a:r>
              <a:rPr lang="en-GB">
                <a:solidFill>
                  <a:srgbClr val="F8F8F2"/>
                </a:solidFill>
                <a:latin typeface="Courier New"/>
                <a:ea typeface="Courier New"/>
                <a:cs typeface="Courier New"/>
                <a:sym typeface="Courier New"/>
              </a:rPr>
              <a:t>,</a:t>
            </a:r>
            <a:r>
              <a:rPr lang="en-GB">
                <a:solidFill>
                  <a:srgbClr val="BD93F9"/>
                </a:solidFill>
                <a:latin typeface="Courier New"/>
                <a:ea typeface="Courier New"/>
                <a:cs typeface="Courier New"/>
                <a:sym typeface="Courier New"/>
              </a:rPr>
              <a:t>false</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C4</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pic>
        <p:nvPicPr>
          <p:cNvPr id="560" name="Google Shape;560;p74"/>
          <p:cNvPicPr preferRelativeResize="0"/>
          <p:nvPr/>
        </p:nvPicPr>
        <p:blipFill>
          <a:blip r:embed="rId3">
            <a:alphaModFix/>
          </a:blip>
          <a:stretch>
            <a:fillRect/>
          </a:stretch>
        </p:blipFill>
        <p:spPr>
          <a:xfrm>
            <a:off x="7915025" y="4733250"/>
            <a:ext cx="1186526" cy="330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5"/>
          <p:cNvSpPr txBox="1"/>
          <p:nvPr/>
        </p:nvSpPr>
        <p:spPr>
          <a:xfrm>
            <a:off x="1671825" y="12953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ACCESO AL ARRAY</a:t>
            </a:r>
            <a:endParaRPr i="1" sz="4500">
              <a:latin typeface="Anton"/>
              <a:ea typeface="Anton"/>
              <a:cs typeface="Anton"/>
              <a:sym typeface="Anton"/>
            </a:endParaRPr>
          </a:p>
        </p:txBody>
      </p:sp>
      <p:sp>
        <p:nvSpPr>
          <p:cNvPr id="566" name="Google Shape;566;p75"/>
          <p:cNvSpPr txBox="1"/>
          <p:nvPr/>
        </p:nvSpPr>
        <p:spPr>
          <a:xfrm>
            <a:off x="373500" y="960725"/>
            <a:ext cx="8397000" cy="127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Podemos acceder a los elementos empleando Array indicando su posición.</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A los números de las posiciones que usamos para acceder a los elementos del array se los puede llamar índices.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567" name="Google Shape;567;p75"/>
          <p:cNvSpPr txBox="1"/>
          <p:nvPr/>
        </p:nvSpPr>
        <p:spPr>
          <a:xfrm>
            <a:off x="454050" y="2240225"/>
            <a:ext cx="8235900" cy="1714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4</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resultado1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0</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 </a:t>
            </a:r>
            <a:r>
              <a:rPr lang="en-GB" sz="1600">
                <a:solidFill>
                  <a:srgbClr val="6272A4"/>
                </a:solidFill>
                <a:latin typeface="Courier New"/>
                <a:ea typeface="Courier New"/>
                <a:cs typeface="Courier New"/>
                <a:sym typeface="Courier New"/>
              </a:rPr>
              <a:t>// 1 + 3 = 4; </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resultado2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4</a:t>
            </a:r>
            <a:r>
              <a:rPr lang="en-GB" sz="1600">
                <a:solidFill>
                  <a:srgbClr val="F8F8F2"/>
                </a:solidFill>
                <a:latin typeface="Courier New"/>
                <a:ea typeface="Courier New"/>
                <a:cs typeface="Courier New"/>
                <a:sym typeface="Courier New"/>
              </a:rPr>
              <a:t>]; </a:t>
            </a:r>
            <a:r>
              <a:rPr lang="en-GB" sz="1600">
                <a:solidFill>
                  <a:srgbClr val="6272A4"/>
                </a:solidFill>
                <a:latin typeface="Courier New"/>
                <a:ea typeface="Courier New"/>
                <a:cs typeface="Courier New"/>
                <a:sym typeface="Courier New"/>
              </a:rPr>
              <a:t>// 2 + 5 = 7;</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resultado3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6272A4"/>
                </a:solidFill>
                <a:latin typeface="Courier New"/>
                <a:ea typeface="Courier New"/>
                <a:cs typeface="Courier New"/>
                <a:sym typeface="Courier New"/>
              </a:rPr>
              <a:t>// 2 + 2 = 4;</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pic>
        <p:nvPicPr>
          <p:cNvPr id="568" name="Google Shape;568;p75"/>
          <p:cNvPicPr preferRelativeResize="0"/>
          <p:nvPr/>
        </p:nvPicPr>
        <p:blipFill>
          <a:blip r:embed="rId3">
            <a:alphaModFix/>
          </a:blip>
          <a:stretch>
            <a:fillRect/>
          </a:stretch>
        </p:blipFill>
        <p:spPr>
          <a:xfrm>
            <a:off x="7915025" y="4733250"/>
            <a:ext cx="1186526" cy="3306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6"/>
          <p:cNvSpPr txBox="1"/>
          <p:nvPr/>
        </p:nvSpPr>
        <p:spPr>
          <a:xfrm>
            <a:off x="1671825" y="12953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RECORRIDO DEL ARRAY</a:t>
            </a:r>
            <a:endParaRPr i="1" sz="4500">
              <a:latin typeface="Anton"/>
              <a:ea typeface="Anton"/>
              <a:cs typeface="Anton"/>
              <a:sym typeface="Anton"/>
            </a:endParaRPr>
          </a:p>
        </p:txBody>
      </p:sp>
      <p:sp>
        <p:nvSpPr>
          <p:cNvPr id="574" name="Google Shape;574;p76"/>
          <p:cNvSpPr txBox="1"/>
          <p:nvPr/>
        </p:nvSpPr>
        <p:spPr>
          <a:xfrm>
            <a:off x="373500" y="960725"/>
            <a:ext cx="8397000" cy="127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Decimos que estamos recorriendo un Array cuando empleamos un bucle para acceder a cada elemento.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Array en JavaScript son objetos iterables, lo que permite usar distintas estructuras para iterar sobre ellos.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575" name="Google Shape;575;p76"/>
          <p:cNvSpPr txBox="1"/>
          <p:nvPr/>
        </p:nvSpPr>
        <p:spPr>
          <a:xfrm>
            <a:off x="386925" y="2681975"/>
            <a:ext cx="8235900" cy="1493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4</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index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0</a:t>
            </a:r>
            <a:r>
              <a:rPr lang="en-GB" sz="1600">
                <a:solidFill>
                  <a:srgbClr val="F8F8F2"/>
                </a:solidFill>
                <a:latin typeface="Courier New"/>
                <a:ea typeface="Courier New"/>
                <a:cs typeface="Courier New"/>
                <a:sym typeface="Courier New"/>
              </a:rPr>
              <a:t>; index </a:t>
            </a:r>
            <a:r>
              <a:rPr lang="en-GB" sz="1600">
                <a:solidFill>
                  <a:srgbClr val="FF79C6"/>
                </a:solidFill>
                <a:latin typeface="Courier New"/>
                <a:ea typeface="Courier New"/>
                <a:cs typeface="Courier New"/>
                <a:sym typeface="Courier New"/>
              </a:rPr>
              <a:t>&lt;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 index</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numeros</a:t>
            </a:r>
            <a:r>
              <a:rPr lang="en-GB" sz="1600">
                <a:solidFill>
                  <a:srgbClr val="F8F8F2"/>
                </a:solidFill>
                <a:latin typeface="Courier New"/>
                <a:ea typeface="Courier New"/>
                <a:cs typeface="Courier New"/>
                <a:sym typeface="Courier New"/>
              </a:rPr>
              <a:t>[index]);</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p:txBody>
      </p:sp>
      <p:pic>
        <p:nvPicPr>
          <p:cNvPr id="576" name="Google Shape;576;p76"/>
          <p:cNvPicPr preferRelativeResize="0"/>
          <p:nvPr/>
        </p:nvPicPr>
        <p:blipFill>
          <a:blip r:embed="rId3">
            <a:alphaModFix/>
          </a:blip>
          <a:stretch>
            <a:fillRect/>
          </a:stretch>
        </p:blipFill>
        <p:spPr>
          <a:xfrm>
            <a:off x="7915025" y="4733250"/>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0" name="Shape 580"/>
        <p:cNvGrpSpPr/>
        <p:nvPr/>
      </p:nvGrpSpPr>
      <p:grpSpPr>
        <a:xfrm>
          <a:off x="0" y="0"/>
          <a:ext cx="0" cy="0"/>
          <a:chOff x="0" y="0"/>
          <a:chExt cx="0" cy="0"/>
        </a:xfrm>
      </p:grpSpPr>
      <p:sp>
        <p:nvSpPr>
          <p:cNvPr id="581" name="Google Shape;581;p77"/>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ARRAY: MÉTODOS COMUNES</a:t>
            </a:r>
            <a:endParaRPr i="1" sz="3600">
              <a:solidFill>
                <a:srgbClr val="E0FF00"/>
              </a:solidFill>
              <a:latin typeface="Anton"/>
              <a:ea typeface="Anton"/>
              <a:cs typeface="Anton"/>
              <a:sym typeface="Anto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8"/>
          <p:cNvSpPr txBox="1"/>
          <p:nvPr/>
        </p:nvSpPr>
        <p:spPr>
          <a:xfrm>
            <a:off x="791400" y="1816034"/>
            <a:ext cx="7561200" cy="216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Char char="●"/>
            </a:pPr>
            <a:r>
              <a:rPr lang="en-GB" sz="1800">
                <a:latin typeface="Helvetica Neue Light"/>
                <a:ea typeface="Helvetica Neue Light"/>
                <a:cs typeface="Helvetica Neue Light"/>
                <a:sym typeface="Helvetica Neue Light"/>
              </a:rPr>
              <a:t>Conocer el largo de un array: length</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Pasar a String: toString()</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Agregar elementos: push()</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Juntar los elementos separándolos por un caracter: join()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Combinar dos Arrays en uno: concat()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Courier New"/>
              <a:buChar char="●"/>
            </a:pPr>
            <a:r>
              <a:rPr lang="en-GB" sz="1800">
                <a:solidFill>
                  <a:schemeClr val="dk1"/>
                </a:solidFill>
                <a:latin typeface="Helvetica Neue Light"/>
                <a:ea typeface="Helvetica Neue Light"/>
                <a:cs typeface="Helvetica Neue Light"/>
                <a:sym typeface="Helvetica Neue Light"/>
              </a:rPr>
              <a:t>Generar un nuevo Array a partir de un rango de posiciones:  slice()</a:t>
            </a:r>
            <a:endParaRPr sz="18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587" name="Google Shape;587;p7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88" name="Google Shape;588;p78"/>
          <p:cNvSpPr txBox="1"/>
          <p:nvPr/>
        </p:nvSpPr>
        <p:spPr>
          <a:xfrm>
            <a:off x="181600" y="274550"/>
            <a:ext cx="75165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4000">
                <a:latin typeface="Anton"/>
                <a:ea typeface="Anton"/>
                <a:cs typeface="Anton"/>
                <a:sym typeface="Anton"/>
              </a:rPr>
              <a:t>ARRAY</a:t>
            </a:r>
            <a:endParaRPr i="1" sz="4000">
              <a:latin typeface="Anton"/>
              <a:ea typeface="Anton"/>
              <a:cs typeface="Anton"/>
              <a:sym typeface="Anton"/>
            </a:endParaRPr>
          </a:p>
          <a:p>
            <a:pPr indent="0" lvl="0" marL="0" rtl="0" algn="l">
              <a:lnSpc>
                <a:spcPct val="115000"/>
              </a:lnSpc>
              <a:spcBef>
                <a:spcPts val="0"/>
              </a:spcBef>
              <a:spcAft>
                <a:spcPts val="0"/>
              </a:spcAft>
              <a:buNone/>
            </a:pPr>
            <a:r>
              <a:rPr i="1" lang="en-GB" sz="3000">
                <a:latin typeface="Anton"/>
                <a:ea typeface="Anton"/>
                <a:cs typeface="Anton"/>
                <a:sym typeface="Anton"/>
              </a:rPr>
              <a:t>Métodos y propiedades más comunes</a:t>
            </a:r>
            <a:endParaRPr i="1" sz="3000">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9"/>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LENGTH</a:t>
            </a:r>
            <a:endParaRPr i="1" sz="4500">
              <a:latin typeface="Anton"/>
              <a:ea typeface="Anton"/>
              <a:cs typeface="Anton"/>
              <a:sym typeface="Anton"/>
            </a:endParaRPr>
          </a:p>
        </p:txBody>
      </p:sp>
      <p:sp>
        <p:nvSpPr>
          <p:cNvPr id="594" name="Google Shape;594;p79"/>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igual que en un String, la</a:t>
            </a:r>
            <a:r>
              <a:rPr lang="en-GB" sz="2000">
                <a:solidFill>
                  <a:schemeClr val="dk1"/>
                </a:solidFill>
                <a:highlight>
                  <a:srgbClr val="E0FF00"/>
                </a:highlight>
                <a:latin typeface="Helvetica Neue Light"/>
                <a:ea typeface="Helvetica Neue Light"/>
                <a:cs typeface="Helvetica Neue Light"/>
                <a:sym typeface="Helvetica Neue Light"/>
              </a:rPr>
              <a:t> propiedad length</a:t>
            </a:r>
            <a:r>
              <a:rPr lang="en-GB" sz="2000">
                <a:solidFill>
                  <a:schemeClr val="dk1"/>
                </a:solidFill>
                <a:highlight>
                  <a:srgbClr val="FFFFFF"/>
                </a:highlight>
                <a:latin typeface="Helvetica Neue Light"/>
                <a:ea typeface="Helvetica Neue Light"/>
                <a:cs typeface="Helvetica Neue Light"/>
                <a:sym typeface="Helvetica Neue Light"/>
              </a:rPr>
              <a:t> nos sirve para obtener el largo de un Array, es decir, cuántos elementos tiene.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595" name="Google Shape;595;p7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96" name="Google Shape;596;p79"/>
          <p:cNvSpPr txBox="1"/>
          <p:nvPr/>
        </p:nvSpPr>
        <p:spPr>
          <a:xfrm>
            <a:off x="1187200" y="2821350"/>
            <a:ext cx="6906300" cy="1079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marca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palabra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.length ); </a:t>
            </a:r>
            <a:r>
              <a:rPr lang="en-GB" sz="1600">
                <a:solidFill>
                  <a:srgbClr val="6272A4"/>
                </a:solidFill>
                <a:latin typeface="Courier New"/>
                <a:ea typeface="Courier New"/>
                <a:cs typeface="Courier New"/>
                <a:sym typeface="Courier New"/>
              </a:rPr>
              <a:t>//imprime 3</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500">
              <a:solidFill>
                <a:srgbClr val="999999"/>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0"/>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TO STRING</a:t>
            </a:r>
            <a:endParaRPr i="1" sz="4500">
              <a:latin typeface="Anton"/>
              <a:ea typeface="Anton"/>
              <a:cs typeface="Anton"/>
              <a:sym typeface="Anton"/>
            </a:endParaRPr>
          </a:p>
        </p:txBody>
      </p:sp>
      <p:sp>
        <p:nvSpPr>
          <p:cNvPr id="602" name="Google Shape;602;p80"/>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método </a:t>
            </a:r>
            <a:r>
              <a:rPr lang="en-GB" sz="2000">
                <a:solidFill>
                  <a:schemeClr val="dk1"/>
                </a:solidFill>
                <a:highlight>
                  <a:srgbClr val="E0FF00"/>
                </a:highlight>
                <a:latin typeface="Helvetica Neue Light"/>
                <a:ea typeface="Helvetica Neue Light"/>
                <a:cs typeface="Helvetica Neue Light"/>
                <a:sym typeface="Helvetica Neue Light"/>
              </a:rPr>
              <a:t>toString</a:t>
            </a:r>
            <a:r>
              <a:rPr lang="en-GB" sz="2000">
                <a:solidFill>
                  <a:schemeClr val="dk1"/>
                </a:solidFill>
                <a:highlight>
                  <a:srgbClr val="FFFFFF"/>
                </a:highlight>
                <a:latin typeface="Helvetica Neue Light"/>
                <a:ea typeface="Helvetica Neue Light"/>
                <a:cs typeface="Helvetica Neue Light"/>
                <a:sym typeface="Helvetica Neue Light"/>
              </a:rPr>
              <a:t> convierte un Array a un String, compuesto por cada uno de los elementos del Array separados por comas.</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603" name="Google Shape;603;p8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04" name="Google Shape;604;p80"/>
          <p:cNvSpPr txBox="1"/>
          <p:nvPr/>
        </p:nvSpPr>
        <p:spPr>
          <a:xfrm>
            <a:off x="620014" y="2821350"/>
            <a:ext cx="8119200" cy="1079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marca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palabra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toString</a:t>
            </a:r>
            <a:r>
              <a:rPr lang="en-GB" sz="1600">
                <a:solidFill>
                  <a:srgbClr val="F8F8F2"/>
                </a:solidFill>
                <a:latin typeface="Courier New"/>
                <a:ea typeface="Courier New"/>
                <a:cs typeface="Courier New"/>
                <a:sym typeface="Courier New"/>
              </a:rPr>
              <a:t>() ); </a:t>
            </a:r>
            <a:r>
              <a:rPr lang="en-GB" sz="1600">
                <a:solidFill>
                  <a:srgbClr val="6272A4"/>
                </a:solidFill>
                <a:latin typeface="Courier New"/>
                <a:ea typeface="Courier New"/>
                <a:cs typeface="Courier New"/>
                <a:sym typeface="Courier New"/>
              </a:rPr>
              <a:t>//imprime "marca,3,palabra"</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500">
              <a:solidFill>
                <a:srgbClr val="999999"/>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1"/>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AGREGAR ELEMENTOS</a:t>
            </a:r>
            <a:endParaRPr i="1" sz="4500">
              <a:latin typeface="Anton"/>
              <a:ea typeface="Anton"/>
              <a:cs typeface="Anton"/>
              <a:sym typeface="Anton"/>
            </a:endParaRPr>
          </a:p>
        </p:txBody>
      </p:sp>
      <p:sp>
        <p:nvSpPr>
          <p:cNvPr id="610" name="Google Shape;610;p81"/>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sumar un elemento a un Array ya existente, se utiliza el método </a:t>
            </a:r>
            <a:r>
              <a:rPr lang="en-GB" sz="2000">
                <a:solidFill>
                  <a:schemeClr val="dk1"/>
                </a:solidFill>
                <a:highlight>
                  <a:srgbClr val="E0FF00"/>
                </a:highlight>
                <a:latin typeface="Helvetica Neue Light"/>
                <a:ea typeface="Helvetica Neue Light"/>
                <a:cs typeface="Helvetica Neue Light"/>
                <a:sym typeface="Helvetica Neue Light"/>
              </a:rPr>
              <a:t>push</a:t>
            </a:r>
            <a:r>
              <a:rPr lang="en-GB" sz="2000">
                <a:solidFill>
                  <a:schemeClr val="dk1"/>
                </a:solidFill>
                <a:highlight>
                  <a:srgbClr val="FFFFFF"/>
                </a:highlight>
                <a:latin typeface="Helvetica Neue Light"/>
                <a:ea typeface="Helvetica Neue Light"/>
                <a:cs typeface="Helvetica Neue Light"/>
                <a:sym typeface="Helvetica Neue Light"/>
              </a:rPr>
              <a:t>, pasando como parámetro el valor (o variable) a agregar.</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611" name="Google Shape;611;p8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12" name="Google Shape;612;p81"/>
          <p:cNvSpPr txBox="1"/>
          <p:nvPr/>
        </p:nvSpPr>
        <p:spPr>
          <a:xfrm>
            <a:off x="394050" y="2579675"/>
            <a:ext cx="8355900" cy="1521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marca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palabra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push</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otro elemento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.length); </a:t>
            </a:r>
            <a:r>
              <a:rPr lang="en-GB" sz="1600">
                <a:solidFill>
                  <a:srgbClr val="6272A4"/>
                </a:solidFill>
                <a:latin typeface="Courier New"/>
                <a:ea typeface="Courier New"/>
                <a:cs typeface="Courier New"/>
                <a:sym typeface="Courier New"/>
              </a:rPr>
              <a:t>//El array ahora tiene 4 posiciones</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FFFFFF"/>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2"/>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JOIN</a:t>
            </a:r>
            <a:endParaRPr i="1" sz="4500">
              <a:latin typeface="Anton"/>
              <a:ea typeface="Anton"/>
              <a:cs typeface="Anton"/>
              <a:sym typeface="Anton"/>
            </a:endParaRPr>
          </a:p>
        </p:txBody>
      </p:sp>
      <p:sp>
        <p:nvSpPr>
          <p:cNvPr id="618" name="Google Shape;618;p82"/>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Mediante el método </a:t>
            </a:r>
            <a:r>
              <a:rPr lang="en-GB" sz="2000">
                <a:solidFill>
                  <a:schemeClr val="dk1"/>
                </a:solidFill>
                <a:highlight>
                  <a:srgbClr val="E0FF00"/>
                </a:highlight>
                <a:latin typeface="Helvetica Neue Light"/>
                <a:ea typeface="Helvetica Neue Light"/>
                <a:cs typeface="Helvetica Neue Light"/>
                <a:sym typeface="Helvetica Neue Light"/>
              </a:rPr>
              <a:t>join </a:t>
            </a:r>
            <a:r>
              <a:rPr lang="en-GB" sz="2000">
                <a:solidFill>
                  <a:schemeClr val="dk1"/>
                </a:solidFill>
                <a:highlight>
                  <a:srgbClr val="FFFFFF"/>
                </a:highlight>
                <a:latin typeface="Helvetica Neue Light"/>
                <a:ea typeface="Helvetica Neue Light"/>
                <a:cs typeface="Helvetica Neue Light"/>
                <a:sym typeface="Helvetica Neue Light"/>
              </a:rPr>
              <a:t>podemos juntar todos los elementos de un Array en una cadena String, indicando como parámetro el separador para esos elementos:</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619" name="Google Shape;619;p8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20" name="Google Shape;620;p82"/>
          <p:cNvSpPr txBox="1"/>
          <p:nvPr/>
        </p:nvSpPr>
        <p:spPr>
          <a:xfrm>
            <a:off x="678225" y="2679100"/>
            <a:ext cx="8030100" cy="918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otroArray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hola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22</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mundo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otroArray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join</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6272A4"/>
                </a:solidFill>
                <a:latin typeface="Courier New"/>
                <a:ea typeface="Courier New"/>
                <a:cs typeface="Courier New"/>
                <a:sym typeface="Courier New"/>
              </a:rPr>
              <a:t>//Imprime "hola*22*mundo"</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3"/>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CONCAT</a:t>
            </a:r>
            <a:endParaRPr i="1" sz="4500">
              <a:latin typeface="Anton"/>
              <a:ea typeface="Anton"/>
              <a:cs typeface="Anton"/>
              <a:sym typeface="Anton"/>
            </a:endParaRPr>
          </a:p>
        </p:txBody>
      </p:sp>
      <p:sp>
        <p:nvSpPr>
          <p:cNvPr id="626" name="Google Shape;626;p83"/>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Mediante el método </a:t>
            </a:r>
            <a:r>
              <a:rPr lang="en-GB" sz="2000">
                <a:solidFill>
                  <a:schemeClr val="dk1"/>
                </a:solidFill>
                <a:highlight>
                  <a:srgbClr val="E0FF00"/>
                </a:highlight>
                <a:latin typeface="Helvetica Neue Light"/>
                <a:ea typeface="Helvetica Neue Light"/>
                <a:cs typeface="Helvetica Neue Light"/>
                <a:sym typeface="Helvetica Neue Light"/>
              </a:rPr>
              <a:t>concat </a:t>
            </a:r>
            <a:r>
              <a:rPr lang="en-GB" sz="2000">
                <a:solidFill>
                  <a:schemeClr val="dk1"/>
                </a:solidFill>
                <a:highlight>
                  <a:srgbClr val="FFFFFF"/>
                </a:highlight>
                <a:latin typeface="Helvetica Neue Light"/>
                <a:ea typeface="Helvetica Neue Light"/>
                <a:cs typeface="Helvetica Neue Light"/>
                <a:sym typeface="Helvetica Neue Light"/>
              </a:rPr>
              <a:t>podemos combinar dos Arrays en un único Array resultante: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627" name="Google Shape;627;p8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28" name="Google Shape;628;p83"/>
          <p:cNvSpPr txBox="1"/>
          <p:nvPr/>
        </p:nvSpPr>
        <p:spPr>
          <a:xfrm>
            <a:off x="678225" y="2443175"/>
            <a:ext cx="8076300" cy="1579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ford</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45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otroArray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hola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22</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mundo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nuevoArray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miArray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concat</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otroArray</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6272A4"/>
                </a:solidFill>
                <a:latin typeface="Courier New"/>
                <a:ea typeface="Courier New"/>
                <a:cs typeface="Courier New"/>
                <a:sym typeface="Courier New"/>
              </a:rPr>
              <a:t>// nuevoArray ahora es igual a[ford,45,hola,22,mundo]</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6" name="Shape 136"/>
        <p:cNvGrpSpPr/>
        <p:nvPr/>
      </p:nvGrpSpPr>
      <p:grpSpPr>
        <a:xfrm>
          <a:off x="0" y="0"/>
          <a:ext cx="0" cy="0"/>
          <a:chOff x="0" y="0"/>
          <a:chExt cx="0" cy="0"/>
        </a:xfrm>
      </p:grpSpPr>
      <p:sp>
        <p:nvSpPr>
          <p:cNvPr id="137" name="Google Shape;137;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8" name="Google Shape;138;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4"/>
          <p:cNvSpPr txBox="1"/>
          <p:nvPr/>
        </p:nvSpPr>
        <p:spPr>
          <a:xfrm>
            <a:off x="1671825" y="37282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SLICE</a:t>
            </a:r>
            <a:endParaRPr i="1" sz="4500">
              <a:latin typeface="Anton"/>
              <a:ea typeface="Anton"/>
              <a:cs typeface="Anton"/>
              <a:sym typeface="Anton"/>
            </a:endParaRPr>
          </a:p>
        </p:txBody>
      </p:sp>
      <p:sp>
        <p:nvSpPr>
          <p:cNvPr id="634" name="Google Shape;634;p84"/>
          <p:cNvSpPr txBox="1"/>
          <p:nvPr/>
        </p:nvSpPr>
        <p:spPr>
          <a:xfrm>
            <a:off x="678225" y="1300051"/>
            <a:ext cx="7653300" cy="15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Devuelve una copia de una parte del Array dentro de un nuevo Array, empezando por inicio hasta fin (fin no incluído). El Array original no se modificará.</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635" name="Google Shape;635;p8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6" name="Google Shape;636;p84"/>
          <p:cNvSpPr txBox="1"/>
          <p:nvPr/>
        </p:nvSpPr>
        <p:spPr>
          <a:xfrm>
            <a:off x="276200" y="2733350"/>
            <a:ext cx="8777400" cy="1207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nombres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Rita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Pedro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Miguel</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Ana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Vanesa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masculinos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nombres</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slice</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a:t>
            </a:r>
            <a:r>
              <a:rPr lang="en-GB" sz="1100">
                <a:solidFill>
                  <a:srgbClr val="6272A4"/>
                </a:solidFill>
                <a:latin typeface="Courier New"/>
                <a:ea typeface="Courier New"/>
                <a:cs typeface="Courier New"/>
                <a:sym typeface="Courier New"/>
              </a:rPr>
              <a:t>// Nuevo array desde la posición 1 a 3.</a:t>
            </a:r>
            <a:endParaRPr sz="11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6272A4"/>
                </a:solidFill>
                <a:latin typeface="Courier New"/>
                <a:ea typeface="Courier New"/>
                <a:cs typeface="Courier New"/>
                <a:sym typeface="Courier New"/>
              </a:rPr>
              <a:t>// masculinos contiene ['Pedro','Miguel']</a:t>
            </a:r>
            <a:endParaRPr sz="16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F0629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5"/>
          <p:cNvSpPr txBox="1"/>
          <p:nvPr/>
        </p:nvSpPr>
        <p:spPr>
          <a:xfrm>
            <a:off x="0" y="36100"/>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000">
                <a:solidFill>
                  <a:schemeClr val="dk1"/>
                </a:solidFill>
                <a:latin typeface="Anton"/>
                <a:ea typeface="Anton"/>
                <a:cs typeface="Anton"/>
                <a:sym typeface="Anton"/>
              </a:rPr>
              <a:t>EJEMPLO APLICADO: CARGAR ARRAY CON ENTRADAS</a:t>
            </a:r>
            <a:endParaRPr i="1" sz="3000">
              <a:latin typeface="Anton"/>
              <a:ea typeface="Anton"/>
              <a:cs typeface="Anton"/>
              <a:sym typeface="Anton"/>
            </a:endParaRPr>
          </a:p>
        </p:txBody>
      </p:sp>
      <p:sp>
        <p:nvSpPr>
          <p:cNvPr id="642" name="Google Shape;642;p85"/>
          <p:cNvSpPr txBox="1"/>
          <p:nvPr/>
        </p:nvSpPr>
        <p:spPr>
          <a:xfrm>
            <a:off x="679500" y="592875"/>
            <a:ext cx="7785000" cy="4456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//Declaraciòn de array vacío y variable para determinar cantidad</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cantidad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//Empleo de do...while para cargar nombres en el array por prompt()</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do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push</a:t>
            </a:r>
            <a:r>
              <a:rPr lang="en-GB" sz="1600">
                <a:solidFill>
                  <a:srgbClr val="F8F8F2"/>
                </a:solidFill>
                <a:latin typeface="Courier New"/>
                <a:ea typeface="Courier New"/>
                <a:cs typeface="Courier New"/>
                <a:sym typeface="Courier New"/>
              </a:rPr>
              <a:t>(entrada.</a:t>
            </a:r>
            <a:r>
              <a:rPr lang="en-GB" sz="1600">
                <a:solidFill>
                  <a:srgbClr val="50FA7B"/>
                </a:solidFill>
                <a:latin typeface="Courier New"/>
                <a:ea typeface="Courier New"/>
                <a:cs typeface="Courier New"/>
                <a:sym typeface="Courier New"/>
              </a:rPr>
              <a:t>toUpperCase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.length);</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while</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.length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cantidad)</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//Concatenamos un nuevo array de dos elementos</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nuevaLista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listaNombres</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concat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ANA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EMA</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//Salida con salto de línea usando join</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nuevaLista</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join</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\n</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F0629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500">
              <a:solidFill>
                <a:srgbClr val="4DD0E1"/>
              </a:solidFill>
              <a:latin typeface="Courier New"/>
              <a:ea typeface="Courier New"/>
              <a:cs typeface="Courier New"/>
              <a:sym typeface="Courier New"/>
            </a:endParaRPr>
          </a:p>
        </p:txBody>
      </p:sp>
      <p:pic>
        <p:nvPicPr>
          <p:cNvPr id="643" name="Google Shape;643;p85"/>
          <p:cNvPicPr preferRelativeResize="0"/>
          <p:nvPr/>
        </p:nvPicPr>
        <p:blipFill>
          <a:blip r:embed="rId3">
            <a:alphaModFix/>
          </a:blip>
          <a:stretch>
            <a:fillRect/>
          </a:stretch>
        </p:blipFill>
        <p:spPr>
          <a:xfrm>
            <a:off x="7861075" y="4718700"/>
            <a:ext cx="1186526" cy="330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47" name="Shape 647"/>
        <p:cNvGrpSpPr/>
        <p:nvPr/>
      </p:nvGrpSpPr>
      <p:grpSpPr>
        <a:xfrm>
          <a:off x="0" y="0"/>
          <a:ext cx="0" cy="0"/>
          <a:chOff x="0" y="0"/>
          <a:chExt cx="0" cy="0"/>
        </a:xfrm>
      </p:grpSpPr>
      <p:sp>
        <p:nvSpPr>
          <p:cNvPr id="648" name="Google Shape;648;p86"/>
          <p:cNvSpPr txBox="1"/>
          <p:nvPr/>
        </p:nvSpPr>
        <p:spPr>
          <a:xfrm>
            <a:off x="1772250" y="2077200"/>
            <a:ext cx="5599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649" name="Google Shape;649;p8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50" name="Google Shape;650;p86"/>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4" name="Shape 654"/>
        <p:cNvGrpSpPr/>
        <p:nvPr/>
      </p:nvGrpSpPr>
      <p:grpSpPr>
        <a:xfrm>
          <a:off x="0" y="0"/>
          <a:ext cx="0" cy="0"/>
          <a:chOff x="0" y="0"/>
          <a:chExt cx="0" cy="0"/>
        </a:xfrm>
      </p:grpSpPr>
      <p:sp>
        <p:nvSpPr>
          <p:cNvPr id="655" name="Google Shape;655;p87"/>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9" name="Shape 659"/>
        <p:cNvGrpSpPr/>
        <p:nvPr/>
      </p:nvGrpSpPr>
      <p:grpSpPr>
        <a:xfrm>
          <a:off x="0" y="0"/>
          <a:ext cx="0" cy="0"/>
          <a:chOff x="0" y="0"/>
          <a:chExt cx="0" cy="0"/>
        </a:xfrm>
      </p:grpSpPr>
      <p:sp>
        <p:nvSpPr>
          <p:cNvPr id="660" name="Google Shape;660;p8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ARRAYS DE OBJETOS</a:t>
            </a:r>
            <a:endParaRPr i="1" sz="3600">
              <a:solidFill>
                <a:srgbClr val="E0FF00"/>
              </a:solidFill>
              <a:latin typeface="Anton"/>
              <a:ea typeface="Anton"/>
              <a:cs typeface="Anton"/>
              <a:sym typeface="Anto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89"/>
          <p:cNvSpPr txBox="1"/>
          <p:nvPr/>
        </p:nvSpPr>
        <p:spPr>
          <a:xfrm>
            <a:off x="1727950" y="21161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ARRAY DE OBJETOS</a:t>
            </a:r>
            <a:endParaRPr i="1" sz="4500">
              <a:latin typeface="Anton"/>
              <a:ea typeface="Anton"/>
              <a:cs typeface="Anton"/>
              <a:sym typeface="Anton"/>
            </a:endParaRPr>
          </a:p>
        </p:txBody>
      </p:sp>
      <p:sp>
        <p:nvSpPr>
          <p:cNvPr id="666" name="Google Shape;666;p89"/>
          <p:cNvSpPr txBox="1"/>
          <p:nvPr/>
        </p:nvSpPr>
        <p:spPr>
          <a:xfrm>
            <a:off x="704850" y="969199"/>
            <a:ext cx="77343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array pueden usarse para almacenar objetos personalizados. Podemos asignar objetos literales o previamente instanciados en la declaración del array o agregar nuevos objetos usando el método push y el constructor</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667" name="Google Shape;667;p8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68" name="Google Shape;668;p89"/>
          <p:cNvSpPr txBox="1"/>
          <p:nvPr/>
        </p:nvSpPr>
        <p:spPr>
          <a:xfrm>
            <a:off x="886800" y="2908875"/>
            <a:ext cx="7370400" cy="1291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objeto1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Arroz</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array</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objeto1</a:t>
            </a: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Fideo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array</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push</a:t>
            </a:r>
            <a:r>
              <a:rPr lang="en-GB" sz="1600">
                <a:solidFill>
                  <a:srgbClr val="F8F8F2"/>
                </a:solidFill>
                <a:latin typeface="Courier New"/>
                <a:ea typeface="Courier New"/>
                <a:cs typeface="Courier New"/>
                <a:sym typeface="Courier New"/>
              </a:rPr>
              <a:t>({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Pan</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0"/>
          <p:cNvSpPr txBox="1"/>
          <p:nvPr/>
        </p:nvSpPr>
        <p:spPr>
          <a:xfrm>
            <a:off x="650600" y="55075"/>
            <a:ext cx="77304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FOR...OF</a:t>
            </a:r>
            <a:endParaRPr i="1" sz="4500">
              <a:latin typeface="Anton"/>
              <a:ea typeface="Anton"/>
              <a:cs typeface="Anton"/>
              <a:sym typeface="Anton"/>
            </a:endParaRPr>
          </a:p>
        </p:txBody>
      </p:sp>
      <p:sp>
        <p:nvSpPr>
          <p:cNvPr id="674" name="Google Shape;674;p90"/>
          <p:cNvSpPr txBox="1"/>
          <p:nvPr/>
        </p:nvSpPr>
        <p:spPr>
          <a:xfrm>
            <a:off x="414075" y="813550"/>
            <a:ext cx="81816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 sentencia sentencia for...of permite recorrer un objeto iterable (array) ejecutando un bloque de código por cada elemento del objeto.</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675" name="Google Shape;675;p9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76" name="Google Shape;676;p90"/>
          <p:cNvSpPr txBox="1"/>
          <p:nvPr/>
        </p:nvSpPr>
        <p:spPr>
          <a:xfrm>
            <a:off x="1161300" y="1745200"/>
            <a:ext cx="6821400" cy="2799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productos</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Arroz</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Fideo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 id</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3</a:t>
            </a:r>
            <a:r>
              <a:rPr lang="en-GB" sz="1600">
                <a:solidFill>
                  <a:srgbClr val="F8F8F2"/>
                </a:solidFill>
                <a:latin typeface="Courier New"/>
                <a:ea typeface="Courier New"/>
                <a:cs typeface="Courier New"/>
                <a:sym typeface="Courier New"/>
              </a:rPr>
              <a:t>,  producto</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Pan</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producto</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of</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productos</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producto</a:t>
            </a:r>
            <a:r>
              <a:rPr lang="en-GB" sz="1600">
                <a:solidFill>
                  <a:srgbClr val="F8F8F2"/>
                </a:solidFill>
                <a:latin typeface="Courier New"/>
                <a:ea typeface="Courier New"/>
                <a:cs typeface="Courier New"/>
                <a:sym typeface="Courier New"/>
              </a:rPr>
              <a:t>.id);</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producto</a:t>
            </a:r>
            <a:r>
              <a:rPr lang="en-GB" sz="1600">
                <a:solidFill>
                  <a:srgbClr val="F8F8F2"/>
                </a:solidFill>
                <a:latin typeface="Courier New"/>
                <a:ea typeface="Courier New"/>
                <a:cs typeface="Courier New"/>
                <a:sym typeface="Courier New"/>
              </a:rPr>
              <a:t>.producto);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1"/>
          <p:cNvSpPr txBox="1"/>
          <p:nvPr/>
        </p:nvSpPr>
        <p:spPr>
          <a:xfrm>
            <a:off x="1671825" y="5506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TYPEOF</a:t>
            </a:r>
            <a:endParaRPr i="1" sz="4500">
              <a:latin typeface="Anton"/>
              <a:ea typeface="Anton"/>
              <a:cs typeface="Anton"/>
              <a:sym typeface="Anton"/>
            </a:endParaRPr>
          </a:p>
        </p:txBody>
      </p:sp>
      <p:sp>
        <p:nvSpPr>
          <p:cNvPr id="682" name="Google Shape;682;p91"/>
          <p:cNvSpPr txBox="1"/>
          <p:nvPr/>
        </p:nvSpPr>
        <p:spPr>
          <a:xfrm>
            <a:off x="367400" y="708975"/>
            <a:ext cx="84423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operador typeof devuelve una cadena que indica el tipo de dato del parámetro. El parámetro puede ser una cadena, número, variable, u objeto. Sirve para detectar qué tipo de dato es el parámetro. Por ejemplo, chequear antes de quitar espacios, que efectivamente sea un string.</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683" name="Google Shape;683;p91"/>
          <p:cNvPicPr preferRelativeResize="0"/>
          <p:nvPr/>
        </p:nvPicPr>
        <p:blipFill>
          <a:blip r:embed="rId3">
            <a:alphaModFix/>
          </a:blip>
          <a:stretch>
            <a:fillRect/>
          </a:stretch>
        </p:blipFill>
        <p:spPr>
          <a:xfrm>
            <a:off x="7743975" y="4728525"/>
            <a:ext cx="1186526" cy="330675"/>
          </a:xfrm>
          <a:prstGeom prst="rect">
            <a:avLst/>
          </a:prstGeom>
          <a:noFill/>
          <a:ln>
            <a:noFill/>
          </a:ln>
        </p:spPr>
      </p:pic>
      <p:sp>
        <p:nvSpPr>
          <p:cNvPr id="684" name="Google Shape;684;p91"/>
          <p:cNvSpPr txBox="1"/>
          <p:nvPr/>
        </p:nvSpPr>
        <p:spPr>
          <a:xfrm>
            <a:off x="1384725" y="2183100"/>
            <a:ext cx="6240300" cy="2753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let</a:t>
            </a:r>
            <a:r>
              <a:rPr lang="en-GB">
                <a:solidFill>
                  <a:srgbClr val="F8F8F2"/>
                </a:solidFill>
                <a:latin typeface="Courier New"/>
                <a:ea typeface="Courier New"/>
                <a:cs typeface="Courier New"/>
                <a:sym typeface="Courier New"/>
              </a:rPr>
              <a:t> </a:t>
            </a:r>
            <a:r>
              <a:rPr lang="en-GB">
                <a:solidFill>
                  <a:srgbClr val="50FA7B"/>
                </a:solidFill>
                <a:latin typeface="Courier New"/>
                <a:ea typeface="Courier New"/>
                <a:cs typeface="Courier New"/>
                <a:sym typeface="Courier New"/>
              </a:rPr>
              <a:t>miFuncion</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i="1" lang="en-GB">
                <a:solidFill>
                  <a:srgbClr val="FFB86C"/>
                </a:solidFill>
                <a:latin typeface="Courier New"/>
                <a:ea typeface="Courier New"/>
                <a:cs typeface="Courier New"/>
                <a:sym typeface="Courier New"/>
              </a:rPr>
              <a:t>a</a:t>
            </a:r>
            <a:r>
              <a:rPr lang="en-GB">
                <a:solidFill>
                  <a:srgbClr val="F8F8F2"/>
                </a:solidFill>
                <a:latin typeface="Courier New"/>
                <a:ea typeface="Courier New"/>
                <a:cs typeface="Courier New"/>
                <a:sym typeface="Courier New"/>
              </a:rPr>
              <a:t>,</a:t>
            </a:r>
            <a:r>
              <a:rPr i="1" lang="en-GB">
                <a:solidFill>
                  <a:srgbClr val="FFB86C"/>
                </a:solidFill>
                <a:latin typeface="Courier New"/>
                <a:ea typeface="Courier New"/>
                <a:cs typeface="Courier New"/>
                <a:sym typeface="Courier New"/>
              </a:rPr>
              <a:t>b</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=&gt;</a:t>
            </a:r>
            <a:r>
              <a:rPr lang="en-GB">
                <a:solidFill>
                  <a:srgbClr val="F8F8F2"/>
                </a:solidFill>
                <a:latin typeface="Courier New"/>
                <a:ea typeface="Courier New"/>
                <a:cs typeface="Courier New"/>
                <a:sym typeface="Courier New"/>
              </a:rPr>
              <a:t> </a:t>
            </a:r>
            <a:r>
              <a:rPr i="1" lang="en-GB">
                <a:solidFill>
                  <a:srgbClr val="FFB86C"/>
                </a:solidFill>
                <a:latin typeface="Courier New"/>
                <a:ea typeface="Courier New"/>
                <a:cs typeface="Courier New"/>
                <a:sym typeface="Courier New"/>
              </a:rPr>
              <a:t>a</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i="1" lang="en-GB">
                <a:solidFill>
                  <a:srgbClr val="FFB86C"/>
                </a:solidFill>
                <a:latin typeface="Courier New"/>
                <a:ea typeface="Courier New"/>
                <a:cs typeface="Courier New"/>
                <a:sym typeface="Courier New"/>
              </a:rPr>
              <a:t>b</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let</a:t>
            </a:r>
            <a:r>
              <a:rPr lang="en-GB">
                <a:solidFill>
                  <a:srgbClr val="F8F8F2"/>
                </a:solidFill>
                <a:latin typeface="Courier New"/>
                <a:ea typeface="Courier New"/>
                <a:cs typeface="Courier New"/>
                <a:sym typeface="Courier New"/>
              </a:rPr>
              <a:t> forma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 redonda </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let</a:t>
            </a:r>
            <a:r>
              <a:rPr lang="en-GB">
                <a:solidFill>
                  <a:srgbClr val="F8F8F2"/>
                </a:solidFill>
                <a:latin typeface="Courier New"/>
                <a:ea typeface="Courier New"/>
                <a:cs typeface="Courier New"/>
                <a:sym typeface="Courier New"/>
              </a:rPr>
              <a:t> tamano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1</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BD93F9"/>
                </a:solidFill>
                <a:latin typeface="Courier New"/>
                <a:ea typeface="Courier New"/>
                <a:cs typeface="Courier New"/>
                <a:sym typeface="Courier New"/>
              </a:rPr>
              <a:t>console</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log</a:t>
            </a:r>
            <a:r>
              <a:rPr lang="en-GB">
                <a:solidFill>
                  <a:srgbClr val="F8F8F2"/>
                </a:solidFill>
                <a:latin typeface="Courier New"/>
                <a:ea typeface="Courier New"/>
                <a:cs typeface="Courier New"/>
                <a:sym typeface="Courier New"/>
              </a:rPr>
              <a:t> ( </a:t>
            </a:r>
            <a:r>
              <a:rPr lang="en-GB">
                <a:solidFill>
                  <a:srgbClr val="FF79C6"/>
                </a:solidFill>
                <a:latin typeface="Courier New"/>
                <a:ea typeface="Courier New"/>
                <a:cs typeface="Courier New"/>
                <a:sym typeface="Courier New"/>
              </a:rPr>
              <a:t>typeof</a:t>
            </a:r>
            <a:r>
              <a:rPr lang="en-GB">
                <a:solidFill>
                  <a:srgbClr val="F8F8F2"/>
                </a:solidFill>
                <a:latin typeface="Courier New"/>
                <a:ea typeface="Courier New"/>
                <a:cs typeface="Courier New"/>
                <a:sym typeface="Courier New"/>
              </a:rPr>
              <a:t> </a:t>
            </a:r>
            <a:r>
              <a:rPr lang="en-GB">
                <a:solidFill>
                  <a:srgbClr val="50FA7B"/>
                </a:solidFill>
                <a:latin typeface="Courier New"/>
                <a:ea typeface="Courier New"/>
                <a:cs typeface="Courier New"/>
                <a:sym typeface="Courier New"/>
              </a:rPr>
              <a:t>miFuncion</a:t>
            </a:r>
            <a:r>
              <a:rPr lang="en-GB">
                <a:solidFill>
                  <a:srgbClr val="F8F8F2"/>
                </a:solidFill>
                <a:latin typeface="Courier New"/>
                <a:ea typeface="Courier New"/>
                <a:cs typeface="Courier New"/>
                <a:sym typeface="Courier New"/>
              </a:rPr>
              <a:t> ); </a:t>
            </a:r>
            <a:r>
              <a:rPr lang="en-GB">
                <a:solidFill>
                  <a:srgbClr val="6272A4"/>
                </a:solidFill>
                <a:latin typeface="Courier New"/>
                <a:ea typeface="Courier New"/>
                <a:cs typeface="Courier New"/>
                <a:sym typeface="Courier New"/>
              </a:rPr>
              <a:t>//imprime function</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BD93F9"/>
                </a:solidFill>
                <a:latin typeface="Courier New"/>
                <a:ea typeface="Courier New"/>
                <a:cs typeface="Courier New"/>
                <a:sym typeface="Courier New"/>
              </a:rPr>
              <a:t>console</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log</a:t>
            </a:r>
            <a:r>
              <a:rPr lang="en-GB">
                <a:solidFill>
                  <a:srgbClr val="F8F8F2"/>
                </a:solidFill>
                <a:latin typeface="Courier New"/>
                <a:ea typeface="Courier New"/>
                <a:cs typeface="Courier New"/>
                <a:sym typeface="Courier New"/>
              </a:rPr>
              <a:t> ( </a:t>
            </a:r>
            <a:r>
              <a:rPr lang="en-GB">
                <a:solidFill>
                  <a:srgbClr val="FF79C6"/>
                </a:solidFill>
                <a:latin typeface="Courier New"/>
                <a:ea typeface="Courier New"/>
                <a:cs typeface="Courier New"/>
                <a:sym typeface="Courier New"/>
              </a:rPr>
              <a:t>typeof</a:t>
            </a:r>
            <a:r>
              <a:rPr lang="en-GB">
                <a:solidFill>
                  <a:srgbClr val="F8F8F2"/>
                </a:solidFill>
                <a:latin typeface="Courier New"/>
                <a:ea typeface="Courier New"/>
                <a:cs typeface="Courier New"/>
                <a:sym typeface="Courier New"/>
              </a:rPr>
              <a:t> forma ); </a:t>
            </a:r>
            <a:r>
              <a:rPr lang="en-GB">
                <a:solidFill>
                  <a:srgbClr val="6272A4"/>
                </a:solidFill>
                <a:latin typeface="Courier New"/>
                <a:ea typeface="Courier New"/>
                <a:cs typeface="Courier New"/>
                <a:sym typeface="Courier New"/>
              </a:rPr>
              <a:t>//imprime string </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BD93F9"/>
                </a:solidFill>
                <a:latin typeface="Courier New"/>
                <a:ea typeface="Courier New"/>
                <a:cs typeface="Courier New"/>
                <a:sym typeface="Courier New"/>
              </a:rPr>
              <a:t>console</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log</a:t>
            </a:r>
            <a:r>
              <a:rPr lang="en-GB">
                <a:solidFill>
                  <a:srgbClr val="F8F8F2"/>
                </a:solidFill>
                <a:latin typeface="Courier New"/>
                <a:ea typeface="Courier New"/>
                <a:cs typeface="Courier New"/>
                <a:sym typeface="Courier New"/>
              </a:rPr>
              <a:t> ( </a:t>
            </a:r>
            <a:r>
              <a:rPr lang="en-GB">
                <a:solidFill>
                  <a:srgbClr val="FF79C6"/>
                </a:solidFill>
                <a:latin typeface="Courier New"/>
                <a:ea typeface="Courier New"/>
                <a:cs typeface="Courier New"/>
                <a:sym typeface="Courier New"/>
              </a:rPr>
              <a:t>typeof</a:t>
            </a:r>
            <a:r>
              <a:rPr lang="en-GB">
                <a:solidFill>
                  <a:srgbClr val="F8F8F2"/>
                </a:solidFill>
                <a:latin typeface="Courier New"/>
                <a:ea typeface="Courier New"/>
                <a:cs typeface="Courier New"/>
                <a:sym typeface="Courier New"/>
              </a:rPr>
              <a:t> tamano ); </a:t>
            </a:r>
            <a:r>
              <a:rPr lang="en-GB">
                <a:solidFill>
                  <a:srgbClr val="6272A4"/>
                </a:solidFill>
                <a:latin typeface="Courier New"/>
                <a:ea typeface="Courier New"/>
                <a:cs typeface="Courier New"/>
                <a:sym typeface="Courier New"/>
              </a:rPr>
              <a:t>//imprime number</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if</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typeof</a:t>
            </a:r>
            <a:r>
              <a:rPr lang="en-GB">
                <a:solidFill>
                  <a:srgbClr val="F8F8F2"/>
                </a:solidFill>
                <a:latin typeface="Courier New"/>
                <a:ea typeface="Courier New"/>
                <a:cs typeface="Courier New"/>
                <a:sym typeface="Courier New"/>
              </a:rPr>
              <a:t> forma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string</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urier New"/>
                <a:ea typeface="Courier New"/>
                <a:cs typeface="Courier New"/>
                <a:sym typeface="Courier New"/>
              </a:rPr>
              <a:t>    forma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forma.</a:t>
            </a:r>
            <a:r>
              <a:rPr lang="en-GB">
                <a:solidFill>
                  <a:srgbClr val="50FA7B"/>
                </a:solidFill>
                <a:latin typeface="Courier New"/>
                <a:ea typeface="Courier New"/>
                <a:cs typeface="Courier New"/>
                <a:sym typeface="Courier New"/>
              </a:rPr>
              <a:t>trim</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2"/>
          <p:cNvSpPr txBox="1"/>
          <p:nvPr/>
        </p:nvSpPr>
        <p:spPr>
          <a:xfrm>
            <a:off x="6835200" y="36100"/>
            <a:ext cx="23088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200">
                <a:solidFill>
                  <a:schemeClr val="dk1"/>
                </a:solidFill>
                <a:latin typeface="Anton"/>
                <a:ea typeface="Anton"/>
                <a:cs typeface="Anton"/>
                <a:sym typeface="Anton"/>
              </a:rPr>
              <a:t>EJEMPLO APLICADO: OBJETOS, PRODUCTO Y ARRAY</a:t>
            </a:r>
            <a:endParaRPr i="1" sz="2200">
              <a:latin typeface="Anton"/>
              <a:ea typeface="Anton"/>
              <a:cs typeface="Anton"/>
              <a:sym typeface="Anton"/>
            </a:endParaRPr>
          </a:p>
        </p:txBody>
      </p:sp>
      <p:sp>
        <p:nvSpPr>
          <p:cNvPr id="690" name="Google Shape;690;p92"/>
          <p:cNvSpPr txBox="1"/>
          <p:nvPr/>
        </p:nvSpPr>
        <p:spPr>
          <a:xfrm>
            <a:off x="0" y="0"/>
            <a:ext cx="6835200" cy="5082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class</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constructor</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nombre</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precio</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.nombre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nombre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toUpperCase</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parseFloat</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precio</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.vendido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false</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sumaIva</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BD93F9"/>
                </a:solidFill>
                <a:latin typeface="Courier New"/>
                <a:ea typeface="Courier New"/>
                <a:cs typeface="Courier New"/>
                <a:sym typeface="Courier New"/>
              </a:rPr>
              <a:t>this</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1.21</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//Declaramos un array de productos para almacenar objetos</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push</a:t>
            </a:r>
            <a:r>
              <a:rPr lang="en-GB" sz="1300">
                <a:solidFill>
                  <a:srgbClr val="F8F8F2"/>
                </a:solidFill>
                <a:latin typeface="Courier New"/>
                <a:ea typeface="Courier New"/>
                <a:cs typeface="Courier New"/>
                <a:sym typeface="Courier New"/>
              </a:rPr>
              <a:t>(</a:t>
            </a:r>
            <a:r>
              <a:rPr b="1" lang="en-GB" sz="1300">
                <a:solidFill>
                  <a:srgbClr val="FF79C6"/>
                </a:solidFill>
                <a:latin typeface="Courier New"/>
                <a:ea typeface="Courier New"/>
                <a:cs typeface="Courier New"/>
                <a:sym typeface="Courier New"/>
              </a:rPr>
              <a:t>new</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arroz</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125</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push</a:t>
            </a:r>
            <a:r>
              <a:rPr lang="en-GB" sz="1300">
                <a:solidFill>
                  <a:srgbClr val="F8F8F2"/>
                </a:solidFill>
                <a:latin typeface="Courier New"/>
                <a:ea typeface="Courier New"/>
                <a:cs typeface="Courier New"/>
                <a:sym typeface="Courier New"/>
              </a:rPr>
              <a:t>(</a:t>
            </a:r>
            <a:r>
              <a:rPr b="1" lang="en-GB" sz="1300">
                <a:solidFill>
                  <a:srgbClr val="FF79C6"/>
                </a:solidFill>
                <a:latin typeface="Courier New"/>
                <a:ea typeface="Courier New"/>
                <a:cs typeface="Courier New"/>
                <a:sym typeface="Courier New"/>
              </a:rPr>
              <a:t>new</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fideo</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70</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push</a:t>
            </a:r>
            <a:r>
              <a:rPr lang="en-GB" sz="1300">
                <a:solidFill>
                  <a:srgbClr val="F8F8F2"/>
                </a:solidFill>
                <a:latin typeface="Courier New"/>
                <a:ea typeface="Courier New"/>
                <a:cs typeface="Courier New"/>
                <a:sym typeface="Courier New"/>
              </a:rPr>
              <a:t>(</a:t>
            </a:r>
            <a:r>
              <a:rPr b="1" lang="en-GB" sz="1300">
                <a:solidFill>
                  <a:srgbClr val="FF79C6"/>
                </a:solidFill>
                <a:latin typeface="Courier New"/>
                <a:ea typeface="Courier New"/>
                <a:cs typeface="Courier New"/>
                <a:sym typeface="Courier New"/>
              </a:rPr>
              <a:t>new</a:t>
            </a:r>
            <a:r>
              <a:rPr lang="en-GB" sz="1300">
                <a:solidFill>
                  <a:srgbClr val="F8F8F2"/>
                </a:solidFill>
                <a:latin typeface="Courier New"/>
                <a:ea typeface="Courier New"/>
                <a:cs typeface="Courier New"/>
                <a:sym typeface="Courier New"/>
              </a:rPr>
              <a:t> </a:t>
            </a:r>
            <a:r>
              <a:rPr lang="en-GB" sz="1300">
                <a:solidFill>
                  <a:srgbClr val="8BE9FD"/>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pan</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50</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//Iteramos el array con for...of para modificarlos a todos</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for</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of</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sumaIva</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F0629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4DD0E1"/>
              </a:solidFill>
              <a:latin typeface="Courier New"/>
              <a:ea typeface="Courier New"/>
              <a:cs typeface="Courier New"/>
              <a:sym typeface="Courier New"/>
            </a:endParaRPr>
          </a:p>
        </p:txBody>
      </p:sp>
      <p:pic>
        <p:nvPicPr>
          <p:cNvPr id="691" name="Google Shape;691;p92"/>
          <p:cNvPicPr preferRelativeResize="0"/>
          <p:nvPr/>
        </p:nvPicPr>
        <p:blipFill>
          <a:blip r:embed="rId3">
            <a:alphaModFix/>
          </a:blip>
          <a:stretch>
            <a:fillRect/>
          </a:stretch>
        </p:blipFill>
        <p:spPr>
          <a:xfrm>
            <a:off x="7784875" y="4718700"/>
            <a:ext cx="1186526" cy="330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5" name="Shape 695"/>
        <p:cNvGrpSpPr/>
        <p:nvPr/>
      </p:nvGrpSpPr>
      <p:grpSpPr>
        <a:xfrm>
          <a:off x="0" y="0"/>
          <a:ext cx="0" cy="0"/>
          <a:chOff x="0" y="0"/>
          <a:chExt cx="0" cy="0"/>
        </a:xfrm>
      </p:grpSpPr>
      <p:sp>
        <p:nvSpPr>
          <p:cNvPr id="696" name="Google Shape;696;p93"/>
          <p:cNvSpPr txBox="1"/>
          <p:nvPr/>
        </p:nvSpPr>
        <p:spPr>
          <a:xfrm>
            <a:off x="2187450" y="1644800"/>
            <a:ext cx="500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MÉTODOS DE BÚSQUEDA Y TRANSFORMACIÓN</a:t>
            </a:r>
            <a:endParaRPr i="1" sz="3600">
              <a:solidFill>
                <a:srgbClr val="E0FF00"/>
              </a:solidFill>
              <a:latin typeface="Anton"/>
              <a:ea typeface="Anton"/>
              <a:cs typeface="Anton"/>
              <a:sym typeface="Anto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1"/>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5</a:t>
            </a:r>
            <a:endParaRPr i="1" sz="2000">
              <a:latin typeface="Anton"/>
              <a:ea typeface="Anton"/>
              <a:cs typeface="Anton"/>
              <a:sym typeface="Anton"/>
            </a:endParaRPr>
          </a:p>
        </p:txBody>
      </p:sp>
      <p:pic>
        <p:nvPicPr>
          <p:cNvPr id="144" name="Google Shape;144;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5" name="Google Shape;145;p31"/>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46" name="Google Shape;146;p31"/>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GB" sz="1300">
                <a:solidFill>
                  <a:srgbClr val="FFFFFF"/>
                </a:solidFill>
                <a:latin typeface="Helvetica Neue"/>
                <a:ea typeface="Helvetica Neue"/>
                <a:cs typeface="Helvetica Neue"/>
                <a:sym typeface="Helvetica Neue"/>
              </a:rPr>
              <a:t>Objetos: conceptos generales</a:t>
            </a:r>
            <a:endParaRPr b="1" i="0" sz="1300" u="none" cap="none" strike="noStrike">
              <a:solidFill>
                <a:srgbClr val="FFFFFF"/>
              </a:solidFill>
              <a:latin typeface="Helvetica Neue"/>
              <a:ea typeface="Helvetica Neue"/>
              <a:cs typeface="Helvetica Neue"/>
              <a:sym typeface="Helvetica Neue"/>
            </a:endParaRPr>
          </a:p>
        </p:txBody>
      </p:sp>
      <p:sp>
        <p:nvSpPr>
          <p:cNvPr id="147" name="Google Shape;147;p31"/>
          <p:cNvSpPr/>
          <p:nvPr/>
        </p:nvSpPr>
        <p:spPr>
          <a:xfrm>
            <a:off x="2735900" y="130537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GB" sz="1300">
                <a:solidFill>
                  <a:srgbClr val="222222"/>
                </a:solidFill>
                <a:latin typeface="Helvetica Neue"/>
                <a:ea typeface="Helvetica Neue"/>
                <a:cs typeface="Helvetica Neue"/>
                <a:sym typeface="Helvetica Neue"/>
              </a:rPr>
              <a:t>¿Qué es un objeto?</a:t>
            </a:r>
            <a:endParaRPr b="1" i="0" sz="1300" u="none" cap="none" strike="noStrike">
              <a:solidFill>
                <a:srgbClr val="222222"/>
              </a:solidFill>
              <a:latin typeface="Helvetica Neue"/>
              <a:ea typeface="Helvetica Neue"/>
              <a:cs typeface="Helvetica Neue"/>
              <a:sym typeface="Helvetica Neue"/>
            </a:endParaRPr>
          </a:p>
        </p:txBody>
      </p:sp>
      <p:cxnSp>
        <p:nvCxnSpPr>
          <p:cNvPr id="148" name="Google Shape;148;p31"/>
          <p:cNvCxnSpPr/>
          <p:nvPr/>
        </p:nvCxnSpPr>
        <p:spPr>
          <a:xfrm>
            <a:off x="2071400" y="147067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149" name="Google Shape;149;p31"/>
          <p:cNvCxnSpPr/>
          <p:nvPr/>
        </p:nvCxnSpPr>
        <p:spPr>
          <a:xfrm>
            <a:off x="1344950" y="1755378"/>
            <a:ext cx="0" cy="446100"/>
          </a:xfrm>
          <a:prstGeom prst="straightConnector1">
            <a:avLst/>
          </a:prstGeom>
          <a:noFill/>
          <a:ln cap="flat" cmpd="sng" w="9525">
            <a:solidFill>
              <a:srgbClr val="CCCCCC"/>
            </a:solidFill>
            <a:prstDash val="solid"/>
            <a:round/>
            <a:headEnd len="med" w="med" type="oval"/>
            <a:tailEnd len="med" w="med" type="oval"/>
          </a:ln>
        </p:spPr>
      </p:cxnSp>
      <p:cxnSp>
        <p:nvCxnSpPr>
          <p:cNvPr id="150" name="Google Shape;150;p31"/>
          <p:cNvCxnSpPr/>
          <p:nvPr/>
        </p:nvCxnSpPr>
        <p:spPr>
          <a:xfrm>
            <a:off x="4284500" y="1443950"/>
            <a:ext cx="958200" cy="0"/>
          </a:xfrm>
          <a:prstGeom prst="straightConnector1">
            <a:avLst/>
          </a:prstGeom>
          <a:noFill/>
          <a:ln cap="flat" cmpd="sng" w="9525">
            <a:solidFill>
              <a:srgbClr val="CCCCCC"/>
            </a:solidFill>
            <a:prstDash val="solid"/>
            <a:round/>
            <a:headEnd len="med" w="med" type="oval"/>
            <a:tailEnd len="med" w="med" type="oval"/>
          </a:ln>
        </p:spPr>
      </p:cxnSp>
      <p:sp>
        <p:nvSpPr>
          <p:cNvPr id="151" name="Google Shape;151;p31"/>
          <p:cNvSpPr/>
          <p:nvPr/>
        </p:nvSpPr>
        <p:spPr>
          <a:xfrm>
            <a:off x="5242825" y="1278650"/>
            <a:ext cx="18087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Sintaxis</a:t>
            </a:r>
            <a:endParaRPr b="1" sz="1300">
              <a:solidFill>
                <a:srgbClr val="222222"/>
              </a:solidFill>
              <a:latin typeface="Helvetica Neue"/>
              <a:ea typeface="Helvetica Neue"/>
              <a:cs typeface="Helvetica Neue"/>
              <a:sym typeface="Helvetica Neue"/>
            </a:endParaRPr>
          </a:p>
        </p:txBody>
      </p:sp>
      <p:cxnSp>
        <p:nvCxnSpPr>
          <p:cNvPr id="152" name="Google Shape;152;p31"/>
          <p:cNvCxnSpPr/>
          <p:nvPr/>
        </p:nvCxnSpPr>
        <p:spPr>
          <a:xfrm>
            <a:off x="4284500" y="1443950"/>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3" name="Google Shape;153;p31"/>
          <p:cNvSpPr/>
          <p:nvPr/>
        </p:nvSpPr>
        <p:spPr>
          <a:xfrm>
            <a:off x="5242825" y="1711500"/>
            <a:ext cx="18087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222222"/>
                </a:solidFill>
                <a:latin typeface="Helvetica Neue"/>
                <a:ea typeface="Helvetica Neue"/>
                <a:cs typeface="Helvetica Neue"/>
                <a:sym typeface="Helvetica Neue"/>
              </a:rPr>
              <a:t>Constructor y new</a:t>
            </a:r>
            <a:endParaRPr b="1" sz="1300">
              <a:solidFill>
                <a:srgbClr val="222222"/>
              </a:solidFill>
              <a:latin typeface="Helvetica Neue"/>
              <a:ea typeface="Helvetica Neue"/>
              <a:cs typeface="Helvetica Neue"/>
              <a:sym typeface="Helvetica Neue"/>
            </a:endParaRPr>
          </a:p>
        </p:txBody>
      </p:sp>
      <p:sp>
        <p:nvSpPr>
          <p:cNvPr id="154" name="Google Shape;154;p31"/>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FFFFFF"/>
                </a:solidFill>
                <a:latin typeface="Helvetica Neue"/>
                <a:ea typeface="Helvetica Neue"/>
                <a:cs typeface="Helvetica Neue"/>
                <a:sym typeface="Helvetica Neue"/>
              </a:rPr>
              <a:t>Métodos vs. funciones</a:t>
            </a:r>
            <a:endParaRPr b="1" sz="1300">
              <a:solidFill>
                <a:srgbClr val="FFFFFF"/>
              </a:solidFill>
              <a:latin typeface="Helvetica Neue"/>
              <a:ea typeface="Helvetica Neue"/>
              <a:cs typeface="Helvetica Neue"/>
              <a:sym typeface="Helvetica Neue"/>
            </a:endParaRPr>
          </a:p>
        </p:txBody>
      </p:sp>
      <p:sp>
        <p:nvSpPr>
          <p:cNvPr id="155" name="Google Shape;155;p31"/>
          <p:cNvSpPr/>
          <p:nvPr/>
        </p:nvSpPr>
        <p:spPr>
          <a:xfrm>
            <a:off x="5259350" y="2144450"/>
            <a:ext cx="17922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GB" sz="1300">
                <a:solidFill>
                  <a:srgbClr val="222222"/>
                </a:solidFill>
                <a:latin typeface="Helvetica Neue"/>
                <a:ea typeface="Helvetica Neue"/>
                <a:cs typeface="Helvetica Neue"/>
                <a:sym typeface="Helvetica Neue"/>
              </a:rPr>
              <a:t>Propiedades</a:t>
            </a:r>
            <a:endParaRPr b="1" sz="1300">
              <a:solidFill>
                <a:srgbClr val="222222"/>
              </a:solidFill>
              <a:latin typeface="Helvetica Neue"/>
              <a:ea typeface="Helvetica Neue"/>
              <a:cs typeface="Helvetica Neue"/>
              <a:sym typeface="Helvetica Neue"/>
            </a:endParaRPr>
          </a:p>
        </p:txBody>
      </p:sp>
      <p:cxnSp>
        <p:nvCxnSpPr>
          <p:cNvPr id="156" name="Google Shape;156;p31"/>
          <p:cNvCxnSpPr/>
          <p:nvPr/>
        </p:nvCxnSpPr>
        <p:spPr>
          <a:xfrm>
            <a:off x="4284500" y="1443950"/>
            <a:ext cx="969300" cy="865800"/>
          </a:xfrm>
          <a:prstGeom prst="bentConnector3">
            <a:avLst>
              <a:gd fmla="val 50000" name="adj1"/>
            </a:avLst>
          </a:prstGeom>
          <a:noFill/>
          <a:ln cap="flat" cmpd="sng" w="9525">
            <a:solidFill>
              <a:srgbClr val="CCCCCC"/>
            </a:solidFill>
            <a:prstDash val="solid"/>
            <a:round/>
            <a:headEnd len="sm" w="sm" type="none"/>
            <a:tailEnd len="med" w="med" type="oval"/>
          </a:ln>
        </p:spPr>
      </p:cxnSp>
      <p:cxnSp>
        <p:nvCxnSpPr>
          <p:cNvPr id="157" name="Google Shape;157;p31"/>
          <p:cNvCxnSpPr/>
          <p:nvPr/>
        </p:nvCxnSpPr>
        <p:spPr>
          <a:xfrm>
            <a:off x="1344950" y="2803878"/>
            <a:ext cx="0" cy="446100"/>
          </a:xfrm>
          <a:prstGeom prst="straightConnector1">
            <a:avLst/>
          </a:prstGeom>
          <a:noFill/>
          <a:ln cap="flat" cmpd="sng" w="9525">
            <a:solidFill>
              <a:srgbClr val="CCCCCC"/>
            </a:solidFill>
            <a:prstDash val="solid"/>
            <a:round/>
            <a:headEnd len="med" w="med" type="oval"/>
            <a:tailEnd len="med" w="med" type="oval"/>
          </a:ln>
        </p:spPr>
      </p:cxnSp>
      <p:sp>
        <p:nvSpPr>
          <p:cNvPr id="158" name="Google Shape;158;p31"/>
          <p:cNvSpPr/>
          <p:nvPr/>
        </p:nvSpPr>
        <p:spPr>
          <a:xfrm>
            <a:off x="618500" y="32499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FFFFFF"/>
                </a:solidFill>
                <a:latin typeface="Helvetica Neue"/>
                <a:ea typeface="Helvetica Neue"/>
                <a:cs typeface="Helvetica Neue"/>
                <a:sym typeface="Helvetica Neue"/>
              </a:rPr>
              <a:t>Uso del -this-</a:t>
            </a:r>
            <a:endParaRPr b="1" sz="1300">
              <a:solidFill>
                <a:srgbClr val="FFFFFF"/>
              </a:solidFill>
              <a:latin typeface="Helvetica Neue"/>
              <a:ea typeface="Helvetica Neue"/>
              <a:cs typeface="Helvetica Neue"/>
              <a:sym typeface="Helvetica Neue"/>
            </a:endParaRPr>
          </a:p>
        </p:txBody>
      </p:sp>
      <p:sp>
        <p:nvSpPr>
          <p:cNvPr id="159" name="Google Shape;159;p31"/>
          <p:cNvSpPr/>
          <p:nvPr/>
        </p:nvSpPr>
        <p:spPr>
          <a:xfrm>
            <a:off x="618500" y="4159700"/>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sz="1300">
                <a:solidFill>
                  <a:srgbClr val="FFFFFF"/>
                </a:solidFill>
                <a:latin typeface="Helvetica Neue"/>
                <a:ea typeface="Helvetica Neue"/>
                <a:cs typeface="Helvetica Neue"/>
                <a:sym typeface="Helvetica Neue"/>
              </a:rPr>
              <a:t>Clases</a:t>
            </a:r>
            <a:endParaRPr b="1" sz="1300">
              <a:solidFill>
                <a:srgbClr val="FFFFFF"/>
              </a:solidFill>
              <a:latin typeface="Helvetica Neue"/>
              <a:ea typeface="Helvetica Neue"/>
              <a:cs typeface="Helvetica Neue"/>
              <a:sym typeface="Helvetica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4"/>
          <p:cNvSpPr txBox="1"/>
          <p:nvPr/>
        </p:nvSpPr>
        <p:spPr>
          <a:xfrm>
            <a:off x="1671825" y="5506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FIND</a:t>
            </a:r>
            <a:endParaRPr i="1" sz="4500">
              <a:latin typeface="Anton"/>
              <a:ea typeface="Anton"/>
              <a:cs typeface="Anton"/>
              <a:sym typeface="Anton"/>
            </a:endParaRPr>
          </a:p>
        </p:txBody>
      </p:sp>
      <p:sp>
        <p:nvSpPr>
          <p:cNvPr id="702" name="Google Shape;702;p94"/>
          <p:cNvSpPr txBox="1"/>
          <p:nvPr/>
        </p:nvSpPr>
        <p:spPr>
          <a:xfrm>
            <a:off x="704850" y="808474"/>
            <a:ext cx="77343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E0FF00"/>
                </a:highlight>
                <a:latin typeface="Helvetica Neue Light"/>
                <a:ea typeface="Helvetica Neue Light"/>
                <a:cs typeface="Helvetica Neue Light"/>
                <a:sym typeface="Helvetica Neue Light"/>
              </a:rPr>
              <a:t>El método find() devuelve el valor del primer elemento del Array que satisface la función de comprobación enviada por parámetro</a:t>
            </a:r>
            <a:r>
              <a:rPr lang="en-GB" sz="1900">
                <a:solidFill>
                  <a:schemeClr val="dk1"/>
                </a:solidFill>
                <a:highlight>
                  <a:srgbClr val="FFFFFF"/>
                </a:highlight>
                <a:latin typeface="Helvetica Neue Light"/>
                <a:ea typeface="Helvetica Neue Light"/>
                <a:cs typeface="Helvetica Neue Light"/>
                <a:sym typeface="Helvetica Neue Light"/>
              </a:rPr>
              <a:t>. Si ningún valor satisface la función de comprobación, se devuelve undefined.</a:t>
            </a:r>
            <a:endParaRPr sz="1900">
              <a:solidFill>
                <a:schemeClr val="dk1"/>
              </a:solidFill>
              <a:highlight>
                <a:srgbClr val="FFFFFF"/>
              </a:highlight>
              <a:latin typeface="Helvetica Neue Light"/>
              <a:ea typeface="Helvetica Neue Light"/>
              <a:cs typeface="Helvetica Neue Light"/>
              <a:sym typeface="Helvetica Neue Light"/>
            </a:endParaRPr>
          </a:p>
        </p:txBody>
      </p:sp>
      <p:pic>
        <p:nvPicPr>
          <p:cNvPr id="703" name="Google Shape;703;p9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4" name="Google Shape;704;p94"/>
          <p:cNvSpPr txBox="1"/>
          <p:nvPr/>
        </p:nvSpPr>
        <p:spPr>
          <a:xfrm>
            <a:off x="656550" y="2114200"/>
            <a:ext cx="8097900" cy="2149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//La función parámetro generalmente es una función flecha sin cuerpo.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encontrado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find</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//Encuentra 4</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Ana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Juan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encontrado2</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find</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//Encuentra "Ema"</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encontrado3</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find</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Alan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//undefined</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5"/>
          <p:cNvSpPr txBox="1"/>
          <p:nvPr/>
        </p:nvSpPr>
        <p:spPr>
          <a:xfrm>
            <a:off x="1671825" y="5506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FILTER</a:t>
            </a:r>
            <a:endParaRPr i="1" sz="4500">
              <a:latin typeface="Anton"/>
              <a:ea typeface="Anton"/>
              <a:cs typeface="Anton"/>
              <a:sym typeface="Anton"/>
            </a:endParaRPr>
          </a:p>
        </p:txBody>
      </p:sp>
      <p:sp>
        <p:nvSpPr>
          <p:cNvPr id="710" name="Google Shape;710;p95"/>
          <p:cNvSpPr txBox="1"/>
          <p:nvPr/>
        </p:nvSpPr>
        <p:spPr>
          <a:xfrm>
            <a:off x="619975" y="900300"/>
            <a:ext cx="8134500" cy="150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El </a:t>
            </a:r>
            <a:r>
              <a:rPr lang="en-GB" sz="1900">
                <a:solidFill>
                  <a:schemeClr val="dk1"/>
                </a:solidFill>
                <a:highlight>
                  <a:srgbClr val="E0FF00"/>
                </a:highlight>
                <a:latin typeface="Helvetica Neue Light"/>
                <a:ea typeface="Helvetica Neue Light"/>
                <a:cs typeface="Helvetica Neue Light"/>
                <a:sym typeface="Helvetica Neue Light"/>
              </a:rPr>
              <a:t>método filter() crea un nuevo Array con todos los elementos que cumplan la función de comprobación enviada por parámetro</a:t>
            </a:r>
            <a:r>
              <a:rPr lang="en-GB" sz="1900">
                <a:solidFill>
                  <a:schemeClr val="dk1"/>
                </a:solidFill>
                <a:highlight>
                  <a:srgbClr val="FFFFFF"/>
                </a:highlight>
                <a:latin typeface="Helvetica Neue Light"/>
                <a:ea typeface="Helvetica Neue Light"/>
                <a:cs typeface="Helvetica Neue Light"/>
                <a:sym typeface="Helvetica Neue Light"/>
              </a:rPr>
              <a:t>. Generalmente, se obtiene un Array con menos elementos que la lista a filtrar.</a:t>
            </a:r>
            <a:endParaRPr sz="1900">
              <a:solidFill>
                <a:schemeClr val="dk1"/>
              </a:solidFill>
              <a:highlight>
                <a:srgbClr val="FFFFFF"/>
              </a:highlight>
              <a:latin typeface="Helvetica Neue Light"/>
              <a:ea typeface="Helvetica Neue Light"/>
              <a:cs typeface="Helvetica Neue Light"/>
              <a:sym typeface="Helvetica Neue Light"/>
            </a:endParaRPr>
          </a:p>
        </p:txBody>
      </p:sp>
      <p:pic>
        <p:nvPicPr>
          <p:cNvPr id="711" name="Google Shape;711;p9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2" name="Google Shape;712;p95"/>
          <p:cNvSpPr txBox="1"/>
          <p:nvPr/>
        </p:nvSpPr>
        <p:spPr>
          <a:xfrm>
            <a:off x="841350" y="2152500"/>
            <a:ext cx="7461300" cy="1988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filtro1</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filter</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//Encuentra [4,5]</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filtro2</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filter</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&lt;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//Encuentra [1,2,3]</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Ana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Juan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Elia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//Filtrar nombre que incluyen la letra "n" Encuentra ["Ana","Juan"]</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filtro3</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filter</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elemento</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includes</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6"/>
          <p:cNvSpPr txBox="1"/>
          <p:nvPr/>
        </p:nvSpPr>
        <p:spPr>
          <a:xfrm>
            <a:off x="1671825" y="5506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MAP</a:t>
            </a:r>
            <a:endParaRPr i="1" sz="4500">
              <a:latin typeface="Anton"/>
              <a:ea typeface="Anton"/>
              <a:cs typeface="Anton"/>
              <a:sym typeface="Anton"/>
            </a:endParaRPr>
          </a:p>
        </p:txBody>
      </p:sp>
      <p:sp>
        <p:nvSpPr>
          <p:cNvPr id="718" name="Google Shape;718;p96"/>
          <p:cNvSpPr txBox="1"/>
          <p:nvPr/>
        </p:nvSpPr>
        <p:spPr>
          <a:xfrm>
            <a:off x="457800" y="808475"/>
            <a:ext cx="8228400" cy="184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El </a:t>
            </a:r>
            <a:r>
              <a:rPr lang="en-GB" sz="1900">
                <a:solidFill>
                  <a:schemeClr val="dk1"/>
                </a:solidFill>
                <a:highlight>
                  <a:srgbClr val="E0FF00"/>
                </a:highlight>
                <a:latin typeface="Helvetica Neue Light"/>
                <a:ea typeface="Helvetica Neue Light"/>
                <a:cs typeface="Helvetica Neue Light"/>
                <a:sym typeface="Helvetica Neue Light"/>
              </a:rPr>
              <a:t>método map() se utiliza para crear un nuevo Array con todos los elementos del Array original transformados según las operaciones de la función enviada por parámetro</a:t>
            </a:r>
            <a:r>
              <a:rPr lang="en-GB" sz="1900">
                <a:solidFill>
                  <a:schemeClr val="dk1"/>
                </a:solidFill>
                <a:highlight>
                  <a:srgbClr val="FFFFFF"/>
                </a:highlight>
                <a:latin typeface="Helvetica Neue Light"/>
                <a:ea typeface="Helvetica Neue Light"/>
                <a:cs typeface="Helvetica Neue Light"/>
                <a:sym typeface="Helvetica Neue Light"/>
              </a:rPr>
              <a:t>. El nuevo Array obtenido tiene la misma cantidad de elementos que el array original pero con los valores modificados.</a:t>
            </a:r>
            <a:endParaRPr sz="1900">
              <a:solidFill>
                <a:schemeClr val="dk1"/>
              </a:solidFill>
              <a:highlight>
                <a:srgbClr val="FFFFFF"/>
              </a:highlight>
              <a:latin typeface="Helvetica Neue Light"/>
              <a:ea typeface="Helvetica Neue Light"/>
              <a:cs typeface="Helvetica Neue Light"/>
              <a:sym typeface="Helvetica Neue Light"/>
            </a:endParaRPr>
          </a:p>
        </p:txBody>
      </p:sp>
      <p:pic>
        <p:nvPicPr>
          <p:cNvPr id="719" name="Google Shape;719;p9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0" name="Google Shape;720;p96"/>
          <p:cNvSpPr txBox="1"/>
          <p:nvPr/>
        </p:nvSpPr>
        <p:spPr>
          <a:xfrm>
            <a:off x="480900" y="2527525"/>
            <a:ext cx="8182200" cy="1973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porDos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 porDos = [2, 4, 6, 8, 10]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masCien</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100</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 porDos = [102, 104, 106, 108, 110]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Ana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Juan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Elia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lengths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length</a:t>
            </a:r>
            <a:r>
              <a:rPr lang="en-GB" sz="12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//lengths = [3, 3, 4, 4]</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7"/>
          <p:cNvSpPr txBox="1"/>
          <p:nvPr/>
        </p:nvSpPr>
        <p:spPr>
          <a:xfrm>
            <a:off x="7194900" y="74375"/>
            <a:ext cx="1949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200">
                <a:solidFill>
                  <a:schemeClr val="dk1"/>
                </a:solidFill>
                <a:latin typeface="Anton"/>
                <a:ea typeface="Anton"/>
                <a:cs typeface="Anton"/>
                <a:sym typeface="Anton"/>
              </a:rPr>
              <a:t>EJEMPLO APLICADO: BUSCANDO Y FILTRANDO OBJETOS</a:t>
            </a:r>
            <a:endParaRPr i="1" sz="2200">
              <a:latin typeface="Anton"/>
              <a:ea typeface="Anton"/>
              <a:cs typeface="Anton"/>
              <a:sym typeface="Anton"/>
            </a:endParaRPr>
          </a:p>
        </p:txBody>
      </p:sp>
      <p:sp>
        <p:nvSpPr>
          <p:cNvPr id="726" name="Google Shape;726;p97"/>
          <p:cNvSpPr txBox="1"/>
          <p:nvPr/>
        </p:nvSpPr>
        <p:spPr>
          <a:xfrm>
            <a:off x="68900" y="237275"/>
            <a:ext cx="7401300" cy="4431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 id</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a:t>
            </a:r>
            <a:r>
              <a:rPr lang="en-GB" sz="1300">
                <a:solidFill>
                  <a:srgbClr val="F8F8F2"/>
                </a:solidFill>
                <a:latin typeface="Courier New"/>
                <a:ea typeface="Courier New"/>
                <a:cs typeface="Courier New"/>
                <a:sym typeface="Courier New"/>
              </a:rPr>
              <a:t>,  producto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Arroz</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precio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125</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  id</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2</a:t>
            </a:r>
            <a:r>
              <a:rPr lang="en-GB" sz="1300">
                <a:solidFill>
                  <a:srgbClr val="F8F8F2"/>
                </a:solidFill>
                <a:latin typeface="Courier New"/>
                <a:ea typeface="Courier New"/>
                <a:cs typeface="Courier New"/>
                <a:sym typeface="Courier New"/>
              </a:rPr>
              <a:t>,  producto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Fideo</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precio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70</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  id</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3</a:t>
            </a:r>
            <a:r>
              <a:rPr lang="en-GB" sz="1300">
                <a:solidFill>
                  <a:srgbClr val="F8F8F2"/>
                </a:solidFill>
                <a:latin typeface="Courier New"/>
                <a:ea typeface="Courier New"/>
                <a:cs typeface="Courier New"/>
                <a:sym typeface="Courier New"/>
              </a:rPr>
              <a:t>,  producto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Pan</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 precio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50</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8F8F2"/>
                </a:solidFill>
                <a:latin typeface="Courier New"/>
                <a:ea typeface="Courier New"/>
                <a:cs typeface="Courier New"/>
                <a:sym typeface="Courier New"/>
              </a:rPr>
              <a:t>                  {  id</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4</a:t>
            </a:r>
            <a:r>
              <a:rPr lang="en-GB" sz="1300">
                <a:solidFill>
                  <a:srgbClr val="F8F8F2"/>
                </a:solidFill>
                <a:latin typeface="Courier New"/>
                <a:ea typeface="Courier New"/>
                <a:cs typeface="Courier New"/>
                <a:sym typeface="Courier New"/>
              </a:rPr>
              <a:t>,  producto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E9F284"/>
                </a:solidFill>
                <a:latin typeface="Courier New"/>
                <a:ea typeface="Courier New"/>
                <a:cs typeface="Courier New"/>
                <a:sym typeface="Courier New"/>
              </a:rPr>
              <a:t>"</a:t>
            </a:r>
            <a:r>
              <a:rPr lang="en-GB" sz="1300">
                <a:solidFill>
                  <a:srgbClr val="F1FA8C"/>
                </a:solidFill>
                <a:latin typeface="Courier New"/>
                <a:ea typeface="Courier New"/>
                <a:cs typeface="Courier New"/>
                <a:sym typeface="Courier New"/>
              </a:rPr>
              <a:t>Flan</a:t>
            </a:r>
            <a:r>
              <a:rPr lang="en-GB" sz="1300">
                <a:solidFill>
                  <a:srgbClr val="E9F284"/>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 precio</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100</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buscarPan</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find</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.id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3</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a:t>
            </a:r>
            <a:r>
              <a:rPr lang="en-GB" sz="1300">
                <a:solidFill>
                  <a:srgbClr val="BD93F9"/>
                </a:solidFill>
                <a:latin typeface="Courier New"/>
                <a:ea typeface="Courier New"/>
                <a:cs typeface="Courier New"/>
                <a:sym typeface="Courier New"/>
              </a:rPr>
              <a:t>buscarPan</a:t>
            </a:r>
            <a:r>
              <a:rPr lang="en-GB" sz="13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//{id: 3, producto: "Pan", precio: 50}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baratos</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filter</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&lt;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100</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a:t>
            </a:r>
            <a:r>
              <a:rPr lang="en-GB" sz="1300">
                <a:solidFill>
                  <a:srgbClr val="BD93F9"/>
                </a:solidFill>
                <a:latin typeface="Courier New"/>
                <a:ea typeface="Courier New"/>
                <a:cs typeface="Courier New"/>
                <a:sym typeface="Courier New"/>
              </a:rPr>
              <a:t>baratos</a:t>
            </a:r>
            <a:r>
              <a:rPr lang="en-GB" sz="13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[{id: 2,producto:"Fideo",precio:70},{id:3,producto:"Pan",precio: 50}]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aumentos</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productos</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map</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producto</a:t>
            </a:r>
            <a:r>
              <a:rPr lang="en-GB" sz="1300">
                <a:solidFill>
                  <a:srgbClr val="F8F8F2"/>
                </a:solidFill>
                <a:latin typeface="Courier New"/>
                <a:ea typeface="Courier New"/>
                <a:cs typeface="Courier New"/>
                <a:sym typeface="Courier New"/>
              </a:rPr>
              <a:t>.precio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30</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a:t>
            </a:r>
            <a:r>
              <a:rPr lang="en-GB" sz="1300">
                <a:solidFill>
                  <a:srgbClr val="BD93F9"/>
                </a:solidFill>
                <a:latin typeface="Courier New"/>
                <a:ea typeface="Courier New"/>
                <a:cs typeface="Courier New"/>
                <a:sym typeface="Courier New"/>
              </a:rPr>
              <a:t>aumentos</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//[155, 100, 80, 130] y el valor de cada producto cambio.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F0629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4DD0E1"/>
              </a:solidFill>
              <a:latin typeface="Courier New"/>
              <a:ea typeface="Courier New"/>
              <a:cs typeface="Courier New"/>
              <a:sym typeface="Courier New"/>
            </a:endParaRPr>
          </a:p>
        </p:txBody>
      </p:sp>
      <p:pic>
        <p:nvPicPr>
          <p:cNvPr id="727" name="Google Shape;727;p97"/>
          <p:cNvPicPr preferRelativeResize="0"/>
          <p:nvPr/>
        </p:nvPicPr>
        <p:blipFill>
          <a:blip r:embed="rId3">
            <a:alphaModFix/>
          </a:blip>
          <a:stretch>
            <a:fillRect/>
          </a:stretch>
        </p:blipFill>
        <p:spPr>
          <a:xfrm>
            <a:off x="7784875" y="4718700"/>
            <a:ext cx="1186526" cy="3306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731" name="Shape 731"/>
        <p:cNvGrpSpPr/>
        <p:nvPr/>
      </p:nvGrpSpPr>
      <p:grpSpPr>
        <a:xfrm>
          <a:off x="0" y="0"/>
          <a:ext cx="0" cy="0"/>
          <a:chOff x="0" y="0"/>
          <a:chExt cx="0" cy="0"/>
        </a:xfrm>
      </p:grpSpPr>
      <p:sp>
        <p:nvSpPr>
          <p:cNvPr id="732" name="Google Shape;732;p98"/>
          <p:cNvSpPr txBox="1"/>
          <p:nvPr/>
        </p:nvSpPr>
        <p:spPr>
          <a:xfrm>
            <a:off x="1830000" y="2077200"/>
            <a:ext cx="548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733" name="Google Shape;733;p9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34" name="Google Shape;734;p9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99"/>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INCORPORAR OBJETOS Y ARRAYS</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740" name="Google Shape;740;p99"/>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Traslada al proyecto integrador el concepto de objetos, visto en la clase de hoy</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41" name="Google Shape;741;p9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42" name="Google Shape;742;p99"/>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743" name="Google Shape;743;p99"/>
          <p:cNvSpPr/>
          <p:nvPr/>
        </p:nvSpPr>
        <p:spPr>
          <a:xfrm>
            <a:off x="487982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6</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graphicFrame>
        <p:nvGraphicFramePr>
          <p:cNvPr id="748" name="Google Shape;748;p100"/>
          <p:cNvGraphicFramePr/>
          <p:nvPr/>
        </p:nvGraphicFramePr>
        <p:xfrm>
          <a:off x="153251" y="111113"/>
          <a:ext cx="3000000" cy="3000000"/>
        </p:xfrm>
        <a:graphic>
          <a:graphicData uri="http://schemas.openxmlformats.org/drawingml/2006/table">
            <a:tbl>
              <a:tblPr>
                <a:noFill/>
                <a:tableStyleId>{E6FC0D73-58DD-4EC0-A80C-4214014E77AE}</a:tableStyleId>
              </a:tblPr>
              <a:tblGrid>
                <a:gridCol w="2945825"/>
                <a:gridCol w="3822275"/>
                <a:gridCol w="2069375"/>
              </a:tblGrid>
              <a:tr h="69795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INCORPORAR OBJETOS</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1169025">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a:t>
                      </a:r>
                      <a:r>
                        <a:rPr lang="en-GB" u="none" cap="none" strike="noStrike">
                          <a:solidFill>
                            <a:schemeClr val="dk1"/>
                          </a:solidFill>
                          <a:latin typeface="Helvetica Neue Light"/>
                          <a:ea typeface="Helvetica Neue Light"/>
                          <a:cs typeface="Helvetica Neue Light"/>
                          <a:sym typeface="Helvetica Neue Light"/>
                        </a:rPr>
                        <a:t> </a:t>
                      </a:r>
                      <a:endParaRPr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solidFill>
                            <a:schemeClr val="dk1"/>
                          </a:solidFill>
                          <a:highlight>
                            <a:schemeClr val="lt1"/>
                          </a:highlight>
                          <a:latin typeface="Helvetica Neue Light"/>
                          <a:ea typeface="Helvetica Neue Light"/>
                          <a:cs typeface="Helvetica Neue Light"/>
                          <a:sym typeface="Helvetica Neue Light"/>
                        </a:rPr>
                        <a:t>Reconocer elementos en el simulador cuya información está compuesta por más de un valor y existen operaciones comunes (funciones) para todos los elementos de este tipo y sus propiedades. </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8429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A partir de los ejemplos mostrados la primera clase, y en función del tipo de simulador que hayas elegido, deberás: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Crear al menos un objeto para controlar el funcionamiento de tu simulador.</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Incorporarle sus propiedades y su constructor.</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Invocar a ese objeto en algún momento donde el usuario realice alguna acción.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Utilizar sus mètodos.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 </a:t>
                      </a:r>
                      <a:r>
                        <a:rPr lang="en-GB">
                          <a:solidFill>
                            <a:schemeClr val="dk1"/>
                          </a:solidFill>
                          <a:latin typeface="Helvetica Neue Light"/>
                          <a:ea typeface="Helvetica Neue Light"/>
                          <a:cs typeface="Helvetica Neue Light"/>
                          <a:sym typeface="Helvetica Neue Light"/>
                        </a:rPr>
                        <a:t>Archivo HTML y Archivo JS, referenciado en el HTML por etiqueta &lt;script src="js/miarchivo.js"&gt;&lt;/script&gt;, que incluya la definición de un algoritmo en JavaScript que emplee objetos para elementos con propiedades y mètodos comunes.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t>&gt;&gt;Ejemplo:</a:t>
                      </a:r>
                      <a:endParaRPr b="1" u="none" cap="none" strike="noStrike"/>
                    </a:p>
                    <a:p>
                      <a:pPr indent="0" lvl="0" marL="0" marR="0" rtl="0" algn="l">
                        <a:lnSpc>
                          <a:spcPct val="100000"/>
                        </a:lnSpc>
                        <a:spcBef>
                          <a:spcPts val="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Algunos objetos a identificar que forman parte del simulador pueden ser: Producto, Persona,Libro, Auto, Comida, Bebida, Tarea, etc.</a:t>
                      </a:r>
                      <a:endParaRPr>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49" name="Google Shape;749;p10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50" name="Google Shape;750;p100"/>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graphicFrame>
        <p:nvGraphicFramePr>
          <p:cNvPr id="755" name="Google Shape;755;p101"/>
          <p:cNvGraphicFramePr/>
          <p:nvPr/>
        </p:nvGraphicFramePr>
        <p:xfrm>
          <a:off x="148226" y="143200"/>
          <a:ext cx="3000000" cy="3000000"/>
        </p:xfrm>
        <a:graphic>
          <a:graphicData uri="http://schemas.openxmlformats.org/drawingml/2006/table">
            <a:tbl>
              <a:tblPr>
                <a:noFill/>
                <a:tableStyleId>{E6FC0D73-58DD-4EC0-A80C-4214014E77AE}</a:tableStyleId>
              </a:tblPr>
              <a:tblGrid>
                <a:gridCol w="2955875"/>
                <a:gridCol w="3822275"/>
                <a:gridCol w="2069375"/>
              </a:tblGrid>
              <a:tr h="62485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INCORPORAR ARRAYS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1179375">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latin typeface="Helvetica Neue Light"/>
                          <a:ea typeface="Helvetica Neue Light"/>
                          <a:cs typeface="Helvetica Neue Light"/>
                          <a:sym typeface="Helvetica Neue Light"/>
                        </a:rPr>
                        <a:t>Los Array cumplen el papel de listas en el programa. Principalmente, los usamos para agrupar elementos de un mismo tipo. Siempre que sea posible emplear los métodos disponibles para trabajar con ellos</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706925">
                <a:tc gridSpan="3">
                  <a:txBody>
                    <a:bodyPr/>
                    <a:lstStyle/>
                    <a:p>
                      <a:pPr indent="0" lvl="0" marL="0" marR="0" rtl="0" algn="l">
                        <a:lnSpc>
                          <a:spcPct val="100000"/>
                        </a:lnSpc>
                        <a:spcBef>
                          <a:spcPts val="0"/>
                        </a:spcBef>
                        <a:spcAft>
                          <a:spcPts val="0"/>
                        </a:spcAft>
                        <a:buClr>
                          <a:srgbClr val="000000"/>
                        </a:buClr>
                        <a:buSzPts val="200"/>
                        <a:buFont typeface="Arial"/>
                        <a:buNone/>
                      </a:pP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Traslada al proyecto integrador el concepto de objetos, visto en la clase de hoy. A partir de los ejemplos mostrados la primera clase, y en función del tipo de simulador que hayas elegido, deberás: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Incorporar al menos un Array en tu proyecto.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Utilizar algunos de los métodos o propiedades vistos en la clase.</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700"/>
                        <a:buFont typeface="Arial"/>
                        <a:buNone/>
                      </a:pPr>
                      <a:r>
                        <a:rPr lang="en-GB">
                          <a:solidFill>
                            <a:schemeClr val="dk1"/>
                          </a:solidFill>
                          <a:latin typeface="Helvetica Neue Light"/>
                          <a:ea typeface="Helvetica Neue Light"/>
                          <a:cs typeface="Helvetica Neue Light"/>
                          <a:sym typeface="Helvetica Neue Light"/>
                        </a:rPr>
                        <a:t>Archivo HTML y Archivo JS, referenciado en el HTML por etiqueta &lt;script src="js/miarchivo.js"&gt;&lt;/script&gt;, que incluya la definición de un algoritmo en JavaScript que emplee array para agrupar elementos similares.</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rPr b="1" lang="en-GB" u="none" cap="none" strike="noStrike"/>
                        <a:t>&gt;&gt;Ejemplo:</a:t>
                      </a:r>
                      <a:endParaRPr b="1" u="none" cap="none" strike="noStrike"/>
                    </a:p>
                    <a:p>
                      <a:pPr indent="0" lvl="0" marL="0" rtl="0" algn="l">
                        <a:spcBef>
                          <a:spcPts val="0"/>
                        </a:spcBef>
                        <a:spcAft>
                          <a:spcPts val="0"/>
                        </a:spcAft>
                        <a:buClr>
                          <a:schemeClr val="dk1"/>
                        </a:buClr>
                        <a:buSzPts val="1100"/>
                        <a:buFont typeface="Arial"/>
                        <a:buNone/>
                      </a:pPr>
                      <a:r>
                        <a:rPr lang="en-GB">
                          <a:solidFill>
                            <a:schemeClr val="dk1"/>
                          </a:solidFill>
                          <a:latin typeface="Helvetica Neue Light"/>
                          <a:ea typeface="Helvetica Neue Light"/>
                          <a:cs typeface="Helvetica Neue Light"/>
                          <a:sym typeface="Helvetica Neue Light"/>
                        </a:rPr>
                        <a:t>Podemos crear arrays para los objetos identificados en el simulador la clase anterior, Ejemplo: Array de Productos, Array de Personas,Array de Libros, Array de Autos,  Array de Comidas,  Array de Bebidas, Array de Tareas, etc.</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56" name="Google Shape;756;p101"/>
          <p:cNvPicPr preferRelativeResize="0"/>
          <p:nvPr/>
        </p:nvPicPr>
        <p:blipFill rotWithShape="1">
          <a:blip r:embed="rId3">
            <a:alphaModFix/>
          </a:blip>
          <a:srcRect b="0" l="0" r="0" t="0"/>
          <a:stretch/>
        </p:blipFill>
        <p:spPr>
          <a:xfrm>
            <a:off x="7621175" y="4543350"/>
            <a:ext cx="1186526" cy="330675"/>
          </a:xfrm>
          <a:prstGeom prst="rect">
            <a:avLst/>
          </a:prstGeom>
          <a:noFill/>
          <a:ln>
            <a:noFill/>
          </a:ln>
        </p:spPr>
      </p:pic>
      <p:pic>
        <p:nvPicPr>
          <p:cNvPr id="757" name="Google Shape;757;p101"/>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id="762" name="Google Shape;762;p10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63" name="Google Shape;763;p102"/>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PRIMERA ENTREGA DEL PROYECTO FINAL </a:t>
            </a:r>
            <a:endParaRPr b="0" i="1" sz="4000" u="none" cap="none" strike="noStrike">
              <a:solidFill>
                <a:srgbClr val="000000"/>
              </a:solidFill>
              <a:latin typeface="Anton"/>
              <a:ea typeface="Anton"/>
              <a:cs typeface="Anton"/>
              <a:sym typeface="Anton"/>
            </a:endParaRPr>
          </a:p>
        </p:txBody>
      </p:sp>
      <p:sp>
        <p:nvSpPr>
          <p:cNvPr id="764" name="Google Shape;764;p102"/>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Deberás entregar </a:t>
            </a:r>
            <a:r>
              <a:rPr b="1" lang="en-GB" sz="1800">
                <a:latin typeface="Helvetica Neue"/>
                <a:ea typeface="Helvetica Neue"/>
                <a:cs typeface="Helvetica Neue"/>
                <a:sym typeface="Helvetica Neue"/>
              </a:rPr>
              <a:t>la </a:t>
            </a:r>
            <a:r>
              <a:rPr b="1" i="0" lang="en-GB" sz="1800" u="none" cap="none" strike="noStrike">
                <a:solidFill>
                  <a:srgbClr val="000000"/>
                </a:solidFill>
                <a:latin typeface="Helvetica Neue"/>
                <a:ea typeface="Helvetica Neue"/>
                <a:cs typeface="Helvetica Neue"/>
                <a:sym typeface="Helvetica Neue"/>
              </a:rPr>
              <a:t>Estructura HTML y CSS del proyecto</a:t>
            </a:r>
            <a:r>
              <a:rPr b="1" lang="en-GB" sz="1800">
                <a:latin typeface="Helvetica Neue"/>
                <a:ea typeface="Helvetica Neue"/>
                <a:cs typeface="Helvetica Neue"/>
                <a:sym typeface="Helvetica Neue"/>
              </a:rPr>
              <a:t>, las</a:t>
            </a:r>
            <a:r>
              <a:rPr b="1" i="0" lang="en-GB" sz="1800" u="none" cap="none" strike="noStrike">
                <a:solidFill>
                  <a:srgbClr val="000000"/>
                </a:solidFill>
                <a:latin typeface="Helvetica Neue"/>
                <a:ea typeface="Helvetica Neue"/>
                <a:cs typeface="Helvetica Neue"/>
                <a:sym typeface="Helvetica Neue"/>
              </a:rPr>
              <a:t> </a:t>
            </a:r>
            <a:r>
              <a:rPr b="1" lang="en-GB" sz="1800">
                <a:latin typeface="Helvetica Neue"/>
                <a:ea typeface="Helvetica Neue"/>
                <a:cs typeface="Helvetica Neue"/>
                <a:sym typeface="Helvetica Neue"/>
              </a:rPr>
              <a:t>v</a:t>
            </a:r>
            <a:r>
              <a:rPr b="1" i="0" lang="en-GB" sz="1800" u="none" cap="none" strike="noStrike">
                <a:solidFill>
                  <a:srgbClr val="000000"/>
                </a:solidFill>
                <a:latin typeface="Helvetica Neue"/>
                <a:ea typeface="Helvetica Neue"/>
                <a:cs typeface="Helvetica Neue"/>
                <a:sym typeface="Helvetica Neue"/>
              </a:rPr>
              <a:t>ariables de JS necesarias</a:t>
            </a:r>
            <a:r>
              <a:rPr b="1" lang="en-GB" sz="1800">
                <a:latin typeface="Helvetica Neue"/>
                <a:ea typeface="Helvetica Neue"/>
                <a:cs typeface="Helvetica Neue"/>
                <a:sym typeface="Helvetica Neue"/>
              </a:rPr>
              <a:t> y los</a:t>
            </a:r>
            <a:r>
              <a:rPr b="1" i="0" lang="en-GB" sz="1800" u="none" cap="none" strike="noStrike">
                <a:solidFill>
                  <a:srgbClr val="000000"/>
                </a:solidFill>
                <a:latin typeface="Helvetica Neue"/>
                <a:ea typeface="Helvetica Neue"/>
                <a:cs typeface="Helvetica Neue"/>
                <a:sym typeface="Helvetica Neue"/>
              </a:rPr>
              <a:t> </a:t>
            </a:r>
            <a:r>
              <a:rPr b="1" lang="en-GB" sz="1800">
                <a:latin typeface="Helvetica Neue"/>
                <a:ea typeface="Helvetica Neue"/>
                <a:cs typeface="Helvetica Neue"/>
                <a:sym typeface="Helvetica Neue"/>
              </a:rPr>
              <a:t>o</a:t>
            </a:r>
            <a:r>
              <a:rPr b="1" i="0" lang="en-GB" sz="1800" u="none" cap="none" strike="noStrike">
                <a:solidFill>
                  <a:srgbClr val="000000"/>
                </a:solidFill>
                <a:latin typeface="Helvetica Neue"/>
                <a:ea typeface="Helvetica Neue"/>
                <a:cs typeface="Helvetica Neue"/>
                <a:sym typeface="Helvetica Neue"/>
              </a:rPr>
              <a:t>bjetos de JS,</a:t>
            </a:r>
            <a:r>
              <a:rPr b="0" i="0" lang="en-GB" sz="1800" u="none" cap="none" strike="noStrike">
                <a:solidFill>
                  <a:srgbClr val="000000"/>
                </a:solidFill>
                <a:latin typeface="Helvetica Neue Light"/>
                <a:ea typeface="Helvetica Neue Light"/>
                <a:cs typeface="Helvetica Neue Light"/>
                <a:sym typeface="Helvetica Neue Light"/>
              </a:rPr>
              <a:t> correspondientes a la primera entrega de tu proyecto final.</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765" name="Google Shape;765;p102"/>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10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771" name="Google Shape;771;p103"/>
          <p:cNvGraphicFramePr/>
          <p:nvPr/>
        </p:nvGraphicFramePr>
        <p:xfrm>
          <a:off x="153250" y="95238"/>
          <a:ext cx="3000000" cy="3000000"/>
        </p:xfrm>
        <a:graphic>
          <a:graphicData uri="http://schemas.openxmlformats.org/drawingml/2006/table">
            <a:tbl>
              <a:tblPr>
                <a:noFill/>
                <a:tableStyleId>{E6FC0D73-58DD-4EC0-A80C-4214014E77AE}</a:tableStyleId>
              </a:tblPr>
              <a:tblGrid>
                <a:gridCol w="2945825"/>
                <a:gridCol w="3822275"/>
                <a:gridCol w="2069375"/>
              </a:tblGrid>
              <a:tr h="543025">
                <a:tc gridSpan="3">
                  <a:txBody>
                    <a:bodyPr/>
                    <a:lstStyle/>
                    <a:p>
                      <a:pPr indent="0" lvl="0" marL="0" marR="0" rtl="0" algn="l">
                        <a:lnSpc>
                          <a:spcPct val="100000"/>
                        </a:lnSpc>
                        <a:spcBef>
                          <a:spcPts val="0"/>
                        </a:spcBef>
                        <a:spcAft>
                          <a:spcPts val="0"/>
                        </a:spcAft>
                        <a:buClr>
                          <a:srgbClr val="000000"/>
                        </a:buClr>
                        <a:buSzPts val="2200"/>
                        <a:buFont typeface="Arial"/>
                        <a:buNone/>
                      </a:pPr>
                      <a:r>
                        <a:rPr i="1" lang="en-GB" sz="2200" u="none" cap="none" strike="noStrike">
                          <a:solidFill>
                            <a:schemeClr val="dk1"/>
                          </a:solidFill>
                          <a:latin typeface="Anton"/>
                          <a:ea typeface="Anton"/>
                          <a:cs typeface="Anton"/>
                          <a:sym typeface="Anton"/>
                        </a:rPr>
                        <a:t>PRIMERA 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108590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solidFill>
                            <a:schemeClr val="dk1"/>
                          </a:solidFill>
                          <a:latin typeface="Helvetica Neue Light"/>
                          <a:ea typeface="Helvetica Neue Light"/>
                          <a:cs typeface="Helvetica Neue Light"/>
                          <a:sym typeface="Helvetica Neue Light"/>
                        </a:rPr>
                        <a:t>Si bien, por el momento solo podemos hacer entradas con prompt() y salidas con alert() o console.log(), es suficiente para empezar a pensar el proceso a simular en términos de entradas, variables, estructuras, funciones, métodos y salidas. Verificar Rúbrica</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98875">
                <a:tc gridSpan="3">
                  <a:txBody>
                    <a:bodyPr/>
                    <a:lstStyle/>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Objetivos Generales: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C</a:t>
                      </a:r>
                      <a:r>
                        <a:rPr lang="en-GB" u="none" cap="none" strike="noStrike">
                          <a:solidFill>
                            <a:schemeClr val="dk1"/>
                          </a:solidFill>
                          <a:latin typeface="Helvetica Neue Light"/>
                          <a:ea typeface="Helvetica Neue Light"/>
                          <a:cs typeface="Helvetica Neue Light"/>
                          <a:sym typeface="Helvetica Neue Light"/>
                        </a:rPr>
                        <a:t>odificar la funcionalidad inicial del simulador.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u="none" cap="none" strike="noStrike">
                          <a:solidFill>
                            <a:schemeClr val="dk1"/>
                          </a:solidFill>
                          <a:latin typeface="Helvetica Neue Light"/>
                          <a:ea typeface="Helvetica Neue Light"/>
                          <a:cs typeface="Helvetica Neue Light"/>
                          <a:sym typeface="Helvetica Neue Light"/>
                        </a:rPr>
                        <a:t>Identif</a:t>
                      </a:r>
                      <a:r>
                        <a:rPr lang="en-GB">
                          <a:solidFill>
                            <a:schemeClr val="dk1"/>
                          </a:solidFill>
                          <a:latin typeface="Helvetica Neue Light"/>
                          <a:ea typeface="Helvetica Neue Light"/>
                          <a:cs typeface="Helvetica Neue Light"/>
                          <a:sym typeface="Helvetica Neue Light"/>
                        </a:rPr>
                        <a:t>icar</a:t>
                      </a:r>
                      <a:r>
                        <a:rPr lang="en-GB" u="none" cap="none" strike="noStrike">
                          <a:solidFill>
                            <a:schemeClr val="dk1"/>
                          </a:solidFill>
                          <a:latin typeface="Helvetica Neue Light"/>
                          <a:ea typeface="Helvetica Neue Light"/>
                          <a:cs typeface="Helvetica Neue Light"/>
                          <a:sym typeface="Helvetica Neue Light"/>
                        </a:rPr>
                        <a:t> el flujo de trabajo </a:t>
                      </a:r>
                      <a:r>
                        <a:rPr lang="en-GB">
                          <a:solidFill>
                            <a:schemeClr val="dk1"/>
                          </a:solidFill>
                          <a:latin typeface="Helvetica Neue Light"/>
                          <a:ea typeface="Helvetica Neue Light"/>
                          <a:cs typeface="Helvetica Neue Light"/>
                          <a:sym typeface="Helvetica Neue Light"/>
                        </a:rPr>
                        <a:t>d</a:t>
                      </a:r>
                      <a:r>
                        <a:rPr lang="en-GB" u="none" cap="none" strike="noStrike">
                          <a:solidFill>
                            <a:schemeClr val="dk1"/>
                          </a:solidFill>
                          <a:latin typeface="Helvetica Neue Light"/>
                          <a:ea typeface="Helvetica Neue Light"/>
                          <a:cs typeface="Helvetica Neue Light"/>
                          <a:sym typeface="Helvetica Neue Light"/>
                        </a:rPr>
                        <a:t>el script en términos de captura de entradas ingresadas por el usuario, procesamiento esencial del simulador y notificación de resultados en forma de salida.</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t/>
                      </a:r>
                      <a:endParaRPr b="1">
                        <a:solidFill>
                          <a:schemeClr val="dk1"/>
                        </a:solidFill>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Objetivos Específicos: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C</a:t>
                      </a:r>
                      <a:r>
                        <a:rPr lang="en-GB" u="none" cap="none" strike="noStrike">
                          <a:solidFill>
                            <a:schemeClr val="dk1"/>
                          </a:solidFill>
                          <a:latin typeface="Helvetica Neue Light"/>
                          <a:ea typeface="Helvetica Neue Light"/>
                          <a:cs typeface="Helvetica Neue Light"/>
                          <a:sym typeface="Helvetica Neue Light"/>
                        </a:rPr>
                        <a:t>apturar </a:t>
                      </a:r>
                      <a:r>
                        <a:rPr lang="en-GB">
                          <a:solidFill>
                            <a:schemeClr val="dk1"/>
                          </a:solidFill>
                          <a:latin typeface="Helvetica Neue Light"/>
                          <a:ea typeface="Helvetica Neue Light"/>
                          <a:cs typeface="Helvetica Neue Light"/>
                          <a:sym typeface="Helvetica Neue Light"/>
                        </a:rPr>
                        <a:t>entradas </a:t>
                      </a:r>
                      <a:r>
                        <a:rPr lang="en-GB" u="none" cap="none" strike="noStrike">
                          <a:solidFill>
                            <a:schemeClr val="dk1"/>
                          </a:solidFill>
                          <a:latin typeface="Helvetica Neue Light"/>
                          <a:ea typeface="Helvetica Neue Light"/>
                          <a:cs typeface="Helvetica Neue Light"/>
                          <a:sym typeface="Helvetica Neue Light"/>
                        </a:rPr>
                        <a:t>mediante prompt().</a:t>
                      </a:r>
                      <a:endParaRPr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u="none" cap="none" strike="noStrike">
                          <a:solidFill>
                            <a:schemeClr val="dk1"/>
                          </a:solidFill>
                          <a:latin typeface="Helvetica Neue Light"/>
                          <a:ea typeface="Helvetica Neue Light"/>
                          <a:cs typeface="Helvetica Neue Light"/>
                          <a:sym typeface="Helvetica Neue Light"/>
                        </a:rPr>
                        <a:t>Declarar variables</a:t>
                      </a:r>
                      <a:r>
                        <a:rPr lang="en-GB">
                          <a:solidFill>
                            <a:schemeClr val="dk1"/>
                          </a:solidFill>
                          <a:latin typeface="Helvetica Neue Light"/>
                          <a:ea typeface="Helvetica Neue Light"/>
                          <a:cs typeface="Helvetica Neue Light"/>
                          <a:sym typeface="Helvetica Neue Light"/>
                        </a:rPr>
                        <a:t> necesarias</a:t>
                      </a:r>
                      <a:r>
                        <a:rPr lang="en-GB" u="none" cap="none" strike="noStrike">
                          <a:solidFill>
                            <a:schemeClr val="dk1"/>
                          </a:solidFill>
                          <a:latin typeface="Helvetica Neue Light"/>
                          <a:ea typeface="Helvetica Neue Light"/>
                          <a:cs typeface="Helvetica Neue Light"/>
                          <a:sym typeface="Helvetica Neue Light"/>
                        </a:rPr>
                        <a:t> para simular el proceso seleccionado.</a:t>
                      </a:r>
                      <a:endParaRPr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u="none" cap="none" strike="noStrike">
                          <a:solidFill>
                            <a:schemeClr val="dk1"/>
                          </a:solidFill>
                          <a:latin typeface="Helvetica Neue Light"/>
                          <a:ea typeface="Helvetica Neue Light"/>
                          <a:cs typeface="Helvetica Neue Light"/>
                          <a:sym typeface="Helvetica Neue Light"/>
                        </a:rPr>
                        <a:t>Crear funciones y/o métodos</a:t>
                      </a:r>
                      <a:r>
                        <a:rPr lang="en-GB">
                          <a:solidFill>
                            <a:schemeClr val="dk1"/>
                          </a:solidFill>
                          <a:latin typeface="Helvetica Neue Light"/>
                          <a:ea typeface="Helvetica Neue Light"/>
                          <a:cs typeface="Helvetica Neue Light"/>
                          <a:sym typeface="Helvetica Neue Light"/>
                        </a:rPr>
                        <a:t> </a:t>
                      </a:r>
                      <a:r>
                        <a:rPr lang="en-GB" u="none" cap="none" strike="noStrike">
                          <a:solidFill>
                            <a:schemeClr val="dk1"/>
                          </a:solidFill>
                          <a:latin typeface="Helvetica Neue Light"/>
                          <a:ea typeface="Helvetica Neue Light"/>
                          <a:cs typeface="Helvetica Neue Light"/>
                          <a:sym typeface="Helvetica Neue Light"/>
                        </a:rPr>
                        <a:t>para realizar operaciones (suma, resta, concatenación, división, porcentaje, etc).</a:t>
                      </a:r>
                      <a:endParaRPr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u="none" cap="none" strike="noStrike">
                          <a:solidFill>
                            <a:schemeClr val="dk1"/>
                          </a:solidFill>
                          <a:latin typeface="Helvetica Neue Light"/>
                          <a:ea typeface="Helvetica Neue Light"/>
                          <a:cs typeface="Helvetica Neue Light"/>
                          <a:sym typeface="Helvetica Neue Light"/>
                        </a:rPr>
                        <a:t>Efectuar una salida, que es el resultado de los datos procesados, la cual puede hacerse por alert() o console.log().</a:t>
                      </a:r>
                      <a:endParaRPr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72" name="Google Shape;772;p103"/>
          <p:cNvPicPr preferRelativeResize="0"/>
          <p:nvPr/>
        </p:nvPicPr>
        <p:blipFill rotWithShape="1">
          <a:blip r:embed="rId4">
            <a:alphaModFix/>
          </a:blip>
          <a:srcRect b="0" l="0" r="0" t="0"/>
          <a:stretch/>
        </p:blipFill>
        <p:spPr>
          <a:xfrm>
            <a:off x="7162875" y="943300"/>
            <a:ext cx="1634174" cy="6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32"/>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5" name="Google Shape;165;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6" name="Google Shape;166;p32"/>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2"/>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5</a:t>
            </a:r>
            <a:endParaRPr b="0" i="0" sz="1400" u="none" cap="none" strike="noStrike">
              <a:solidFill>
                <a:srgbClr val="000000"/>
              </a:solidFill>
              <a:latin typeface="Helvetica Neue"/>
              <a:ea typeface="Helvetica Neue"/>
              <a:cs typeface="Helvetica Neue"/>
              <a:sym typeface="Helvetica Neue"/>
            </a:endParaRPr>
          </a:p>
        </p:txBody>
      </p:sp>
      <p:sp>
        <p:nvSpPr>
          <p:cNvPr id="168" name="Google Shape;168;p32"/>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Objetos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latin typeface="Helvetica Neue"/>
              <a:ea typeface="Helvetica Neue"/>
              <a:cs typeface="Helvetica Neue"/>
              <a:sym typeface="Helvetica Neue"/>
            </a:endParaRPr>
          </a:p>
        </p:txBody>
      </p:sp>
      <p:cxnSp>
        <p:nvCxnSpPr>
          <p:cNvPr id="169" name="Google Shape;169;p32"/>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0" name="Google Shape;170;p32"/>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1" name="Google Shape;171;p32"/>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2" name="Google Shape;172;p32"/>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3" name="Google Shape;173;p32"/>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74" name="Google Shape;174;p32"/>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2"/>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2"/>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4</a:t>
            </a:r>
            <a:endParaRPr b="0" i="0" sz="1400" u="none" cap="none" strike="noStrike">
              <a:solidFill>
                <a:srgbClr val="000000"/>
              </a:solidFill>
              <a:latin typeface="Helvetica Neue"/>
              <a:ea typeface="Helvetica Neue"/>
              <a:cs typeface="Helvetica Neue"/>
              <a:sym typeface="Helvetica Neue"/>
            </a:endParaRPr>
          </a:p>
        </p:txBody>
      </p:sp>
      <p:sp>
        <p:nvSpPr>
          <p:cNvPr id="177" name="Google Shape;177;p32"/>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avanzada con funciones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78" name="Google Shape;178;p32"/>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9" name="Google Shape;179;p32"/>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0" name="Google Shape;180;p32"/>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1" name="Google Shape;181;p32"/>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2" name="Google Shape;182;p32"/>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83" name="Google Shape;183;p32"/>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2"/>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2"/>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6</a:t>
            </a:r>
            <a:endParaRPr b="0" i="0" sz="1400" u="none" cap="none" strike="noStrike">
              <a:solidFill>
                <a:srgbClr val="000000"/>
              </a:solidFill>
              <a:latin typeface="Helvetica Neue"/>
              <a:ea typeface="Helvetica Neue"/>
              <a:cs typeface="Helvetica Neue"/>
              <a:sym typeface="Helvetica Neue"/>
            </a:endParaRPr>
          </a:p>
        </p:txBody>
      </p:sp>
      <p:sp>
        <p:nvSpPr>
          <p:cNvPr id="186" name="Google Shape;186;p32"/>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Arrays</a:t>
            </a:r>
            <a:endParaRPr b="1" i="0" sz="1200" u="none" cap="none" strike="noStrike">
              <a:solidFill>
                <a:srgbClr val="000000"/>
              </a:solidFill>
              <a:latin typeface="Helvetica Neue"/>
              <a:ea typeface="Helvetica Neue"/>
              <a:cs typeface="Helvetica Neue"/>
              <a:sym typeface="Helvetica Neue"/>
            </a:endParaRPr>
          </a:p>
        </p:txBody>
      </p:sp>
      <p:cxnSp>
        <p:nvCxnSpPr>
          <p:cNvPr id="187" name="Google Shape;187;p32"/>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8" name="Google Shape;188;p32"/>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9" name="Google Shape;189;p32"/>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0" name="Google Shape;190;p32"/>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91" name="Google Shape;191;p32"/>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92" name="Google Shape;192;p32"/>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93" name="Google Shape;193;p32"/>
          <p:cNvSpPr txBox="1"/>
          <p:nvPr/>
        </p:nvSpPr>
        <p:spPr>
          <a:xfrm>
            <a:off x="1770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194" name="Google Shape;194;p32"/>
          <p:cNvPicPr preferRelativeResize="0"/>
          <p:nvPr/>
        </p:nvPicPr>
        <p:blipFill rotWithShape="1">
          <a:blip r:embed="rId5">
            <a:alphaModFix/>
          </a:blip>
          <a:srcRect b="0" l="0" r="0" t="0"/>
          <a:stretch/>
        </p:blipFill>
        <p:spPr>
          <a:xfrm>
            <a:off x="1449553" y="2472650"/>
            <a:ext cx="365625" cy="365625"/>
          </a:xfrm>
          <a:prstGeom prst="rect">
            <a:avLst/>
          </a:prstGeom>
          <a:noFill/>
          <a:ln>
            <a:noFill/>
          </a:ln>
        </p:spPr>
      </p:pic>
      <p:sp>
        <p:nvSpPr>
          <p:cNvPr id="195" name="Google Shape;195;p32"/>
          <p:cNvSpPr txBox="1"/>
          <p:nvPr/>
        </p:nvSpPr>
        <p:spPr>
          <a:xfrm>
            <a:off x="1765788" y="335228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SIMULADOR INTERACTIVO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6" name="Google Shape;196;p32"/>
          <p:cNvPicPr preferRelativeResize="0"/>
          <p:nvPr/>
        </p:nvPicPr>
        <p:blipFill rotWithShape="1">
          <a:blip r:embed="rId6">
            <a:alphaModFix/>
          </a:blip>
          <a:srcRect b="0" l="0" r="0" t="0"/>
          <a:stretch/>
        </p:blipFill>
        <p:spPr>
          <a:xfrm>
            <a:off x="1470188" y="3467025"/>
            <a:ext cx="307150" cy="307150"/>
          </a:xfrm>
          <a:prstGeom prst="rect">
            <a:avLst/>
          </a:prstGeom>
          <a:noFill/>
          <a:ln>
            <a:noFill/>
          </a:ln>
        </p:spPr>
      </p:pic>
      <p:pic>
        <p:nvPicPr>
          <p:cNvPr id="197" name="Google Shape;197;p32"/>
          <p:cNvPicPr preferRelativeResize="0"/>
          <p:nvPr/>
        </p:nvPicPr>
        <p:blipFill rotWithShape="1">
          <a:blip r:embed="rId7">
            <a:alphaModFix/>
          </a:blip>
          <a:srcRect b="0" l="0" r="0" t="0"/>
          <a:stretch/>
        </p:blipFill>
        <p:spPr>
          <a:xfrm>
            <a:off x="1484000" y="2947700"/>
            <a:ext cx="306000" cy="306000"/>
          </a:xfrm>
          <a:prstGeom prst="rect">
            <a:avLst/>
          </a:prstGeom>
          <a:noFill/>
          <a:ln>
            <a:noFill/>
          </a:ln>
        </p:spPr>
      </p:pic>
      <p:sp>
        <p:nvSpPr>
          <p:cNvPr id="198" name="Google Shape;198;p32"/>
          <p:cNvSpPr txBox="1"/>
          <p:nvPr/>
        </p:nvSpPr>
        <p:spPr>
          <a:xfrm>
            <a:off x="1802548" y="3035150"/>
            <a:ext cx="13161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UTILIZANDO FUNCIÓN</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99" name="Google Shape;199;p32"/>
          <p:cNvSpPr txBox="1"/>
          <p:nvPr/>
        </p:nvSpPr>
        <p:spPr>
          <a:xfrm>
            <a:off x="4056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00" name="Google Shape;200;p32"/>
          <p:cNvPicPr preferRelativeResize="0"/>
          <p:nvPr/>
        </p:nvPicPr>
        <p:blipFill rotWithShape="1">
          <a:blip r:embed="rId5">
            <a:alphaModFix/>
          </a:blip>
          <a:srcRect b="0" l="0" r="0" t="0"/>
          <a:stretch/>
        </p:blipFill>
        <p:spPr>
          <a:xfrm>
            <a:off x="3735553" y="2472650"/>
            <a:ext cx="365625" cy="365625"/>
          </a:xfrm>
          <a:prstGeom prst="rect">
            <a:avLst/>
          </a:prstGeom>
          <a:noFill/>
          <a:ln>
            <a:noFill/>
          </a:ln>
        </p:spPr>
      </p:pic>
      <p:sp>
        <p:nvSpPr>
          <p:cNvPr id="201" name="Google Shape;201;p32"/>
          <p:cNvSpPr txBox="1"/>
          <p:nvPr/>
        </p:nvSpPr>
        <p:spPr>
          <a:xfrm>
            <a:off x="66475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02" name="Google Shape;202;p32"/>
          <p:cNvPicPr preferRelativeResize="0"/>
          <p:nvPr/>
        </p:nvPicPr>
        <p:blipFill rotWithShape="1">
          <a:blip r:embed="rId5">
            <a:alphaModFix/>
          </a:blip>
          <a:srcRect b="0" l="0" r="0" t="0"/>
          <a:stretch/>
        </p:blipFill>
        <p:spPr>
          <a:xfrm>
            <a:off x="6326353" y="2472650"/>
            <a:ext cx="365625" cy="365625"/>
          </a:xfrm>
          <a:prstGeom prst="rect">
            <a:avLst/>
          </a:prstGeom>
          <a:noFill/>
          <a:ln>
            <a:noFill/>
          </a:ln>
        </p:spPr>
      </p:pic>
      <p:sp>
        <p:nvSpPr>
          <p:cNvPr id="203" name="Google Shape;203;p32"/>
          <p:cNvSpPr txBox="1"/>
          <p:nvPr/>
        </p:nvSpPr>
        <p:spPr>
          <a:xfrm>
            <a:off x="6691338" y="3012463"/>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INCORPORAR OBJETOS Y ARRAYS</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4" name="Google Shape;204;p32"/>
          <p:cNvPicPr preferRelativeResize="0"/>
          <p:nvPr/>
        </p:nvPicPr>
        <p:blipFill rotWithShape="1">
          <a:blip r:embed="rId6">
            <a:alphaModFix/>
          </a:blip>
          <a:srcRect b="0" l="0" r="0" t="0"/>
          <a:stretch/>
        </p:blipFill>
        <p:spPr>
          <a:xfrm>
            <a:off x="6355575" y="3000625"/>
            <a:ext cx="307150" cy="307150"/>
          </a:xfrm>
          <a:prstGeom prst="rect">
            <a:avLst/>
          </a:prstGeom>
          <a:noFill/>
          <a:ln>
            <a:noFill/>
          </a:ln>
        </p:spPr>
      </p:pic>
      <p:sp>
        <p:nvSpPr>
          <p:cNvPr id="205" name="Google Shape;205;p32"/>
          <p:cNvSpPr txBox="1"/>
          <p:nvPr/>
        </p:nvSpPr>
        <p:spPr>
          <a:xfrm>
            <a:off x="6691975" y="3470200"/>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PRIMERA ENTREGA DEL PROYECTO FINAL</a:t>
            </a:r>
            <a:endParaRPr sz="700">
              <a:latin typeface="Helvetica Neue"/>
              <a:ea typeface="Helvetica Neue"/>
              <a:cs typeface="Helvetica Neue"/>
              <a:sym typeface="Helvetica Neue"/>
            </a:endParaRPr>
          </a:p>
        </p:txBody>
      </p:sp>
      <p:pic>
        <p:nvPicPr>
          <p:cNvPr id="206" name="Google Shape;206;p32"/>
          <p:cNvPicPr preferRelativeResize="0"/>
          <p:nvPr/>
        </p:nvPicPr>
        <p:blipFill rotWithShape="1">
          <a:blip r:embed="rId8">
            <a:alphaModFix/>
          </a:blip>
          <a:srcRect b="0" l="0" r="0" t="0"/>
          <a:stretch/>
        </p:blipFill>
        <p:spPr>
          <a:xfrm>
            <a:off x="6356150" y="3458962"/>
            <a:ext cx="306000" cy="3060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pic>
        <p:nvPicPr>
          <p:cNvPr id="777" name="Google Shape;777;p10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778" name="Google Shape;778;p104"/>
          <p:cNvGraphicFramePr/>
          <p:nvPr/>
        </p:nvGraphicFramePr>
        <p:xfrm>
          <a:off x="153250" y="95238"/>
          <a:ext cx="3000000" cy="3000000"/>
        </p:xfrm>
        <a:graphic>
          <a:graphicData uri="http://schemas.openxmlformats.org/drawingml/2006/table">
            <a:tbl>
              <a:tblPr>
                <a:noFill/>
                <a:tableStyleId>{E6FC0D73-58DD-4EC0-A80C-4214014E77AE}</a:tableStyleId>
              </a:tblPr>
              <a:tblGrid>
                <a:gridCol w="2945825"/>
                <a:gridCol w="3822275"/>
                <a:gridCol w="2069375"/>
              </a:tblGrid>
              <a:tr h="543025">
                <a:tc gridSpan="3">
                  <a:txBody>
                    <a:bodyPr/>
                    <a:lstStyle/>
                    <a:p>
                      <a:pPr indent="0" lvl="0" marL="0" marR="0" rtl="0" algn="l">
                        <a:lnSpc>
                          <a:spcPct val="100000"/>
                        </a:lnSpc>
                        <a:spcBef>
                          <a:spcPts val="0"/>
                        </a:spcBef>
                        <a:spcAft>
                          <a:spcPts val="0"/>
                        </a:spcAft>
                        <a:buClr>
                          <a:srgbClr val="000000"/>
                        </a:buClr>
                        <a:buSzPts val="2200"/>
                        <a:buFont typeface="Arial"/>
                        <a:buNone/>
                      </a:pPr>
                      <a:r>
                        <a:rPr i="1" lang="en-GB" sz="2200" u="none" cap="none" strike="noStrike">
                          <a:solidFill>
                            <a:schemeClr val="dk1"/>
                          </a:solidFill>
                          <a:latin typeface="Anton"/>
                          <a:ea typeface="Anton"/>
                          <a:cs typeface="Anton"/>
                          <a:sym typeface="Anton"/>
                        </a:rPr>
                        <a:t>PRIMERA 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2698875">
                <a:tc gridSpan="3">
                  <a:txBody>
                    <a:bodyPr/>
                    <a:lstStyle/>
                    <a:p>
                      <a:pPr indent="0" lvl="0" marL="0" marR="0" rtl="0" algn="l">
                        <a:lnSpc>
                          <a:spcPct val="100000"/>
                        </a:lnSpc>
                        <a:spcBef>
                          <a:spcPts val="0"/>
                        </a:spcBef>
                        <a:spcAft>
                          <a:spcPts val="0"/>
                        </a:spcAft>
                        <a:buNone/>
                      </a:pPr>
                      <a:r>
                        <a:t/>
                      </a:r>
                      <a:endParaRPr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Se debe entregar:</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Estructura HTML del proyecto.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Variables de JS necesarias.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Funciones esenciales del proceso a simular.</a:t>
                      </a:r>
                      <a:endParaRPr>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2" name="Shape 782"/>
        <p:cNvGrpSpPr/>
        <p:nvPr/>
      </p:nvGrpSpPr>
      <p:grpSpPr>
        <a:xfrm>
          <a:off x="0" y="0"/>
          <a:ext cx="0" cy="0"/>
          <a:chOff x="0" y="0"/>
          <a:chExt cx="0" cy="0"/>
        </a:xfrm>
      </p:grpSpPr>
      <p:pic>
        <p:nvPicPr>
          <p:cNvPr id="783" name="Google Shape;783;p105"/>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784" name="Google Shape;784;p105"/>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Light"/>
                <a:ea typeface="Helvetica Neue Light"/>
                <a:cs typeface="Helvetica Neue Light"/>
                <a:sym typeface="Helvetica Neue Light"/>
              </a:rPr>
              <a:t>¿Te gustaría comprobar tus conocimientos de la clase?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Te compartimos a través del chat de zoom</a:t>
            </a:r>
            <a:endParaRPr b="0" i="0" sz="1600" u="sng"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 el enlace a un breve quiz de tarea.</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Light"/>
                <a:ea typeface="Helvetica Neue Light"/>
                <a:cs typeface="Helvetica Neue Light"/>
                <a:sym typeface="Helvetica Neue Light"/>
              </a:rPr>
              <a:t>Para el profesor:</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Acceder a la carpeta “Quizzes” de la camada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Ingresar al formulario de la clase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 Pulsar el botón “Invitar”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Copiar el enlace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Compartir el enlace a los alumnos a través del chat</a:t>
            </a:r>
            <a:endParaRPr b="0" i="1" sz="1200" u="none" cap="none" strike="noStrike">
              <a:solidFill>
                <a:schemeClr val="accent6"/>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8" name="Shape 788"/>
        <p:cNvGrpSpPr/>
        <p:nvPr/>
      </p:nvGrpSpPr>
      <p:grpSpPr>
        <a:xfrm>
          <a:off x="0" y="0"/>
          <a:ext cx="0" cy="0"/>
          <a:chOff x="0" y="0"/>
          <a:chExt cx="0" cy="0"/>
        </a:xfrm>
      </p:grpSpPr>
      <p:sp>
        <p:nvSpPr>
          <p:cNvPr id="789" name="Google Shape;789;p10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90" name="Google Shape;790;p10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07"/>
          <p:cNvSpPr txBox="1"/>
          <p:nvPr/>
        </p:nvSpPr>
        <p:spPr>
          <a:xfrm>
            <a:off x="1000475" y="1735300"/>
            <a:ext cx="7754100" cy="3407400"/>
          </a:xfrm>
          <a:prstGeom prst="rect">
            <a:avLst/>
          </a:prstGeom>
          <a:noFill/>
          <a:ln>
            <a:noFill/>
          </a:ln>
        </p:spPr>
        <p:txBody>
          <a:bodyPr anchorCtr="0" anchor="ctr" bIns="91425" lIns="91425" spcFirstLastPara="1" rIns="91425" wrap="square" tIns="91425">
            <a:noAutofit/>
          </a:bodyPr>
          <a:lstStyle/>
          <a:p>
            <a:pPr indent="-24300" lvl="0" marL="1890000" rtl="0" algn="l">
              <a:lnSpc>
                <a:spcPct val="100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Array |</a:t>
            </a:r>
            <a:endParaRPr sz="1800">
              <a:solidFill>
                <a:schemeClr val="dk1"/>
              </a:solidFill>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GB" sz="1800">
                <a:solidFill>
                  <a:schemeClr val="dk1"/>
                </a:solidFill>
                <a:latin typeface="Helvetica Neue Light"/>
                <a:ea typeface="Helvetica Neue Light"/>
                <a:cs typeface="Helvetica Neue Light"/>
                <a:sym typeface="Helvetica Neue Light"/>
              </a:rPr>
              <a:t>			</a:t>
            </a:r>
            <a:r>
              <a:rPr b="1" i="1" lang="en-GB" sz="1800" u="sng">
                <a:solidFill>
                  <a:schemeClr val="accent5"/>
                </a:solidFill>
                <a:latin typeface="Helvetica Neue"/>
                <a:ea typeface="Helvetica Neue"/>
                <a:cs typeface="Helvetica Neue"/>
                <a:sym typeface="Helvetica Neue"/>
                <a:hlinkClick r:id="rId3">
                  <a:extLst>
                    <a:ext uri="{A12FA001-AC4F-418D-AE19-62706E023703}">
                      <ahyp:hlinkClr val="tx"/>
                    </a:ext>
                  </a:extLst>
                </a:hlinkClick>
              </a:rPr>
              <a:t>Los apuntes de Majo (Página 21 a 24).</a:t>
            </a:r>
            <a:endParaRPr sz="1800">
              <a:solidFill>
                <a:schemeClr val="dk1"/>
              </a:solidFill>
              <a:latin typeface="Helvetica Neue Light"/>
              <a:ea typeface="Helvetica Neue Light"/>
              <a:cs typeface="Helvetica Neue Light"/>
              <a:sym typeface="Helvetica Neue Light"/>
            </a:endParaRPr>
          </a:p>
          <a:p>
            <a:pPr indent="-24300" lvl="0" marL="1890000" rtl="0" algn="l">
              <a:lnSpc>
                <a:spcPct val="100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Estructuras de Datos: Objetos y Arreglos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Eloquent JavaScript(ES)</a:t>
            </a:r>
            <a:r>
              <a:rPr b="1" i="1" lang="en-GB" sz="1800" u="sng">
                <a:solidFill>
                  <a:schemeClr val="hlink"/>
                </a:solidFill>
                <a:latin typeface="Helvetica Neue"/>
                <a:ea typeface="Helvetica Neue"/>
                <a:cs typeface="Helvetica Neue"/>
                <a:sym typeface="Helvetica Neue"/>
              </a:rPr>
              <a:t>.</a:t>
            </a:r>
            <a:endParaRPr b="1" i="1" sz="1800" u="sng">
              <a:solidFill>
                <a:schemeClr val="hlink"/>
              </a:solidFill>
              <a:latin typeface="Helvetica Neue"/>
              <a:ea typeface="Helvetica Neue"/>
              <a:cs typeface="Helvetica Neue"/>
              <a:sym typeface="Helvetica Neue"/>
            </a:endParaRPr>
          </a:p>
          <a:p>
            <a:pPr indent="-24300" lvl="0" marL="1890000" rtl="0" algn="l">
              <a:lnSpc>
                <a:spcPct val="100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Práctica guiada |</a:t>
            </a:r>
            <a:br>
              <a:rPr b="1" i="1" lang="en-GB" sz="1800" u="sng">
                <a:solidFill>
                  <a:schemeClr val="hlink"/>
                </a:solidFill>
                <a:latin typeface="Helvetica Neue"/>
                <a:ea typeface="Helvetica Neue"/>
                <a:cs typeface="Helvetica Neue"/>
                <a:sym typeface="Helvetica Neue"/>
              </a:rPr>
            </a:br>
            <a:r>
              <a:rPr b="1" i="1" lang="en-GB" sz="1800" u="sng">
                <a:solidFill>
                  <a:schemeClr val="hlink"/>
                </a:solidFill>
                <a:latin typeface="Helvetica Neue"/>
                <a:ea typeface="Helvetica Neue"/>
                <a:cs typeface="Helvetica Neue"/>
                <a:sym typeface="Helvetica Neue"/>
                <a:hlinkClick r:id="rId5"/>
              </a:rPr>
              <a:t>Proyecto: Vida Electrónica</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24300" lvl="0" marL="1890000" rtl="0" algn="l">
              <a:lnSpc>
                <a:spcPct val="100000"/>
              </a:lnSpc>
              <a:spcBef>
                <a:spcPts val="100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Documentación |</a:t>
            </a:r>
            <a:endParaRPr sz="1800">
              <a:solidFill>
                <a:schemeClr val="dk1"/>
              </a:solidFill>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GB" sz="1800">
                <a:solidFill>
                  <a:schemeClr val="dk1"/>
                </a:solidFill>
                <a:latin typeface="Helvetica Neue Light"/>
                <a:ea typeface="Helvetica Neue Light"/>
                <a:cs typeface="Helvetica Neue Light"/>
                <a:sym typeface="Helvetica Neue Light"/>
              </a:rPr>
              <a:t>			</a:t>
            </a:r>
            <a:r>
              <a:rPr b="1" i="1" lang="en-GB" sz="1800" u="sng">
                <a:solidFill>
                  <a:schemeClr val="hlink"/>
                </a:solidFill>
                <a:latin typeface="Helvetica Neue"/>
                <a:ea typeface="Helvetica Neue"/>
                <a:cs typeface="Helvetica Neue"/>
                <a:sym typeface="Helvetica Neue"/>
                <a:hlinkClick r:id="rId6"/>
              </a:rPr>
              <a:t>Documentación STRING</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457200" lvl="0" marL="1371600" rtl="0" algn="l">
              <a:spcBef>
                <a:spcPts val="1000"/>
              </a:spcBef>
              <a:spcAft>
                <a:spcPts val="0"/>
              </a:spcAft>
              <a:buNone/>
            </a:pPr>
            <a:r>
              <a:rPr b="1" i="1" lang="en-GB" sz="1800" u="sng">
                <a:solidFill>
                  <a:schemeClr val="hlink"/>
                </a:solidFill>
                <a:latin typeface="Helvetica Neue"/>
                <a:ea typeface="Helvetica Neue"/>
                <a:cs typeface="Helvetica Neue"/>
                <a:sym typeface="Helvetica Neue"/>
                <a:hlinkClick r:id="rId7"/>
              </a:rPr>
              <a:t>Documentación ARRAY</a:t>
            </a:r>
            <a:r>
              <a:rPr lang="en-GB"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latin typeface="Helvetica Neue Light"/>
              <a:ea typeface="Helvetica Neue Light"/>
              <a:cs typeface="Helvetica Neue Light"/>
              <a:sym typeface="Helvetica Neue Light"/>
            </a:endParaRPr>
          </a:p>
        </p:txBody>
      </p:sp>
      <p:pic>
        <p:nvPicPr>
          <p:cNvPr id="796" name="Google Shape;796;p107"/>
          <p:cNvPicPr preferRelativeResize="0"/>
          <p:nvPr/>
        </p:nvPicPr>
        <p:blipFill>
          <a:blip r:embed="rId8">
            <a:alphaModFix/>
          </a:blip>
          <a:stretch>
            <a:fillRect/>
          </a:stretch>
        </p:blipFill>
        <p:spPr>
          <a:xfrm>
            <a:off x="7567925" y="4659625"/>
            <a:ext cx="1186526" cy="330675"/>
          </a:xfrm>
          <a:prstGeom prst="rect">
            <a:avLst/>
          </a:prstGeom>
          <a:noFill/>
          <a:ln>
            <a:noFill/>
          </a:ln>
        </p:spPr>
      </p:pic>
      <p:pic>
        <p:nvPicPr>
          <p:cNvPr id="797" name="Google Shape;797;p107"/>
          <p:cNvPicPr preferRelativeResize="0"/>
          <p:nvPr/>
        </p:nvPicPr>
        <p:blipFill rotWithShape="1">
          <a:blip r:embed="rId9">
            <a:alphaModFix/>
          </a:blip>
          <a:srcRect b="0" l="0" r="0" t="0"/>
          <a:stretch/>
        </p:blipFill>
        <p:spPr>
          <a:xfrm>
            <a:off x="7411525" y="127700"/>
            <a:ext cx="1634174" cy="639850"/>
          </a:xfrm>
          <a:prstGeom prst="rect">
            <a:avLst/>
          </a:prstGeom>
          <a:noFill/>
          <a:ln>
            <a:noFill/>
          </a:ln>
        </p:spPr>
      </p:pic>
      <p:sp>
        <p:nvSpPr>
          <p:cNvPr id="798" name="Google Shape;798;p107"/>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07"/>
          <p:cNvSpPr txBox="1"/>
          <p:nvPr/>
        </p:nvSpPr>
        <p:spPr>
          <a:xfrm>
            <a:off x="2455275" y="4322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800" name="Google Shape;800;p107"/>
          <p:cNvPicPr preferRelativeResize="0"/>
          <p:nvPr/>
        </p:nvPicPr>
        <p:blipFill>
          <a:blip r:embed="rId10">
            <a:alphaModFix/>
          </a:blip>
          <a:stretch>
            <a:fillRect/>
          </a:stretch>
        </p:blipFill>
        <p:spPr>
          <a:xfrm>
            <a:off x="1408034" y="593440"/>
            <a:ext cx="545131" cy="545131"/>
          </a:xfrm>
          <a:prstGeom prst="rect">
            <a:avLst/>
          </a:prstGeom>
          <a:noFill/>
          <a:ln>
            <a:noFill/>
          </a:ln>
        </p:spPr>
      </p:pic>
      <p:sp>
        <p:nvSpPr>
          <p:cNvPr id="801" name="Google Shape;801;p107"/>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1"/>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5" name="Shape 805"/>
        <p:cNvGrpSpPr/>
        <p:nvPr/>
      </p:nvGrpSpPr>
      <p:grpSpPr>
        <a:xfrm>
          <a:off x="0" y="0"/>
          <a:ext cx="0" cy="0"/>
          <a:chOff x="0" y="0"/>
          <a:chExt cx="0" cy="0"/>
        </a:xfrm>
      </p:grpSpPr>
      <p:sp>
        <p:nvSpPr>
          <p:cNvPr id="806" name="Google Shape;806;p108"/>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807" name="Google Shape;807;p108"/>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Métodos y propiedades en Array.</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Función del typeof.</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Métodos de búsqueda y transformación</a:t>
            </a:r>
            <a:endParaRPr sz="2200">
              <a:solidFill>
                <a:srgbClr val="E0FF00"/>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1" name="Shape 811"/>
        <p:cNvGrpSpPr/>
        <p:nvPr/>
      </p:nvGrpSpPr>
      <p:grpSpPr>
        <a:xfrm>
          <a:off x="0" y="0"/>
          <a:ext cx="0" cy="0"/>
          <a:chOff x="0" y="0"/>
          <a:chExt cx="0" cy="0"/>
        </a:xfrm>
      </p:grpSpPr>
      <p:sp>
        <p:nvSpPr>
          <p:cNvPr id="812" name="Google Shape;812;p10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813" name="Google Shape;813;p109"/>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817" name="Shape 817"/>
        <p:cNvGrpSpPr/>
        <p:nvPr/>
      </p:nvGrpSpPr>
      <p:grpSpPr>
        <a:xfrm>
          <a:off x="0" y="0"/>
          <a:ext cx="0" cy="0"/>
          <a:chOff x="0" y="0"/>
          <a:chExt cx="0" cy="0"/>
        </a:xfrm>
      </p:grpSpPr>
      <p:sp>
        <p:nvSpPr>
          <p:cNvPr id="818" name="Google Shape;818;p11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819" name="Google Shape;819;p11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0" name="Shape 210"/>
        <p:cNvGrpSpPr/>
        <p:nvPr/>
      </p:nvGrpSpPr>
      <p:grpSpPr>
        <a:xfrm>
          <a:off x="0" y="0"/>
          <a:ext cx="0" cy="0"/>
          <a:chOff x="0" y="0"/>
          <a:chExt cx="0" cy="0"/>
        </a:xfrm>
      </p:grpSpPr>
      <p:sp>
        <p:nvSpPr>
          <p:cNvPr id="211" name="Google Shape;211;p33"/>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Light"/>
                <a:ea typeface="Helvetica Neue Light"/>
                <a:cs typeface="Helvetica Neue Light"/>
                <a:sym typeface="Helvetica Neue Light"/>
              </a:rPr>
              <a:t>Accede al material complementario </a:t>
            </a:r>
            <a:r>
              <a:rPr lang="en-GB" sz="1800" u="sng">
                <a:solidFill>
                  <a:schemeClr val="hlink"/>
                </a:solidFill>
                <a:latin typeface="Helvetica Neue Light"/>
                <a:ea typeface="Helvetica Neue Light"/>
                <a:cs typeface="Helvetica Neue Light"/>
                <a:sym typeface="Helvetica Neue Light"/>
                <a:hlinkClick r:id="rId3"/>
              </a:rPr>
              <a:t>aquí</a:t>
            </a:r>
            <a:r>
              <a:rPr lang="en-GB"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212" name="Google Shape;212;p33"/>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13" name="Google Shape;213;p33"/>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