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146849070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Barlow Condensed Medium" panose="020F0502020204030204" pitchFamily="2" charset="0"/>
      <p:regular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50CA8622-6C8F-DF47-444D-DE2F2AA2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blipFill dpi="0" rotWithShape="1">
          <a:blip r:embed="rId15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9E084AF-9CA2-4907-8BB7-BEE29FA4168E}"/>
              </a:ext>
            </a:extLst>
          </p:cNvPr>
          <p:cNvGrpSpPr/>
          <p:nvPr/>
        </p:nvGrpSpPr>
        <p:grpSpPr>
          <a:xfrm>
            <a:off x="737592" y="1014412"/>
            <a:ext cx="7668816" cy="3114675"/>
            <a:chOff x="254000" y="2370171"/>
            <a:chExt cx="15748000" cy="5537199"/>
          </a:xfrm>
        </p:grpSpPr>
        <p:pic>
          <p:nvPicPr>
            <p:cNvPr id="2" name="Gráfico 1">
              <a:extLst>
                <a:ext uri="{FF2B5EF4-FFF2-40B4-BE49-F238E27FC236}">
                  <a16:creationId xmlns:a16="http://schemas.microsoft.com/office/drawing/2014/main" id="{A2D7D4E9-ABC4-4E49-B11E-3DA46C3A9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000" y="2370171"/>
              <a:ext cx="15748000" cy="5537199"/>
            </a:xfrm>
            <a:prstGeom prst="rect">
              <a:avLst/>
            </a:prstGeom>
            <a:effectLst/>
          </p:spPr>
        </p:pic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369FD274-4896-44B0-84E3-370061B97480}"/>
                </a:ext>
              </a:extLst>
            </p:cNvPr>
            <p:cNvSpPr txBox="1">
              <a:spLocks/>
            </p:cNvSpPr>
            <p:nvPr/>
          </p:nvSpPr>
          <p:spPr>
            <a:xfrm>
              <a:off x="3067050" y="2499840"/>
              <a:ext cx="10121901" cy="1091866"/>
            </a:xfrm>
            <a:prstGeom prst="rect">
              <a:avLst/>
            </a:prstGeom>
          </p:spPr>
          <p:txBody>
            <a:bodyPr vert="horz" wrap="square" lIns="0" tIns="42386" rIns="0" bIns="0" rtlCol="0" anchor="ctr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marR="5080" defTabSz="914354">
                <a:spcBef>
                  <a:spcPts val="240"/>
                </a:spcBef>
                <a:defRPr/>
              </a:pPr>
              <a:r>
                <a:rPr lang="pt-BR" sz="3713" b="1" dirty="0">
                  <a:solidFill>
                    <a:prstClr val="white"/>
                  </a:solidFill>
                  <a:latin typeface="Barlow Condensed Medium" panose="00000606000000000000" pitchFamily="2" charset="0"/>
                  <a:ea typeface="Verdana" panose="020B0604030504040204" pitchFamily="34" charset="0"/>
                </a:rPr>
                <a:t>Engenharia de Dados para PPI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C3082B26-29F1-414D-92DE-C447D5AD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6563" y="7315978"/>
              <a:ext cx="4298714" cy="540898"/>
            </a:xfrm>
            <a:prstGeom prst="rect">
              <a:avLst/>
            </a:prstGeom>
          </p:spPr>
        </p:pic>
        <p:sp>
          <p:nvSpPr>
            <p:cNvPr id="13" name="CaixaDeTexto 4">
              <a:extLst>
                <a:ext uri="{FF2B5EF4-FFF2-40B4-BE49-F238E27FC236}">
                  <a16:creationId xmlns:a16="http://schemas.microsoft.com/office/drawing/2014/main" id="{DE76D7ED-56B3-40E2-9CF9-38FC08DBCEB9}"/>
                </a:ext>
              </a:extLst>
            </p:cNvPr>
            <p:cNvSpPr txBox="1"/>
            <p:nvPr/>
          </p:nvSpPr>
          <p:spPr>
            <a:xfrm>
              <a:off x="1145768" y="4043678"/>
              <a:ext cx="7408116" cy="273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defTabSz="514350">
                <a:spcBef>
                  <a:spcPts val="338"/>
                </a:spcBef>
                <a:buClr>
                  <a:prstClr val="white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200" b="1" dirty="0">
                  <a:solidFill>
                    <a:prstClr val="white"/>
                  </a:solidFill>
                  <a:latin typeface="Calibri" panose="020F0502020204030204"/>
                </a:rPr>
                <a:t>Setor</a:t>
              </a:r>
              <a:r>
                <a:rPr lang="pt-BR" sz="1200" dirty="0">
                  <a:solidFill>
                    <a:prstClr val="white"/>
                  </a:solidFill>
                  <a:latin typeface="Calibri" panose="020F0502020204030204"/>
                </a:rPr>
                <a:t>: Rodovias e Concessões</a:t>
              </a:r>
            </a:p>
            <a:p>
              <a:pPr marL="171450" indent="-171450" defTabSz="514350">
                <a:spcBef>
                  <a:spcPts val="338"/>
                </a:spcBef>
                <a:buClr>
                  <a:prstClr val="white"/>
                </a:buClr>
                <a:buFont typeface="Arial" panose="020B0604020202020204" pitchFamily="34" charset="0"/>
                <a:buChar char="•"/>
                <a:defRPr/>
              </a:pPr>
              <a:endParaRPr lang="pt-BR" sz="1200" dirty="0">
                <a:solidFill>
                  <a:prstClr val="white"/>
                </a:solidFill>
                <a:latin typeface="Calibri" panose="020F0502020204030204"/>
              </a:endParaRPr>
            </a:p>
            <a:p>
              <a:pPr marL="171450" indent="-171450" defTabSz="514350">
                <a:spcBef>
                  <a:spcPts val="338"/>
                </a:spcBef>
                <a:buClr>
                  <a:prstClr val="white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200" b="1" dirty="0">
                  <a:solidFill>
                    <a:prstClr val="white"/>
                  </a:solidFill>
                  <a:latin typeface="Calibri" panose="020F0502020204030204"/>
                </a:rPr>
                <a:t>Ferramentas</a:t>
              </a:r>
              <a:r>
                <a:rPr lang="pt-BR" sz="1200" dirty="0">
                  <a:solidFill>
                    <a:prstClr val="white"/>
                  </a:solidFill>
                  <a:latin typeface="Calibri" panose="020F0502020204030204"/>
                </a:rPr>
                <a:t>: Excel, Python (Pandas), Power BI</a:t>
              </a:r>
            </a:p>
            <a:p>
              <a:pPr marL="171450" indent="-171450" defTabSz="514350">
                <a:spcBef>
                  <a:spcPts val="338"/>
                </a:spcBef>
                <a:buClr>
                  <a:prstClr val="white"/>
                </a:buClr>
                <a:buFont typeface="Arial" panose="020B0604020202020204" pitchFamily="34" charset="0"/>
                <a:buChar char="•"/>
                <a:defRPr/>
              </a:pPr>
              <a:endParaRPr lang="pt-BR" sz="1200" dirty="0">
                <a:solidFill>
                  <a:prstClr val="white"/>
                </a:solidFill>
                <a:latin typeface="Calibri" panose="020F0502020204030204"/>
              </a:endParaRPr>
            </a:p>
            <a:p>
              <a:pPr marL="171450" indent="-171450" defTabSz="514350">
                <a:spcBef>
                  <a:spcPts val="338"/>
                </a:spcBef>
                <a:buClr>
                  <a:prstClr val="white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200" b="1" dirty="0">
                  <a:solidFill>
                    <a:prstClr val="white"/>
                  </a:solidFill>
                  <a:latin typeface="Calibri" panose="020F0502020204030204"/>
                </a:rPr>
                <a:t>Importância</a:t>
              </a:r>
              <a:r>
                <a:rPr lang="pt-BR" sz="1200" dirty="0">
                  <a:solidFill>
                    <a:prstClr val="white"/>
                  </a:solidFill>
                  <a:latin typeface="Calibri" panose="020F0502020204030204"/>
                </a:rPr>
                <a:t>: Garantir precisão e integridade dos dados para análise de investimentos , histórico e progresso em ações​</a:t>
              </a:r>
            </a:p>
          </p:txBody>
        </p:sp>
      </p:grp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89405BC-E7EF-2C63-2ED7-455BFEF9C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543" y="1215737"/>
            <a:ext cx="411311" cy="411311"/>
          </a:xfrm>
          <a:prstGeom prst="rect">
            <a:avLst/>
          </a:prstGeom>
        </p:spPr>
      </p:pic>
      <p:pic>
        <p:nvPicPr>
          <p:cNvPr id="18" name="Imagem 17" descr="Uma imagem contendo edifício, ao ar livre, grande, rua&#10;&#10;Descrição gerada automaticamente">
            <a:extLst>
              <a:ext uri="{FF2B5EF4-FFF2-40B4-BE49-F238E27FC236}">
                <a16:creationId xmlns:a16="http://schemas.microsoft.com/office/drawing/2014/main" id="{575F8831-5E1B-4B01-BBE7-826AC0607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515" y="1828373"/>
            <a:ext cx="3375194" cy="2439989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087AC-F369-EC06-38AC-34B75A17E488}"/>
              </a:ext>
            </a:extLst>
          </p:cNvPr>
          <p:cNvGrpSpPr/>
          <p:nvPr/>
        </p:nvGrpSpPr>
        <p:grpSpPr>
          <a:xfrm>
            <a:off x="672291" y="695918"/>
            <a:ext cx="107183" cy="2963118"/>
            <a:chOff x="12790318" y="3976484"/>
            <a:chExt cx="1152525" cy="39508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55AEEC3D-FF6C-22B1-773A-0AEE58D4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790318" y="6774783"/>
              <a:ext cx="1152525" cy="1152525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62CF0913-CA2C-4785-E83A-3AC8AA93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790318" y="5377178"/>
              <a:ext cx="1152525" cy="1152525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FFD71C0A-F08A-88C4-AC7A-F51333640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790318" y="3976484"/>
              <a:ext cx="1152525" cy="115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9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Recebimento de Dados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52370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Solicitação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dispersos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à ANTT: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Coordenação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com a ANTT para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obtenção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Estruturação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inicial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em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Excel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pelo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responsável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Organização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preliminar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recebidos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em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Excel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Planejamento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das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para 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recepção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inicial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Preparação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para 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inserção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inicial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recebidos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Análise Inicial e Planejamento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5769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Análise da estrutura das planilhas e dos dados inseridos: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Avaliação detalhada das planilhas recebidas e dos dados nelas contidos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Planejamento da remodelagem e limpeza dos dados: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Estratégia para transformar e limpar os dados usando Python (Pandas)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o9tdvky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Processamento e Limpeza de Dados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6199" y="1601045"/>
            <a:ext cx="4343400" cy="240322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Aplicação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 Pandas para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limpeza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e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transformação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Utilização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 Pandas para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organizar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limpar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dados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maneira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eficiente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Garantia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integridade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durante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processo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Assegurar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que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permaneçam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precisos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sejam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alterados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incorretamente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Preparação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 para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importação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no Power</a:t>
            </a:r>
            <a:r>
              <a:rPr lang="pt-BR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BI: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Formatar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dados para que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possam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ser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facilmente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integrados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no Power</a:t>
            </a:r>
            <a:r>
              <a:rPr lang="pt-BR"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BI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wc7gw5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Upload e Atualização no PowerBI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0316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Exportação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 dados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limpos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para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Excel: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Transferência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processados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para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novas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Excel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Upload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nuvem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Envio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Excel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limpas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para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armazenamento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nuvem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Atualização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automática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 Power</a:t>
            </a:r>
            <a:r>
              <a:rPr lang="pt-BR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BI 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partir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das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nuvem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Integração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 Power</a:t>
            </a:r>
            <a:r>
              <a:rPr lang="pt-BR"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BI com as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planilhas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nuvem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para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atualização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automática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45jnr7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Verificação e Garantia de Qualidade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60327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Revisão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pelo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responsável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servidor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responsável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verifica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precisão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processados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Checagem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dos dados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pelo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cientista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 dados: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cientista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de dados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realiza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uma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segunda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verificação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para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garantir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qualidade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Garantia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precisão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de 100% antes da </a:t>
            </a: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atualização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no Power</a:t>
            </a:r>
            <a:r>
              <a:rPr lang="pt-BR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BI: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confirmação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final da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precisão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dos dados antes de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serem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carregados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no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PowerBI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fpq2ire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331</Words>
  <Application>Microsoft Office PowerPoint</Application>
  <PresentationFormat>Apresentação na tela (16:9)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Barlow Condensed Medium</vt:lpstr>
      <vt:lpstr>Proxima Nova</vt:lpstr>
      <vt:lpstr>Spearmint</vt:lpstr>
      <vt:lpstr>Apresentação do PowerPoint</vt:lpstr>
      <vt:lpstr>Recebimento de Dados</vt:lpstr>
      <vt:lpstr>Análise Inicial e Planejamento</vt:lpstr>
      <vt:lpstr>Processamento e Limpeza de Dados</vt:lpstr>
      <vt:lpstr>Upload e Atualização no PowerBI</vt:lpstr>
      <vt:lpstr>Verificação e Garantia de Qualidade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Lucas Leandro Wall Bruno</dc:creator>
  <cp:lastModifiedBy>Lucas Leandro Wall Bruno</cp:lastModifiedBy>
  <cp:revision>3</cp:revision>
  <dcterms:modified xsi:type="dcterms:W3CDTF">2025-04-14T18:39:17Z</dcterms:modified>
</cp:coreProperties>
</file>