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CAD9-C7B0-480A-A1A1-8747C2A31A9E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DA2B-7C2B-4032-96C8-727B354F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CAD9-C7B0-480A-A1A1-8747C2A31A9E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DA2B-7C2B-4032-96C8-727B354F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6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CAD9-C7B0-480A-A1A1-8747C2A31A9E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DA2B-7C2B-4032-96C8-727B354F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04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CAD9-C7B0-480A-A1A1-8747C2A31A9E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DA2B-7C2B-4032-96C8-727B354F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26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CAD9-C7B0-480A-A1A1-8747C2A31A9E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DA2B-7C2B-4032-96C8-727B354F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25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CAD9-C7B0-480A-A1A1-8747C2A31A9E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DA2B-7C2B-4032-96C8-727B354F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64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CAD9-C7B0-480A-A1A1-8747C2A31A9E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DA2B-7C2B-4032-96C8-727B354F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66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CAD9-C7B0-480A-A1A1-8747C2A31A9E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DA2B-7C2B-4032-96C8-727B354F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97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CAD9-C7B0-480A-A1A1-8747C2A31A9E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DA2B-7C2B-4032-96C8-727B354F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1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CAD9-C7B0-480A-A1A1-8747C2A31A9E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DA2B-7C2B-4032-96C8-727B354F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8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CAD9-C7B0-480A-A1A1-8747C2A31A9E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DA2B-7C2B-4032-96C8-727B354F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11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8CAD9-C7B0-480A-A1A1-8747C2A31A9E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DA2B-7C2B-4032-96C8-727B354F2F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8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179427" y="2030136"/>
            <a:ext cx="5419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Bell MT" panose="02020503060305020303" pitchFamily="18" charset="0"/>
              </a:rPr>
              <a:t>Ferramenta para</a:t>
            </a:r>
            <a:br>
              <a:rPr lang="pt-BR" sz="4400" dirty="0">
                <a:latin typeface="Bell MT" panose="02020503060305020303" pitchFamily="18" charset="0"/>
              </a:rPr>
            </a:br>
            <a:r>
              <a:rPr lang="pt-BR" sz="4400" dirty="0">
                <a:latin typeface="Bell MT" panose="02020503060305020303" pitchFamily="18" charset="0"/>
              </a:rPr>
              <a:t>Carteira de Projetos do PPI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14" y="6178304"/>
            <a:ext cx="4790114" cy="6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93532" y="2449585"/>
            <a:ext cx="59477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Bell MT" panose="02020503060305020303" pitchFamily="18" charset="0"/>
              </a:rPr>
              <a:t>Coleta / Extração dos Dados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Bell MT" panose="02020503060305020303" pitchFamily="18" charset="0"/>
              </a:rPr>
              <a:t>Limpeza, Estrutura e Transformação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800" dirty="0">
                <a:latin typeface="Bell MT" panose="02020503060305020303" pitchFamily="18" charset="0"/>
              </a:rPr>
              <a:t>Checagem e Carregamento na Ferramenta</a:t>
            </a:r>
          </a:p>
        </p:txBody>
      </p:sp>
    </p:spTree>
    <p:extLst>
      <p:ext uri="{BB962C8B-B14F-4D97-AF65-F5344CB8AC3E}">
        <p14:creationId xmlns:p14="http://schemas.microsoft.com/office/powerpoint/2010/main" val="289553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6" y="1180258"/>
            <a:ext cx="3861795" cy="55629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61" y="1183853"/>
            <a:ext cx="6621437" cy="29267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61" y="4248427"/>
            <a:ext cx="6621437" cy="24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6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1" y="337862"/>
            <a:ext cx="5192785" cy="321068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28" y="339739"/>
            <a:ext cx="5847126" cy="32088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" y="3800213"/>
            <a:ext cx="5192784" cy="27717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28" y="3800212"/>
            <a:ext cx="5847126" cy="27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8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9" y="326528"/>
            <a:ext cx="7941138" cy="283612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28" y="2378848"/>
            <a:ext cx="5742604" cy="43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4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170" y="0"/>
            <a:ext cx="374708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"https://ppi.gov.br/projetos/br-364-365-mg-go/"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"BR-364/365/MG/GO"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"Concluídos"</a:t>
            </a:r>
            <a:endParaRPr lang="pt-B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"uf"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"GO"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"MG"</a:t>
            </a:r>
            <a:endParaRPr lang="pt-B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"setores"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"Transportes"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"Rodoviário"</a:t>
            </a:r>
            <a:endParaRPr lang="pt-B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ods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[],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identificador_do_projeto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ministerio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"MT"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"secretaria"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"SIEC"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resolucoes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[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"4378"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"Resolução CPPI 2, de 13 de setembro de 2016"</a:t>
            </a:r>
            <a:endParaRPr lang="pt-B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],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[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"4467"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"Resolução CPPI 34, de 19 de março de 2018"</a:t>
            </a:r>
            <a:endParaRPr lang="pt-B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],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[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"4377"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"Resolução CPPI 40, de 02 de julho de 2018"</a:t>
            </a:r>
            <a:endParaRPr lang="pt-B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]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"decretos"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[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"4658"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"Decreto 8.916, de 25 de novembro de 2016"</a:t>
            </a:r>
            <a:endParaRPr lang="pt-B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]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reuniao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"1ª REUNIÃO"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data_qualificacao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"20160913"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modalidade_operacional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"Concessão/Autorização"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detalhamento_modalidade_operacional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"Concessão"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capex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"2060000000,00"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leilao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"Leiloado"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ano_leilao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"2019"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projeto_ativo</a:t>
            </a:r>
            <a:r>
              <a:rPr lang="pt-BR" sz="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"Ativo e divulgado"</a:t>
            </a:r>
            <a:endParaRPr lang="pt-BR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},</a:t>
            </a:r>
          </a:p>
        </p:txBody>
      </p:sp>
      <p:sp>
        <p:nvSpPr>
          <p:cNvPr id="3" name="Retângulo 2"/>
          <p:cNvSpPr/>
          <p:nvPr/>
        </p:nvSpPr>
        <p:spPr>
          <a:xfrm>
            <a:off x="8504903" y="2154435"/>
            <a:ext cx="28120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"link"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"https://ppi.gov.br/projetos/br-101-290-386-448-rs-rodovia-de-integracao-do-sul-ris/"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E06C75"/>
                </a:solidFill>
                <a:latin typeface="Consolas" panose="020B0609020204030204" pitchFamily="49" charset="0"/>
              </a:rPr>
              <a:t>title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"BR-101/290/386/448/RS - Rodovia de Integração do Sul (RIS)"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"status"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"Concluídos"</a:t>
            </a:r>
            <a:endParaRPr lang="pt-BR" sz="8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],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"uf"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"RS"</a:t>
            </a:r>
            <a:endParaRPr lang="pt-BR" sz="8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],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"setores"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"Transportes"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"Rodoviário"</a:t>
            </a:r>
            <a:endParaRPr lang="pt-BR" sz="8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513007" y="738663"/>
            <a:ext cx="282185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"etapas"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"etapa"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"Estudo"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"status"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"Concluído"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E06C75"/>
                </a:solidFill>
                <a:latin typeface="Consolas" panose="020B0609020204030204" pitchFamily="49" charset="0"/>
              </a:rPr>
              <a:t>data_inicio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E06C75"/>
                </a:solidFill>
                <a:latin typeface="Consolas" panose="020B0609020204030204" pitchFamily="49" charset="0"/>
              </a:rPr>
              <a:t>data_fim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""</a:t>
            </a:r>
            <a:endParaRPr lang="pt-BR" sz="8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},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"etapa"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"Consulta Pública"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"status"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"Concluído"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E06C75"/>
                </a:solidFill>
                <a:latin typeface="Consolas" panose="020B0609020204030204" pitchFamily="49" charset="0"/>
              </a:rPr>
              <a:t>data_inicio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"20170508"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E06C75"/>
                </a:solidFill>
                <a:latin typeface="Consolas" panose="020B0609020204030204" pitchFamily="49" charset="0"/>
              </a:rPr>
              <a:t>data_fim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""</a:t>
            </a:r>
            <a:endParaRPr lang="pt-BR" sz="8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},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"etapa"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"Acórdão TCU"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"status"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"Concluído"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E06C75"/>
                </a:solidFill>
                <a:latin typeface="Consolas" panose="020B0609020204030204" pitchFamily="49" charset="0"/>
              </a:rPr>
              <a:t>data_inicio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"20170524"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E06C75"/>
                </a:solidFill>
                <a:latin typeface="Consolas" panose="020B0609020204030204" pitchFamily="49" charset="0"/>
              </a:rPr>
              <a:t>data_fim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""</a:t>
            </a:r>
            <a:endParaRPr lang="pt-BR" sz="8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},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"etapa"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"Edital"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"status"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"Concluído"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E06C75"/>
                </a:solidFill>
                <a:latin typeface="Consolas" panose="020B0609020204030204" pitchFamily="49" charset="0"/>
              </a:rPr>
              <a:t>data_inicio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E06C75"/>
                </a:solidFill>
                <a:latin typeface="Consolas" panose="020B0609020204030204" pitchFamily="49" charset="0"/>
              </a:rPr>
              <a:t>data_fim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"20190605"</a:t>
            </a:r>
            <a:endParaRPr lang="pt-BR" sz="8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},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"etapa"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"Leilão de Projeto"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"status"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"Concluído"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E06C75"/>
                </a:solidFill>
                <a:latin typeface="Consolas" panose="020B0609020204030204" pitchFamily="49" charset="0"/>
              </a:rPr>
              <a:t>data_inicio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E06C75"/>
                </a:solidFill>
                <a:latin typeface="Consolas" panose="020B0609020204030204" pitchFamily="49" charset="0"/>
              </a:rPr>
              <a:t>data_fim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"20190927"</a:t>
            </a:r>
            <a:endParaRPr lang="pt-BR" sz="8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},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"etapa"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"Contrato"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"status"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"Concluído"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E06C75"/>
                </a:solidFill>
                <a:latin typeface="Consolas" panose="020B0609020204030204" pitchFamily="49" charset="0"/>
              </a:rPr>
              <a:t>data_inicio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 err="1">
                <a:solidFill>
                  <a:srgbClr val="E06C75"/>
                </a:solidFill>
                <a:latin typeface="Consolas" panose="020B0609020204030204" pitchFamily="49" charset="0"/>
              </a:rPr>
              <a:t>data_fim</a:t>
            </a:r>
            <a:r>
              <a:rPr lang="pt-BR" sz="800" dirty="0">
                <a:solidFill>
                  <a:srgbClr val="E06C75"/>
                </a:solidFill>
                <a:latin typeface="Consolas" panose="020B0609020204030204" pitchFamily="49" charset="0"/>
              </a:rPr>
              <a:t>"</a:t>
            </a:r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pt-BR" sz="800" dirty="0">
                <a:solidFill>
                  <a:srgbClr val="98C379"/>
                </a:solidFill>
                <a:latin typeface="Consolas" panose="020B0609020204030204" pitchFamily="49" charset="0"/>
              </a:rPr>
              <a:t>"20191219"</a:t>
            </a:r>
            <a:endParaRPr lang="pt-BR" sz="8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sz="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],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45631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00" y="84423"/>
            <a:ext cx="3956880" cy="145809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048" y="1635142"/>
            <a:ext cx="5869494" cy="23550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88" y="4082786"/>
            <a:ext cx="5487704" cy="27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8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90FF7F-26D0-573F-3DE5-AC9FF44BE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827B717-7186-DA86-F7AE-4563907BD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3" y="173091"/>
            <a:ext cx="8894915" cy="34845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FAC8274-C3F7-7ACA-3B75-0CA9899B1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84" y="4900245"/>
            <a:ext cx="8894915" cy="17846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3B5D5C2-D631-E9C6-3A97-C9BD1FDAC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0787" y="173091"/>
            <a:ext cx="2376729" cy="651181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210E54-2B22-1551-148E-AD1092346191}"/>
              </a:ext>
            </a:extLst>
          </p:cNvPr>
          <p:cNvSpPr txBox="1"/>
          <p:nvPr/>
        </p:nvSpPr>
        <p:spPr>
          <a:xfrm>
            <a:off x="1583138" y="4063479"/>
            <a:ext cx="60976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200" dirty="0">
                <a:latin typeface="Bell MT" panose="02020503060305020303" pitchFamily="18" charset="0"/>
              </a:rPr>
              <a:t>Limpeza + Checagem</a:t>
            </a:r>
          </a:p>
        </p:txBody>
      </p:sp>
    </p:spTree>
    <p:extLst>
      <p:ext uri="{BB962C8B-B14F-4D97-AF65-F5344CB8AC3E}">
        <p14:creationId xmlns:p14="http://schemas.microsoft.com/office/powerpoint/2010/main" val="150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3CBA59-EC5F-17DB-9D56-A115F2E5E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436CB64-2137-8E93-B8AE-0C3CED230C08}"/>
              </a:ext>
            </a:extLst>
          </p:cNvPr>
          <p:cNvSpPr txBox="1"/>
          <p:nvPr/>
        </p:nvSpPr>
        <p:spPr>
          <a:xfrm>
            <a:off x="4251025" y="345859"/>
            <a:ext cx="36899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Bell MT" panose="02020503060305020303" pitchFamily="18" charset="0"/>
              </a:rPr>
              <a:t>Carregamento na Ferramenta</a:t>
            </a:r>
            <a:endParaRPr lang="pt-BR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D40023-540D-6C99-6BD8-55FF8F43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83" y="753782"/>
            <a:ext cx="6668431" cy="14098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BD391BD-8325-19E8-2285-B11E3B5CDD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6478"/>
          <a:stretch/>
        </p:blipFill>
        <p:spPr>
          <a:xfrm>
            <a:off x="2183975" y="2208090"/>
            <a:ext cx="7824049" cy="140989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86B0D08-67B5-F7CE-21FA-480B7292A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482" y="3659400"/>
            <a:ext cx="5613135" cy="31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87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589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Bell MT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Leandro Wall Bruno</dc:creator>
  <cp:lastModifiedBy>Lucas Leandro Wall Bruno</cp:lastModifiedBy>
  <cp:revision>4</cp:revision>
  <dcterms:created xsi:type="dcterms:W3CDTF">2024-11-19T13:52:01Z</dcterms:created>
  <dcterms:modified xsi:type="dcterms:W3CDTF">2025-04-14T17:54:45Z</dcterms:modified>
</cp:coreProperties>
</file>