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1" r:id="rId4"/>
    <p:sldId id="269" r:id="rId5"/>
    <p:sldId id="279" r:id="rId6"/>
    <p:sldId id="263" r:id="rId7"/>
    <p:sldId id="271" r:id="rId8"/>
    <p:sldId id="337" r:id="rId9"/>
    <p:sldId id="338" r:id="rId10"/>
    <p:sldId id="274" r:id="rId11"/>
    <p:sldId id="273" r:id="rId12"/>
    <p:sldId id="270" r:id="rId13"/>
    <p:sldId id="277" r:id="rId14"/>
    <p:sldId id="278" r:id="rId15"/>
    <p:sldId id="276" r:id="rId16"/>
    <p:sldId id="268" r:id="rId17"/>
    <p:sldId id="26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lash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000"/>
    <a:srgbClr val="00A000"/>
    <a:srgbClr val="FFFF00"/>
    <a:srgbClr val="959595"/>
    <a:srgbClr val="E1E100"/>
    <a:srgbClr val="E08000"/>
    <a:srgbClr val="E00000"/>
    <a:srgbClr val="7F7F7F"/>
    <a:srgbClr val="FFFF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99648" autoAdjust="0"/>
  </p:normalViewPr>
  <p:slideViewPr>
    <p:cSldViewPr>
      <p:cViewPr varScale="1">
        <p:scale>
          <a:sx n="132" d="100"/>
          <a:sy n="132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40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55" cy="464663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73" y="0"/>
            <a:ext cx="3038155" cy="464663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r">
              <a:defRPr sz="1200"/>
            </a:lvl1pPr>
          </a:lstStyle>
          <a:p>
            <a:fld id="{A37353F9-AE41-4C5A-80FB-44EFBE889A50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63"/>
            <a:ext cx="3038155" cy="464663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73" y="8830163"/>
            <a:ext cx="3038155" cy="464663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r">
              <a:defRPr sz="1200"/>
            </a:lvl1pPr>
          </a:lstStyle>
          <a:p>
            <a:fld id="{94389643-EA40-4252-8717-A74A3C80B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CE85A4EA-568D-48D2-9B15-411FCE6A84D2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0EAFA948-1580-4F98-8B6F-670941C3D3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-1"/>
            <a:ext cx="9144000" cy="5303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0000">
                <a:schemeClr val="bg1">
                  <a:lumMod val="95000"/>
                </a:schemeClr>
              </a:gs>
              <a:gs pos="7000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90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20000">
                <a:schemeClr val="bg1">
                  <a:lumMod val="95000"/>
                </a:schemeClr>
              </a:gs>
              <a:gs pos="7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543719"/>
            <a:ext cx="914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244335" y="6642556"/>
            <a:ext cx="6553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fld id="{467DBF27-47E7-4A7A-BCEA-4FC0F8C0B51C}" type="slidenum">
              <a:rPr lang="en-US" altLang="en-US" sz="1400">
                <a:latin typeface="Calibri" pitchFamily="34" charset="0"/>
              </a:rPr>
              <a:pPr algn="ctr"/>
              <a:t>‹#›</a:t>
            </a:fld>
            <a:endParaRPr lang="en-US" altLang="en-US" sz="1400" dirty="0">
              <a:latin typeface="Calibri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Lucas\projects\eyetracking\eyelib\doc\html\index.html" TargetMode="External"/><Relationship Id="rId2" Type="http://schemas.openxmlformats.org/officeDocument/2006/relationships/hyperlink" Target="onenote://D:/Lucas/PhD/PhD/research/2_eye_tracking/eyelib.one#Eyelib%20Library&amp;section-id={A94E1C43-9159-4158-ADBD-8C7A58056B71}&amp;page-id={066C1750-DC27-4E07-82B8-EA2B1E5AF3F4}&amp;object-id={4CF870CD-31AD-410A-B352-897B15B276AE}&amp;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Eyelib</a:t>
            </a:r>
            <a:br>
              <a:rPr lang="en-US" dirty="0"/>
            </a:br>
            <a:r>
              <a:rPr lang="en-US" dirty="0"/>
              <a:t>Eye Tracker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Lucas</a:t>
            </a:r>
          </a:p>
        </p:txBody>
      </p:sp>
    </p:spTree>
    <p:extLst>
      <p:ext uri="{BB962C8B-B14F-4D97-AF65-F5344CB8AC3E}">
        <p14:creationId xmlns:p14="http://schemas.microsoft.com/office/powerpoint/2010/main" val="93254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Gaze Target</a:t>
            </a:r>
          </a:p>
        </p:txBody>
      </p:sp>
    </p:spTree>
    <p:extLst>
      <p:ext uri="{BB962C8B-B14F-4D97-AF65-F5344CB8AC3E}">
        <p14:creationId xmlns:p14="http://schemas.microsoft.com/office/powerpoint/2010/main" val="12378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Target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447800"/>
            <a:ext cx="914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447800"/>
            <a:ext cx="914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point_start</a:t>
            </a:r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47800"/>
            <a:ext cx="914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point_end</a:t>
            </a:r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914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advance()</a:t>
            </a:r>
          </a:p>
        </p:txBody>
      </p:sp>
      <p:cxnSp>
        <p:nvCxnSpPr>
          <p:cNvPr id="7" name="Elbow Connector 264"/>
          <p:cNvCxnSpPr>
            <a:stCxn id="77" idx="0"/>
            <a:endCxn id="4" idx="1"/>
          </p:cNvCxnSpPr>
          <p:nvPr/>
        </p:nvCxnSpPr>
        <p:spPr>
          <a:xfrm rot="5400000" flipH="1" flipV="1">
            <a:off x="3276600" y="1828800"/>
            <a:ext cx="800100" cy="2667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2"/>
            <a:endCxn id="9" idx="0"/>
          </p:cNvCxnSpPr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23622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handler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23622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handler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23622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handler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0" y="23622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handler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0" y="19050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delay_ms</a:t>
            </a:r>
            <a:endParaRPr lang="en-US" sz="13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10000" y="19050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duration_ms</a:t>
            </a:r>
            <a:endParaRPr lang="en-US" sz="13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19050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0" y="19050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delay_ms</a:t>
            </a:r>
            <a:endParaRPr lang="en-US" sz="13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3" idx="2"/>
            <a:endCxn id="22" idx="0"/>
          </p:cNvCxnSpPr>
          <p:nvPr/>
        </p:nvCxnSpPr>
        <p:spPr>
          <a:xfrm>
            <a:off x="2743200" y="1676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264"/>
          <p:cNvCxnSpPr>
            <a:stCxn id="85" idx="0"/>
            <a:endCxn id="5" idx="1"/>
          </p:cNvCxnSpPr>
          <p:nvPr/>
        </p:nvCxnSpPr>
        <p:spPr>
          <a:xfrm rot="5400000" flipH="1" flipV="1">
            <a:off x="4800600" y="1828800"/>
            <a:ext cx="800100" cy="2667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64"/>
          <p:cNvCxnSpPr>
            <a:stCxn id="18" idx="3"/>
            <a:endCxn id="6" idx="1"/>
          </p:cNvCxnSpPr>
          <p:nvPr/>
        </p:nvCxnSpPr>
        <p:spPr>
          <a:xfrm flipV="1">
            <a:off x="6248400" y="1562100"/>
            <a:ext cx="609600" cy="914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17" idx="0"/>
          </p:cNvCxnSpPr>
          <p:nvPr/>
        </p:nvCxnSpPr>
        <p:spPr>
          <a:xfrm>
            <a:off x="4267200" y="213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23" idx="0"/>
          </p:cNvCxnSpPr>
          <p:nvPr/>
        </p:nvCxnSpPr>
        <p:spPr>
          <a:xfrm>
            <a:off x="4267200" y="1676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8" idx="0"/>
          </p:cNvCxnSpPr>
          <p:nvPr/>
        </p:nvCxnSpPr>
        <p:spPr>
          <a:xfrm>
            <a:off x="5791200" y="213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  <a:endCxn id="24" idx="0"/>
          </p:cNvCxnSpPr>
          <p:nvPr/>
        </p:nvCxnSpPr>
        <p:spPr>
          <a:xfrm>
            <a:off x="5791200" y="1676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19" idx="0"/>
          </p:cNvCxnSpPr>
          <p:nvPr/>
        </p:nvCxnSpPr>
        <p:spPr>
          <a:xfrm>
            <a:off x="7315200" y="213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2"/>
            <a:endCxn id="25" idx="0"/>
          </p:cNvCxnSpPr>
          <p:nvPr/>
        </p:nvCxnSpPr>
        <p:spPr>
          <a:xfrm>
            <a:off x="7315200" y="1676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86000" y="3048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calibration_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point_start</a:t>
            </a:r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10000" y="3048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calibration_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point_end</a:t>
            </a:r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63" name="Straight Arrow Connector 62"/>
          <p:cNvCxnSpPr>
            <a:stCxn id="9" idx="2"/>
            <a:endCxn id="59" idx="0"/>
          </p:cNvCxnSpPr>
          <p:nvPr/>
        </p:nvCxnSpPr>
        <p:spPr>
          <a:xfrm>
            <a:off x="2743200" y="2590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2"/>
            <a:endCxn id="60" idx="0"/>
          </p:cNvCxnSpPr>
          <p:nvPr/>
        </p:nvCxnSpPr>
        <p:spPr>
          <a:xfrm>
            <a:off x="4267200" y="2590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264"/>
          <p:cNvCxnSpPr>
            <a:stCxn id="19" idx="3"/>
            <a:endCxn id="4" idx="0"/>
          </p:cNvCxnSpPr>
          <p:nvPr/>
        </p:nvCxnSpPr>
        <p:spPr>
          <a:xfrm flipH="1" flipV="1">
            <a:off x="4267200" y="1447800"/>
            <a:ext cx="3505200" cy="1028700"/>
          </a:xfrm>
          <a:prstGeom prst="bentConnector4">
            <a:avLst>
              <a:gd name="adj1" fmla="val -6522"/>
              <a:gd name="adj2" fmla="val 12222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Or 76"/>
          <p:cNvSpPr/>
          <p:nvPr/>
        </p:nvSpPr>
        <p:spPr>
          <a:xfrm>
            <a:off x="3429000" y="2362200"/>
            <a:ext cx="228600" cy="2286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stCxn id="9" idx="3"/>
            <a:endCxn id="77" idx="2"/>
          </p:cNvCxnSpPr>
          <p:nvPr/>
        </p:nvCxnSpPr>
        <p:spPr>
          <a:xfrm>
            <a:off x="3200400" y="2476500"/>
            <a:ext cx="228600" cy="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264"/>
          <p:cNvCxnSpPr>
            <a:stCxn id="104" idx="3"/>
            <a:endCxn id="77" idx="4"/>
          </p:cNvCxnSpPr>
          <p:nvPr/>
        </p:nvCxnSpPr>
        <p:spPr>
          <a:xfrm flipV="1">
            <a:off x="3200400" y="2590800"/>
            <a:ext cx="342900" cy="1828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Or 84"/>
          <p:cNvSpPr/>
          <p:nvPr/>
        </p:nvSpPr>
        <p:spPr>
          <a:xfrm>
            <a:off x="4953000" y="2362200"/>
            <a:ext cx="228600" cy="2286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>
            <a:stCxn id="17" idx="3"/>
            <a:endCxn id="85" idx="2"/>
          </p:cNvCxnSpPr>
          <p:nvPr/>
        </p:nvCxnSpPr>
        <p:spPr>
          <a:xfrm>
            <a:off x="4724400" y="2476500"/>
            <a:ext cx="228600" cy="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264"/>
          <p:cNvCxnSpPr>
            <a:stCxn id="113" idx="3"/>
            <a:endCxn id="85" idx="4"/>
          </p:cNvCxnSpPr>
          <p:nvPr/>
        </p:nvCxnSpPr>
        <p:spPr>
          <a:xfrm flipV="1">
            <a:off x="4724400" y="2590800"/>
            <a:ext cx="342900" cy="1828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62000" y="3048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calibration_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2000" y="4191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Response: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86000" y="4191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Response: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point_start</a:t>
            </a:r>
            <a:endParaRPr lang="en-US" sz="13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86000" y="37338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07" name="Straight Arrow Connector 106"/>
          <p:cNvCxnSpPr>
            <a:stCxn id="106" idx="2"/>
            <a:endCxn id="104" idx="0"/>
          </p:cNvCxnSpPr>
          <p:nvPr/>
        </p:nvCxnSpPr>
        <p:spPr>
          <a:xfrm>
            <a:off x="2743200" y="3962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9" idx="2"/>
            <a:endCxn id="106" idx="0"/>
          </p:cNvCxnSpPr>
          <p:nvPr/>
        </p:nvCxnSpPr>
        <p:spPr>
          <a:xfrm>
            <a:off x="2743200" y="35052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810000" y="41910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Response: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point_end</a:t>
            </a:r>
            <a:endParaRPr lang="en-US" sz="13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10000" y="37338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15" name="Straight Arrow Connector 114"/>
          <p:cNvCxnSpPr>
            <a:stCxn id="114" idx="2"/>
            <a:endCxn id="113" idx="0"/>
          </p:cNvCxnSpPr>
          <p:nvPr/>
        </p:nvCxnSpPr>
        <p:spPr>
          <a:xfrm>
            <a:off x="4267200" y="3962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0" idx="2"/>
            <a:endCxn id="114" idx="0"/>
          </p:cNvCxnSpPr>
          <p:nvPr/>
        </p:nvCxnSpPr>
        <p:spPr>
          <a:xfrm>
            <a:off x="4267200" y="35052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62000" y="37338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24" name="Straight Arrow Connector 123"/>
          <p:cNvCxnSpPr>
            <a:stCxn id="123" idx="2"/>
            <a:endCxn id="103" idx="0"/>
          </p:cNvCxnSpPr>
          <p:nvPr/>
        </p:nvCxnSpPr>
        <p:spPr>
          <a:xfrm>
            <a:off x="1219200" y="3962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1" idx="2"/>
            <a:endCxn id="123" idx="0"/>
          </p:cNvCxnSpPr>
          <p:nvPr/>
        </p:nvCxnSpPr>
        <p:spPr>
          <a:xfrm>
            <a:off x="1219200" y="35052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264"/>
          <p:cNvCxnSpPr>
            <a:stCxn id="103" idx="3"/>
            <a:endCxn id="131" idx="4"/>
          </p:cNvCxnSpPr>
          <p:nvPr/>
        </p:nvCxnSpPr>
        <p:spPr>
          <a:xfrm flipV="1">
            <a:off x="1676400" y="2590800"/>
            <a:ext cx="342900" cy="1828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Or 130"/>
          <p:cNvSpPr/>
          <p:nvPr/>
        </p:nvSpPr>
        <p:spPr>
          <a:xfrm>
            <a:off x="1905000" y="2362200"/>
            <a:ext cx="228600" cy="228600"/>
          </a:xfrm>
          <a:prstGeom prst="flowChar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33" name="Elbow Connector 264"/>
          <p:cNvCxnSpPr>
            <a:stCxn id="131" idx="0"/>
            <a:endCxn id="3" idx="1"/>
          </p:cNvCxnSpPr>
          <p:nvPr/>
        </p:nvCxnSpPr>
        <p:spPr>
          <a:xfrm rot="5400000" flipH="1" flipV="1">
            <a:off x="1752600" y="1828800"/>
            <a:ext cx="800100" cy="2667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762000" y="28194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62000" y="2362200"/>
            <a:ext cx="9144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Enter key</a:t>
            </a:r>
          </a:p>
        </p:txBody>
      </p:sp>
      <p:cxnSp>
        <p:nvCxnSpPr>
          <p:cNvPr id="144" name="Straight Arrow Connector 143"/>
          <p:cNvCxnSpPr>
            <a:stCxn id="143" idx="3"/>
            <a:endCxn id="131" idx="2"/>
          </p:cNvCxnSpPr>
          <p:nvPr/>
        </p:nvCxnSpPr>
        <p:spPr>
          <a:xfrm>
            <a:off x="1676400" y="2476500"/>
            <a:ext cx="228600" cy="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3" idx="2"/>
            <a:endCxn id="101" idx="0"/>
          </p:cNvCxnSpPr>
          <p:nvPr/>
        </p:nvCxnSpPr>
        <p:spPr>
          <a:xfrm>
            <a:off x="1219200" y="25908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52400" y="990600"/>
            <a:ext cx="228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Fixation Target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" y="2895600"/>
            <a:ext cx="228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91799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Fixation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0813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Rectangle 533"/>
          <p:cNvSpPr/>
          <p:nvPr/>
        </p:nvSpPr>
        <p:spPr>
          <a:xfrm>
            <a:off x="3810000" y="4343401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2954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7000" y="19050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895600" y="19050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124200" y="19050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352800" y="19050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67000" y="1905000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667000" y="25146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895600" y="25146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124200" y="25146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352800" y="25146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581400" y="2514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667000" y="2514600"/>
            <a:ext cx="11430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581400" y="34290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810000" y="34290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3810000" y="3733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038600" y="37338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2667000" y="990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28956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4038600" y="4343401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4267200" y="4343401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038600" y="4953005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267200" y="4953005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2667000" y="990600"/>
            <a:ext cx="4572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495800" y="4953005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4038600" y="58674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4267200" y="58674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4495800" y="58674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4724400" y="586741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038600" y="5867413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1676400" y="3124200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2667000" y="3124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2895600" y="3124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3124200" y="3124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3352800" y="3124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72" name="Left Arrow 571"/>
          <p:cNvSpPr/>
          <p:nvPr/>
        </p:nvSpPr>
        <p:spPr>
          <a:xfrm>
            <a:off x="2971800" y="6857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3200400" y="6858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667000" y="1600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95600" y="1600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24200" y="16002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667000" y="16002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57600" y="16002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67000" y="22098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895600" y="22098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124200" y="22098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352800" y="22098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667000" y="2209800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667000" y="28194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895600" y="28194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124200" y="28194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352800" y="28194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581400" y="28194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667000" y="2819400"/>
            <a:ext cx="11430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581400" y="4038601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FFC000"/>
              </a:gs>
              <a:gs pos="100000">
                <a:srgbClr val="FFC00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10000" y="4038601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038600" y="4038601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810000" y="4648201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FFC000"/>
              </a:gs>
              <a:gs pos="100000">
                <a:srgbClr val="FFC00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038600" y="4648201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267200" y="4648201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038600" y="5257801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92D050"/>
              </a:gs>
              <a:gs pos="100000">
                <a:srgbClr val="92D05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S/F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267200" y="5257801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495800" y="5257801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038600" y="61722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4267200" y="61722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4495800" y="61722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724400" y="61722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038600" y="6172213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581400" y="43434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3581400" y="46482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581400" y="4953005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581400" y="52578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3810000" y="4953005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3810000" y="52578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10000" y="4648201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810000" y="4343401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038600" y="5257801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4038600" y="4953005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9" name="Left Arrow 248"/>
          <p:cNvSpPr/>
          <p:nvPr/>
        </p:nvSpPr>
        <p:spPr>
          <a:xfrm>
            <a:off x="3200400" y="9905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Left Arrow 249"/>
          <p:cNvSpPr/>
          <p:nvPr/>
        </p:nvSpPr>
        <p:spPr>
          <a:xfrm>
            <a:off x="3429000" y="12954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Left Arrow 250"/>
          <p:cNvSpPr/>
          <p:nvPr/>
        </p:nvSpPr>
        <p:spPr>
          <a:xfrm>
            <a:off x="3657600" y="19049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Left Arrow 251"/>
          <p:cNvSpPr/>
          <p:nvPr/>
        </p:nvSpPr>
        <p:spPr>
          <a:xfrm>
            <a:off x="3886200" y="2514598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Left Arrow 252"/>
          <p:cNvSpPr/>
          <p:nvPr/>
        </p:nvSpPr>
        <p:spPr>
          <a:xfrm>
            <a:off x="4114800" y="3428997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Left Arrow 253"/>
          <p:cNvSpPr/>
          <p:nvPr/>
        </p:nvSpPr>
        <p:spPr>
          <a:xfrm>
            <a:off x="4343400" y="37338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Left Arrow 255"/>
          <p:cNvSpPr/>
          <p:nvPr/>
        </p:nvSpPr>
        <p:spPr>
          <a:xfrm>
            <a:off x="4572000" y="43434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Left Arrow 256"/>
          <p:cNvSpPr/>
          <p:nvPr/>
        </p:nvSpPr>
        <p:spPr>
          <a:xfrm>
            <a:off x="4800600" y="49530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Left Arrow 258"/>
          <p:cNvSpPr/>
          <p:nvPr/>
        </p:nvSpPr>
        <p:spPr>
          <a:xfrm>
            <a:off x="5029200" y="58674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432048" y="9906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3657600" y="12954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886200" y="19050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114800" y="25146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4343400" y="34290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4572000" y="37338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4800600" y="4343401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5029200" y="4953005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5257800" y="5867413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74" name="Left Arrow 273"/>
          <p:cNvSpPr/>
          <p:nvPr/>
        </p:nvSpPr>
        <p:spPr>
          <a:xfrm>
            <a:off x="3429000" y="16001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Left Arrow 274"/>
          <p:cNvSpPr/>
          <p:nvPr/>
        </p:nvSpPr>
        <p:spPr>
          <a:xfrm>
            <a:off x="3657600" y="22097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Left Arrow 275"/>
          <p:cNvSpPr/>
          <p:nvPr/>
        </p:nvSpPr>
        <p:spPr>
          <a:xfrm>
            <a:off x="3886200" y="28193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Left Arrow 280"/>
          <p:cNvSpPr/>
          <p:nvPr/>
        </p:nvSpPr>
        <p:spPr>
          <a:xfrm>
            <a:off x="4343400" y="4038600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Arrow 282"/>
          <p:cNvSpPr/>
          <p:nvPr/>
        </p:nvSpPr>
        <p:spPr>
          <a:xfrm>
            <a:off x="4572000" y="4648200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Left Arrow 283"/>
          <p:cNvSpPr/>
          <p:nvPr/>
        </p:nvSpPr>
        <p:spPr>
          <a:xfrm>
            <a:off x="4800600" y="5257800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Left Arrow 285"/>
          <p:cNvSpPr/>
          <p:nvPr/>
        </p:nvSpPr>
        <p:spPr>
          <a:xfrm>
            <a:off x="5029200" y="6172212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Left Arrow 295"/>
          <p:cNvSpPr/>
          <p:nvPr/>
        </p:nvSpPr>
        <p:spPr>
          <a:xfrm>
            <a:off x="2362200" y="3124200"/>
            <a:ext cx="228600" cy="228601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2362200" y="5562600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saccade</a:t>
            </a:r>
          </a:p>
        </p:txBody>
      </p:sp>
      <p:sp>
        <p:nvSpPr>
          <p:cNvPr id="298" name="Left Arrow 297"/>
          <p:cNvSpPr/>
          <p:nvPr/>
        </p:nvSpPr>
        <p:spPr>
          <a:xfrm>
            <a:off x="3048000" y="5562600"/>
            <a:ext cx="228600" cy="22860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352800" y="34290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352800" y="37338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3581400" y="37338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3352800" y="4038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3581400" y="4038601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3352800" y="43434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3352800" y="46482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3352800" y="4953005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352800" y="5257801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3581400" y="5562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3810000" y="5562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3352800" y="5562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4038600" y="5562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3048000" y="6476999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4038600" y="64769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4267200" y="64769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4495800" y="64769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43" name="Left Arrow 342"/>
          <p:cNvSpPr/>
          <p:nvPr/>
        </p:nvSpPr>
        <p:spPr>
          <a:xfrm>
            <a:off x="3733800" y="6476999"/>
            <a:ext cx="228600" cy="228601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581400" y="3429000"/>
            <a:ext cx="4572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886200" y="22098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114800" y="28194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72000" y="40386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800600" y="46482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029200" y="52578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257800" y="61722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</p:spTree>
    <p:extLst>
      <p:ext uri="{BB962C8B-B14F-4D97-AF65-F5344CB8AC3E}">
        <p14:creationId xmlns:p14="http://schemas.microsoft.com/office/powerpoint/2010/main" val="411745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295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2954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7000" y="19050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895600" y="19050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124200" y="190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352800" y="19050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895600" y="19050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667000" y="2514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895600" y="25146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124200" y="25146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3528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581400" y="2514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124200" y="25146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667000" y="990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28956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2667000" y="990600"/>
            <a:ext cx="4572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667000" y="685800"/>
            <a:ext cx="2286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124200" y="34290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3352800" y="34290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3581400" y="3429013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3810000" y="342901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3124200" y="3429013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1676400" y="3124200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saccade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2667000" y="31242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2895600" y="31242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3124200" y="31242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72" name="Left Arrow 571"/>
          <p:cNvSpPr/>
          <p:nvPr/>
        </p:nvSpPr>
        <p:spPr>
          <a:xfrm>
            <a:off x="2971800" y="6857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3200400" y="6858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667000" y="16002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FFC000"/>
              </a:gs>
              <a:gs pos="100000">
                <a:srgbClr val="FFC00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95600" y="16002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24200" y="16002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667000" y="16002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57600" y="16002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667000" y="22098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895600" y="22098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FFC000"/>
              </a:gs>
              <a:gs pos="100000">
                <a:srgbClr val="FFC00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124200" y="22098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352800" y="2209800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895600" y="22098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667000" y="28194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895600" y="281940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124200" y="281940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92D050"/>
              </a:gs>
              <a:gs pos="100000">
                <a:srgbClr val="92D05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S/F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352800" y="28194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581400" y="2819400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124200" y="2819400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124200" y="37338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352800" y="37338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581400" y="37338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810000" y="3733813"/>
            <a:ext cx="228600" cy="228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124200" y="3733813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9" name="Left Arrow 248"/>
          <p:cNvSpPr/>
          <p:nvPr/>
        </p:nvSpPr>
        <p:spPr>
          <a:xfrm>
            <a:off x="3200400" y="9905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Left Arrow 249"/>
          <p:cNvSpPr/>
          <p:nvPr/>
        </p:nvSpPr>
        <p:spPr>
          <a:xfrm>
            <a:off x="3429000" y="12954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Left Arrow 250"/>
          <p:cNvSpPr/>
          <p:nvPr/>
        </p:nvSpPr>
        <p:spPr>
          <a:xfrm>
            <a:off x="3657600" y="1904999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Left Arrow 251"/>
          <p:cNvSpPr/>
          <p:nvPr/>
        </p:nvSpPr>
        <p:spPr>
          <a:xfrm>
            <a:off x="3886200" y="2514598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Left Arrow 258"/>
          <p:cNvSpPr/>
          <p:nvPr/>
        </p:nvSpPr>
        <p:spPr>
          <a:xfrm>
            <a:off x="4114800" y="3429000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432048" y="9906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3657600" y="12954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886200" y="19050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114800" y="25146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4343400" y="3429013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74" name="Left Arrow 273"/>
          <p:cNvSpPr/>
          <p:nvPr/>
        </p:nvSpPr>
        <p:spPr>
          <a:xfrm>
            <a:off x="3429000" y="16001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Left Arrow 274"/>
          <p:cNvSpPr/>
          <p:nvPr/>
        </p:nvSpPr>
        <p:spPr>
          <a:xfrm>
            <a:off x="3657600" y="22097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Left Arrow 275"/>
          <p:cNvSpPr/>
          <p:nvPr/>
        </p:nvSpPr>
        <p:spPr>
          <a:xfrm>
            <a:off x="3886200" y="2819399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Left Arrow 285"/>
          <p:cNvSpPr/>
          <p:nvPr/>
        </p:nvSpPr>
        <p:spPr>
          <a:xfrm>
            <a:off x="4114800" y="3733812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Left Arrow 295"/>
          <p:cNvSpPr/>
          <p:nvPr/>
        </p:nvSpPr>
        <p:spPr>
          <a:xfrm>
            <a:off x="2362200" y="3124200"/>
            <a:ext cx="228600" cy="22860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133600" y="4038599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3124200" y="40385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3352800" y="40385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3581400" y="4038599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43" name="Left Arrow 342"/>
          <p:cNvSpPr/>
          <p:nvPr/>
        </p:nvSpPr>
        <p:spPr>
          <a:xfrm>
            <a:off x="2819400" y="4038599"/>
            <a:ext cx="228600" cy="228601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886200" y="22098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114800" y="28194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343400" y="3733800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813048" y="4343390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041648" y="43433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8" name="Left Arrow 157"/>
          <p:cNvSpPr/>
          <p:nvPr/>
        </p:nvSpPr>
        <p:spPr>
          <a:xfrm>
            <a:off x="4346448" y="4343387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575048" y="434339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581400" y="4343390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813048" y="4343390"/>
            <a:ext cx="4572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813048" y="4648187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041648" y="4648187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270248" y="4648187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813048" y="4952988"/>
            <a:ext cx="228600" cy="228600"/>
          </a:xfrm>
          <a:prstGeom prst="rect">
            <a:avLst/>
          </a:prstGeom>
          <a:gradFill flip="none" rotWithShape="1">
            <a:gsLst>
              <a:gs pos="0">
                <a:srgbClr val="FFFF99"/>
              </a:gs>
              <a:gs pos="33000">
                <a:srgbClr val="FFFF99"/>
              </a:gs>
              <a:gs pos="67000">
                <a:srgbClr val="92D050"/>
              </a:gs>
              <a:gs pos="100000">
                <a:srgbClr val="92D050"/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S/F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041648" y="4952988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270248" y="4952988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4" name="Left Arrow 173"/>
          <p:cNvSpPr/>
          <p:nvPr/>
        </p:nvSpPr>
        <p:spPr>
          <a:xfrm>
            <a:off x="4575048" y="4648187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803648" y="4648187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181" name="Left Arrow 180"/>
          <p:cNvSpPr/>
          <p:nvPr/>
        </p:nvSpPr>
        <p:spPr>
          <a:xfrm>
            <a:off x="4575048" y="4952987"/>
            <a:ext cx="228600" cy="22860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3581400" y="4648187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13048" y="4648187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584448" y="4952987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813048" y="4952988"/>
            <a:ext cx="6858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590800" y="5257787"/>
            <a:ext cx="6858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saccade</a:t>
            </a:r>
          </a:p>
        </p:txBody>
      </p:sp>
      <p:sp>
        <p:nvSpPr>
          <p:cNvPr id="196" name="Left Arrow 195"/>
          <p:cNvSpPr/>
          <p:nvPr/>
        </p:nvSpPr>
        <p:spPr>
          <a:xfrm>
            <a:off x="3276600" y="5257787"/>
            <a:ext cx="228600" cy="22860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810000" y="5257787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581400" y="5257787"/>
            <a:ext cx="2286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810000" y="5562587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038600" y="5562587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267200" y="5562587"/>
            <a:ext cx="228600" cy="228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495800" y="5562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08" name="Left Arrow 207"/>
          <p:cNvSpPr/>
          <p:nvPr/>
        </p:nvSpPr>
        <p:spPr>
          <a:xfrm>
            <a:off x="4800600" y="5562587"/>
            <a:ext cx="228600" cy="228601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029200" y="5562600"/>
            <a:ext cx="758952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add point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3810000" y="5562587"/>
            <a:ext cx="914400" cy="228600"/>
          </a:xfrm>
          <a:prstGeom prst="rect">
            <a:avLst/>
          </a:prstGeom>
          <a:noFill/>
          <a:ln w="31750" cmpd="dbl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800600" y="4952987"/>
            <a:ext cx="1143000" cy="2286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check dispersion</a:t>
            </a:r>
          </a:p>
        </p:txBody>
      </p:sp>
    </p:spTree>
    <p:extLst>
      <p:ext uri="{BB962C8B-B14F-4D97-AF65-F5344CB8AC3E}">
        <p14:creationId xmlns:p14="http://schemas.microsoft.com/office/powerpoint/2010/main" val="109709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98078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State</a:t>
            </a:r>
          </a:p>
        </p:txBody>
      </p:sp>
      <p:cxnSp>
        <p:nvCxnSpPr>
          <p:cNvPr id="21" name="Straight Connector 4"/>
          <p:cNvCxnSpPr>
            <a:stCxn id="7" idx="0"/>
            <a:endCxn id="94" idx="1"/>
          </p:cNvCxnSpPr>
          <p:nvPr/>
        </p:nvCxnSpPr>
        <p:spPr>
          <a:xfrm rot="5400000" flipH="1" flipV="1">
            <a:off x="2303526" y="2306574"/>
            <a:ext cx="307848" cy="266700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4"/>
          <p:cNvCxnSpPr>
            <a:stCxn id="94" idx="3"/>
            <a:endCxn id="93" idx="1"/>
          </p:cNvCxnSpPr>
          <p:nvPr/>
        </p:nvCxnSpPr>
        <p:spPr>
          <a:xfrm>
            <a:off x="3203448" y="2286000"/>
            <a:ext cx="225552" cy="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1" name="Straight Connector 4"/>
          <p:cNvCxnSpPr>
            <a:stCxn id="9" idx="5"/>
            <a:endCxn id="56" idx="1"/>
          </p:cNvCxnSpPr>
          <p:nvPr/>
        </p:nvCxnSpPr>
        <p:spPr>
          <a:xfrm rot="16200000" flipH="1">
            <a:off x="5129125" y="2998573"/>
            <a:ext cx="230068" cy="325985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1981200" y="2593848"/>
            <a:ext cx="685800" cy="5303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!blink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429000" y="2057400"/>
            <a:ext cx="1143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record blink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start time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90800" y="2057400"/>
            <a:ext cx="612648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eyes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2590800" y="3200400"/>
            <a:ext cx="1143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record blink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2593848"/>
            <a:ext cx="685800" cy="5303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blink</a:t>
            </a:r>
          </a:p>
        </p:txBody>
      </p:sp>
      <p:sp>
        <p:nvSpPr>
          <p:cNvPr id="64" name="Oval 63"/>
          <p:cNvSpPr/>
          <p:nvPr/>
        </p:nvSpPr>
        <p:spPr>
          <a:xfrm>
            <a:off x="1219200" y="3276600"/>
            <a:ext cx="685800" cy="3840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  <a:latin typeface="Calibri Light" panose="020F0302020204030204" pitchFamily="34" charset="0"/>
              </a:rPr>
              <a:t>start</a:t>
            </a:r>
          </a:p>
        </p:txBody>
      </p:sp>
      <p:cxnSp>
        <p:nvCxnSpPr>
          <p:cNvPr id="65" name="Straight Connector 4"/>
          <p:cNvCxnSpPr>
            <a:stCxn id="64" idx="7"/>
            <a:endCxn id="7" idx="3"/>
          </p:cNvCxnSpPr>
          <p:nvPr/>
        </p:nvCxnSpPr>
        <p:spPr>
          <a:xfrm flipV="1">
            <a:off x="1804567" y="3046532"/>
            <a:ext cx="277066" cy="286311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4"/>
          <p:cNvCxnSpPr>
            <a:stCxn id="93" idx="3"/>
            <a:endCxn id="9" idx="0"/>
          </p:cNvCxnSpPr>
          <p:nvPr/>
        </p:nvCxnSpPr>
        <p:spPr>
          <a:xfrm>
            <a:off x="4572000" y="2286000"/>
            <a:ext cx="266700" cy="307848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5407152" y="3048000"/>
            <a:ext cx="612648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eyes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3000" y="2209800"/>
            <a:ext cx="612648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eyes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4"/>
          <p:cNvCxnSpPr>
            <a:stCxn id="7" idx="1"/>
            <a:endCxn id="62" idx="3"/>
          </p:cNvCxnSpPr>
          <p:nvPr/>
        </p:nvCxnSpPr>
        <p:spPr>
          <a:xfrm rot="16200000" flipV="1">
            <a:off x="1802083" y="2391965"/>
            <a:ext cx="233116" cy="325985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4"/>
          <p:cNvCxnSpPr>
            <a:stCxn id="62" idx="2"/>
            <a:endCxn id="7" idx="2"/>
          </p:cNvCxnSpPr>
          <p:nvPr/>
        </p:nvCxnSpPr>
        <p:spPr>
          <a:xfrm rot="16200000" flipH="1">
            <a:off x="1619250" y="2497074"/>
            <a:ext cx="192024" cy="531876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4"/>
          <p:cNvCxnSpPr>
            <a:stCxn id="56" idx="0"/>
            <a:endCxn id="9" idx="6"/>
          </p:cNvCxnSpPr>
          <p:nvPr/>
        </p:nvCxnSpPr>
        <p:spPr>
          <a:xfrm rot="16200000" flipV="1">
            <a:off x="5353050" y="2687574"/>
            <a:ext cx="188976" cy="531876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4"/>
          <p:cNvCxnSpPr>
            <a:stCxn id="83" idx="1"/>
            <a:endCxn id="507" idx="3"/>
          </p:cNvCxnSpPr>
          <p:nvPr/>
        </p:nvCxnSpPr>
        <p:spPr>
          <a:xfrm flipH="1">
            <a:off x="3733800" y="3429000"/>
            <a:ext cx="225552" cy="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3959352" y="3200400"/>
            <a:ext cx="612648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eyes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4"/>
          <p:cNvCxnSpPr>
            <a:stCxn id="9" idx="4"/>
            <a:endCxn id="83" idx="3"/>
          </p:cNvCxnSpPr>
          <p:nvPr/>
        </p:nvCxnSpPr>
        <p:spPr>
          <a:xfrm rot="5400000">
            <a:off x="4552950" y="3143250"/>
            <a:ext cx="304800" cy="266700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4"/>
          <p:cNvCxnSpPr>
            <a:stCxn id="507" idx="1"/>
            <a:endCxn id="7" idx="4"/>
          </p:cNvCxnSpPr>
          <p:nvPr/>
        </p:nvCxnSpPr>
        <p:spPr>
          <a:xfrm rot="10800000">
            <a:off x="2324100" y="3124200"/>
            <a:ext cx="266700" cy="304800"/>
          </a:xfrm>
          <a:prstGeom prst="curved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3429000" y="1371600"/>
            <a:ext cx="1143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record blink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interval</a:t>
            </a:r>
          </a:p>
        </p:txBody>
      </p:sp>
      <p:cxnSp>
        <p:nvCxnSpPr>
          <p:cNvPr id="126" name="Straight Connector 4"/>
          <p:cNvCxnSpPr>
            <a:stCxn id="94" idx="3"/>
            <a:endCxn id="125" idx="1"/>
          </p:cNvCxnSpPr>
          <p:nvPr/>
        </p:nvCxnSpPr>
        <p:spPr>
          <a:xfrm flipV="1">
            <a:off x="3203448" y="1600200"/>
            <a:ext cx="225552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628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172200" y="1374648"/>
            <a:ext cx="1143000" cy="16733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Test workload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sensitivity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24400" y="4114800"/>
            <a:ext cx="1143000" cy="24414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Test fixation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0668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Timestamp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(date and time)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16002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Timestamp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(millisecond)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Tracking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35814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Fixation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57150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Raw Gaze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44958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Smoothed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Gaze Point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0" y="5410200"/>
            <a:ext cx="987552" cy="4572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DT Fixation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6019800"/>
            <a:ext cx="987552" cy="4572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VT Fixation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4191000"/>
            <a:ext cx="987552" cy="4572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DT Fixation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4800600"/>
            <a:ext cx="987552" cy="4572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VT Fixation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4"/>
          <p:cNvCxnSpPr>
            <a:stCxn id="10" idx="1"/>
            <a:endCxn id="12" idx="3"/>
          </p:cNvCxnSpPr>
          <p:nvPr/>
        </p:nvCxnSpPr>
        <p:spPr>
          <a:xfrm rot="10800000">
            <a:off x="2892552" y="56388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4"/>
          <p:cNvCxnSpPr>
            <a:stCxn id="10" idx="1"/>
            <a:endCxn id="13" idx="3"/>
          </p:cNvCxnSpPr>
          <p:nvPr/>
        </p:nvCxnSpPr>
        <p:spPr>
          <a:xfrm rot="10800000" flipV="1">
            <a:off x="2892552" y="59436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4"/>
          <p:cNvCxnSpPr>
            <a:stCxn id="11" idx="1"/>
            <a:endCxn id="14" idx="3"/>
          </p:cNvCxnSpPr>
          <p:nvPr/>
        </p:nvCxnSpPr>
        <p:spPr>
          <a:xfrm rot="10800000">
            <a:off x="2892552" y="44196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4"/>
          <p:cNvCxnSpPr>
            <a:stCxn id="11" idx="1"/>
            <a:endCxn id="15" idx="3"/>
          </p:cNvCxnSpPr>
          <p:nvPr/>
        </p:nvCxnSpPr>
        <p:spPr>
          <a:xfrm rot="10800000" flipV="1">
            <a:off x="2892552" y="47244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304800" y="4495800"/>
            <a:ext cx="914400" cy="10698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Test and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compare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fixation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detection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05000" y="1295400"/>
            <a:ext cx="987552" cy="457200"/>
          </a:xfrm>
          <a:prstGeom prst="rect">
            <a:avLst/>
          </a:pr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Blink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52800" y="990600"/>
            <a:ext cx="987552" cy="457200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Blink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52800" y="1600200"/>
            <a:ext cx="987552" cy="457200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Blink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Interval</a:t>
            </a:r>
          </a:p>
        </p:txBody>
      </p:sp>
      <p:cxnSp>
        <p:nvCxnSpPr>
          <p:cNvPr id="48" name="Straight Connector 4"/>
          <p:cNvCxnSpPr>
            <a:stCxn id="8" idx="3"/>
            <a:endCxn id="45" idx="1"/>
          </p:cNvCxnSpPr>
          <p:nvPr/>
        </p:nvCxnSpPr>
        <p:spPr>
          <a:xfrm>
            <a:off x="1444752" y="1524000"/>
            <a:ext cx="460248" cy="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4"/>
          <p:cNvCxnSpPr>
            <a:stCxn id="45" idx="3"/>
            <a:endCxn id="46" idx="1"/>
          </p:cNvCxnSpPr>
          <p:nvPr/>
        </p:nvCxnSpPr>
        <p:spPr>
          <a:xfrm flipV="1">
            <a:off x="2892552" y="12192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4"/>
          <p:cNvCxnSpPr>
            <a:stCxn id="45" idx="3"/>
            <a:endCxn id="47" idx="1"/>
          </p:cNvCxnSpPr>
          <p:nvPr/>
        </p:nvCxnSpPr>
        <p:spPr>
          <a:xfrm>
            <a:off x="2892552" y="1524000"/>
            <a:ext cx="460248" cy="30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/>
          <p:cNvSpPr/>
          <p:nvPr/>
        </p:nvSpPr>
        <p:spPr>
          <a:xfrm>
            <a:off x="4800600" y="4645152"/>
            <a:ext cx="987552" cy="612648"/>
          </a:xfrm>
          <a:prstGeom prst="rect">
            <a:avLst/>
          </a:prstGeom>
          <a:gradFill>
            <a:gsLst>
              <a:gs pos="75000">
                <a:srgbClr val="FFFF66"/>
              </a:gs>
              <a:gs pos="33000">
                <a:srgbClr val="FFFF99"/>
              </a:gs>
              <a:gs pos="100000">
                <a:srgbClr val="FFFF66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Sequence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00600" y="5410200"/>
            <a:ext cx="987552" cy="457200"/>
          </a:xfrm>
          <a:prstGeom prst="rect">
            <a:avLst/>
          </a:prstGeom>
          <a:gradFill>
            <a:gsLst>
              <a:gs pos="75000">
                <a:srgbClr val="FFFF66"/>
              </a:gs>
              <a:gs pos="33000">
                <a:srgbClr val="FFFF99"/>
              </a:gs>
              <a:gs pos="100000">
                <a:srgbClr val="FFFF66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Target Point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(x, y)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00600" y="6019800"/>
            <a:ext cx="987552" cy="457200"/>
          </a:xfrm>
          <a:prstGeom prst="rect">
            <a:avLst/>
          </a:prstGeom>
          <a:gradFill>
            <a:gsLst>
              <a:gs pos="75000">
                <a:srgbClr val="FFFF66"/>
              </a:gs>
              <a:gs pos="33000">
                <a:srgbClr val="FFFF99"/>
              </a:gs>
              <a:gs pos="100000">
                <a:srgbClr val="FFFF66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Target Active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(true/false)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52800" y="2286000"/>
            <a:ext cx="987552" cy="457200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Fixation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52800" y="2895600"/>
            <a:ext cx="987552" cy="457200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Fixation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Interval</a:t>
            </a:r>
          </a:p>
        </p:txBody>
      </p:sp>
      <p:cxnSp>
        <p:nvCxnSpPr>
          <p:cNvPr id="62" name="Straight Connector 4"/>
          <p:cNvCxnSpPr>
            <a:stCxn id="9" idx="0"/>
            <a:endCxn id="60" idx="1"/>
          </p:cNvCxnSpPr>
          <p:nvPr/>
        </p:nvCxnSpPr>
        <p:spPr>
          <a:xfrm rot="5400000" flipH="1" flipV="1">
            <a:off x="2342388" y="2570988"/>
            <a:ext cx="1066800" cy="954024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4"/>
          <p:cNvCxnSpPr>
            <a:stCxn id="9" idx="0"/>
            <a:endCxn id="61" idx="1"/>
          </p:cNvCxnSpPr>
          <p:nvPr/>
        </p:nvCxnSpPr>
        <p:spPr>
          <a:xfrm rot="5400000" flipH="1" flipV="1">
            <a:off x="2647188" y="2875788"/>
            <a:ext cx="457200" cy="954024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ectangle 67"/>
          <p:cNvSpPr/>
          <p:nvPr/>
        </p:nvSpPr>
        <p:spPr>
          <a:xfrm>
            <a:off x="3352800" y="3502152"/>
            <a:ext cx="987552" cy="612648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Saccade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Distance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(pixel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9" name="Straight Connector 4"/>
          <p:cNvCxnSpPr>
            <a:stCxn id="9" idx="3"/>
            <a:endCxn id="68" idx="1"/>
          </p:cNvCxnSpPr>
          <p:nvPr/>
        </p:nvCxnSpPr>
        <p:spPr>
          <a:xfrm flipV="1">
            <a:off x="2892552" y="3808476"/>
            <a:ext cx="460248" cy="1524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4"/>
          <p:cNvCxnSpPr>
            <a:stCxn id="11" idx="0"/>
            <a:endCxn id="68" idx="2"/>
          </p:cNvCxnSpPr>
          <p:nvPr/>
        </p:nvCxnSpPr>
        <p:spPr>
          <a:xfrm flipV="1">
            <a:off x="3846576" y="4114800"/>
            <a:ext cx="0" cy="38100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4"/>
          <p:cNvCxnSpPr>
            <a:cxnSpLocks/>
            <a:stCxn id="7" idx="1"/>
            <a:endCxn id="46" idx="3"/>
          </p:cNvCxnSpPr>
          <p:nvPr/>
        </p:nvCxnSpPr>
        <p:spPr>
          <a:xfrm rot="10800000">
            <a:off x="4340352" y="1219200"/>
            <a:ext cx="460248" cy="6096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4"/>
          <p:cNvCxnSpPr>
            <a:cxnSpLocks/>
            <a:stCxn id="7" idx="1"/>
            <a:endCxn id="47" idx="3"/>
          </p:cNvCxnSpPr>
          <p:nvPr/>
        </p:nvCxnSpPr>
        <p:spPr>
          <a:xfrm flipH="1">
            <a:off x="4340352" y="1828800"/>
            <a:ext cx="460248" cy="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4"/>
          <p:cNvCxnSpPr>
            <a:cxnSpLocks/>
            <a:stCxn id="7" idx="1"/>
            <a:endCxn id="60" idx="3"/>
          </p:cNvCxnSpPr>
          <p:nvPr/>
        </p:nvCxnSpPr>
        <p:spPr>
          <a:xfrm rot="10800000" flipV="1">
            <a:off x="4340352" y="1828800"/>
            <a:ext cx="460248" cy="685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Connector 4"/>
          <p:cNvCxnSpPr>
            <a:cxnSpLocks/>
            <a:stCxn id="7" idx="1"/>
            <a:endCxn id="61" idx="3"/>
          </p:cNvCxnSpPr>
          <p:nvPr/>
        </p:nvCxnSpPr>
        <p:spPr>
          <a:xfrm rot="10800000" flipV="1">
            <a:off x="4340352" y="1828800"/>
            <a:ext cx="460248" cy="1295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Rectangle 104"/>
          <p:cNvSpPr/>
          <p:nvPr/>
        </p:nvSpPr>
        <p:spPr>
          <a:xfrm>
            <a:off x="6248400" y="41910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Left Pupil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Coordinates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48400" y="48006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Right Pupil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Coordinates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48400" y="54102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Left Pupil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Size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48400" y="6019800"/>
            <a:ext cx="987552" cy="457200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75000"/>
                </a:schemeClr>
              </a:gs>
              <a:gs pos="3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Right Pupil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Size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410200"/>
            <a:ext cx="987552" cy="457200"/>
          </a:xfrm>
          <a:prstGeom prst="rect">
            <a:avLst/>
          </a:prstGeom>
          <a:gradFill>
            <a:gsLst>
              <a:gs pos="75000">
                <a:schemeClr val="accent3">
                  <a:lumMod val="60000"/>
                  <a:lumOff val="40000"/>
                </a:schemeClr>
              </a:gs>
              <a:gs pos="33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Average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Pupil Size</a:t>
            </a:r>
          </a:p>
        </p:txBody>
      </p:sp>
      <p:cxnSp>
        <p:nvCxnSpPr>
          <p:cNvPr id="113" name="Straight Connector 4"/>
          <p:cNvCxnSpPr>
            <a:cxnSpLocks/>
            <a:stCxn id="107" idx="3"/>
            <a:endCxn id="112" idx="1"/>
          </p:cNvCxnSpPr>
          <p:nvPr/>
        </p:nvCxnSpPr>
        <p:spPr>
          <a:xfrm>
            <a:off x="7235952" y="5638800"/>
            <a:ext cx="460248" cy="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Straight Connector 4"/>
          <p:cNvCxnSpPr>
            <a:cxnSpLocks/>
            <a:stCxn id="108" idx="3"/>
            <a:endCxn id="112" idx="2"/>
          </p:cNvCxnSpPr>
          <p:nvPr/>
        </p:nvCxnSpPr>
        <p:spPr>
          <a:xfrm flipV="1">
            <a:off x="7235952" y="5867400"/>
            <a:ext cx="954024" cy="381000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Left Brace 141"/>
          <p:cNvSpPr/>
          <p:nvPr/>
        </p:nvSpPr>
        <p:spPr>
          <a:xfrm>
            <a:off x="1676400" y="3578352"/>
            <a:ext cx="155448" cy="2898648"/>
          </a:xfrm>
          <a:prstGeom prst="leftBrace">
            <a:avLst>
              <a:gd name="adj1" fmla="val 51581"/>
              <a:gd name="adj2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4"/>
          <p:cNvCxnSpPr>
            <a:stCxn id="11" idx="3"/>
            <a:endCxn id="58" idx="1"/>
          </p:cNvCxnSpPr>
          <p:nvPr/>
        </p:nvCxnSpPr>
        <p:spPr>
          <a:xfrm>
            <a:off x="4340352" y="4724400"/>
            <a:ext cx="460248" cy="91440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4"/>
          <p:cNvCxnSpPr>
            <a:cxnSpLocks/>
            <a:stCxn id="142" idx="1"/>
            <a:endCxn id="59" idx="2"/>
          </p:cNvCxnSpPr>
          <p:nvPr/>
        </p:nvCxnSpPr>
        <p:spPr>
          <a:xfrm rot="10800000" flipH="1" flipV="1">
            <a:off x="1676400" y="5027676"/>
            <a:ext cx="3617976" cy="1449324"/>
          </a:xfrm>
          <a:prstGeom prst="bentConnector4">
            <a:avLst>
              <a:gd name="adj1" fmla="val -6318"/>
              <a:gd name="adj2" fmla="val 11577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Straight Connector 4"/>
          <p:cNvCxnSpPr>
            <a:cxnSpLocks/>
            <a:stCxn id="142" idx="1"/>
            <a:endCxn id="40" idx="3"/>
          </p:cNvCxnSpPr>
          <p:nvPr/>
        </p:nvCxnSpPr>
        <p:spPr>
          <a:xfrm flipH="1">
            <a:off x="1219200" y="5027676"/>
            <a:ext cx="457200" cy="3048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6" name="Straight Connector 4"/>
          <p:cNvCxnSpPr>
            <a:cxnSpLocks/>
            <a:stCxn id="10" idx="3"/>
            <a:endCxn id="58" idx="1"/>
          </p:cNvCxnSpPr>
          <p:nvPr/>
        </p:nvCxnSpPr>
        <p:spPr>
          <a:xfrm flipV="1">
            <a:off x="4340352" y="5638800"/>
            <a:ext cx="460248" cy="30480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Straight Connector 4"/>
          <p:cNvCxnSpPr>
            <a:cxnSpLocks/>
            <a:stCxn id="112" idx="0"/>
            <a:endCxn id="84" idx="3"/>
          </p:cNvCxnSpPr>
          <p:nvPr/>
        </p:nvCxnSpPr>
        <p:spPr>
          <a:xfrm rot="16200000" flipV="1">
            <a:off x="6153150" y="3373374"/>
            <a:ext cx="3198876" cy="874776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5" name="Group 74"/>
          <p:cNvGrpSpPr/>
          <p:nvPr/>
        </p:nvGrpSpPr>
        <p:grpSpPr>
          <a:xfrm>
            <a:off x="460248" y="2054352"/>
            <a:ext cx="987552" cy="1527048"/>
            <a:chOff x="7699248" y="5181600"/>
            <a:chExt cx="987552" cy="1527048"/>
          </a:xfrm>
        </p:grpSpPr>
        <p:sp>
          <p:nvSpPr>
            <p:cNvPr id="76" name="Rectangle 75"/>
            <p:cNvSpPr/>
            <p:nvPr/>
          </p:nvSpPr>
          <p:spPr>
            <a:xfrm>
              <a:off x="7699248" y="5181600"/>
              <a:ext cx="987552" cy="1527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772400" y="5486400"/>
              <a:ext cx="841248" cy="228600"/>
            </a:xfrm>
            <a:prstGeom prst="rect">
              <a:avLst/>
            </a:prstGeom>
            <a:gradFill flip="none" rotWithShape="1">
              <a:gsLst>
                <a:gs pos="75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Raw Data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72400" y="5791200"/>
              <a:ext cx="841248" cy="228600"/>
            </a:xfrm>
            <a:prstGeom prst="rect">
              <a:avLst/>
            </a:pr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3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Derived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772400" y="6400800"/>
              <a:ext cx="841248" cy="228600"/>
            </a:xfrm>
            <a:prstGeom prst="rect">
              <a:avLst/>
            </a:prstGeom>
            <a:gradFill>
              <a:gsLst>
                <a:gs pos="75000">
                  <a:srgbClr val="FFFF66"/>
                </a:gs>
                <a:gs pos="33000">
                  <a:srgbClr val="FFFF99"/>
                </a:gs>
                <a:gs pos="100000">
                  <a:srgbClr val="FFFF66"/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Test Data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72400" y="6096000"/>
              <a:ext cx="841248" cy="228600"/>
            </a:xfrm>
            <a:prstGeom prst="rect">
              <a:avLst/>
            </a:prstGeom>
            <a:gradFill>
              <a:gsLst>
                <a:gs pos="75000">
                  <a:schemeClr val="accent3">
                    <a:lumMod val="60000"/>
                    <a:lumOff val="40000"/>
                  </a:schemeClr>
                </a:gs>
                <a:gs pos="33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6248400" y="1905000"/>
            <a:ext cx="987552" cy="457200"/>
          </a:xfrm>
          <a:prstGeom prst="rect">
            <a:avLst/>
          </a:prstGeom>
          <a:gradFill>
            <a:gsLst>
              <a:gs pos="75000">
                <a:srgbClr val="FFFF66"/>
              </a:gs>
              <a:gs pos="33000">
                <a:srgbClr val="FFFF99"/>
              </a:gs>
              <a:gs pos="100000">
                <a:srgbClr val="FFFF66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Lighting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48400" y="2514600"/>
            <a:ext cx="987552" cy="457200"/>
          </a:xfrm>
          <a:prstGeom prst="rect">
            <a:avLst/>
          </a:prstGeom>
          <a:gradFill>
            <a:gsLst>
              <a:gs pos="75000">
                <a:srgbClr val="FFFF66"/>
              </a:gs>
              <a:gs pos="33000">
                <a:srgbClr val="FFFF99"/>
              </a:gs>
              <a:gs pos="100000">
                <a:srgbClr val="FFFF66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Workload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88" name="Straight Connector 4"/>
          <p:cNvCxnSpPr>
            <a:cxnSpLocks/>
            <a:stCxn id="46" idx="0"/>
            <a:endCxn id="84" idx="0"/>
          </p:cNvCxnSpPr>
          <p:nvPr/>
        </p:nvCxnSpPr>
        <p:spPr>
          <a:xfrm rot="16200000" flipH="1">
            <a:off x="5103114" y="-265938"/>
            <a:ext cx="384048" cy="2897124"/>
          </a:xfrm>
          <a:prstGeom prst="bentConnector3">
            <a:avLst>
              <a:gd name="adj1" fmla="val -595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Straight Connector 4"/>
          <p:cNvCxnSpPr>
            <a:cxnSpLocks/>
            <a:stCxn id="47" idx="2"/>
            <a:endCxn id="84" idx="1"/>
          </p:cNvCxnSpPr>
          <p:nvPr/>
        </p:nvCxnSpPr>
        <p:spPr>
          <a:xfrm rot="16200000" flipH="1">
            <a:off x="4932426" y="971550"/>
            <a:ext cx="153924" cy="2325624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4"/>
          <p:cNvCxnSpPr>
            <a:cxnSpLocks/>
            <a:stCxn id="68" idx="3"/>
            <a:endCxn id="84" idx="2"/>
          </p:cNvCxnSpPr>
          <p:nvPr/>
        </p:nvCxnSpPr>
        <p:spPr>
          <a:xfrm flipV="1">
            <a:off x="4340352" y="3048000"/>
            <a:ext cx="2403348" cy="760476"/>
          </a:xfrm>
          <a:prstGeom prst="bentConnector2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/>
          <p:cNvSpPr/>
          <p:nvPr/>
        </p:nvSpPr>
        <p:spPr>
          <a:xfrm>
            <a:off x="2743200" y="12192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43200" y="35052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43200" y="41148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3200" y="47244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43200" y="53340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743200" y="5943600"/>
            <a:ext cx="2286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05000" y="1905000"/>
            <a:ext cx="987552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Test blink</a:t>
            </a:r>
          </a:p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detection</a:t>
            </a:r>
          </a:p>
        </p:txBody>
      </p:sp>
      <p:cxnSp>
        <p:nvCxnSpPr>
          <p:cNvPr id="74" name="Straight Connector 4"/>
          <p:cNvCxnSpPr>
            <a:cxnSpLocks/>
            <a:stCxn id="45" idx="2"/>
            <a:endCxn id="73" idx="0"/>
          </p:cNvCxnSpPr>
          <p:nvPr/>
        </p:nvCxnSpPr>
        <p:spPr>
          <a:xfrm>
            <a:off x="2398776" y="1752600"/>
            <a:ext cx="0" cy="152400"/>
          </a:xfrm>
          <a:prstGeom prst="straightConnector1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386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Eyelib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OneNote</a:t>
            </a:r>
          </a:p>
          <a:p>
            <a:pPr lvl="1"/>
            <a:r>
              <a:rPr lang="en-US" dirty="0" err="1">
                <a:hlinkClick r:id="rId2"/>
              </a:rPr>
              <a:t>Eyelib</a:t>
            </a:r>
            <a:r>
              <a:rPr lang="en-US" dirty="0">
                <a:hlinkClick r:id="rId2"/>
              </a:rPr>
              <a:t> Library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 action="ppaction://hlinkfile"/>
              </a:rPr>
              <a:t>file:///D:/Lucas/projects/eyetracking/eyelib/doc/html/index.html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647688"/>
            <a:ext cx="1298448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 of 14 Jan 2017</a:t>
            </a:r>
          </a:p>
        </p:txBody>
      </p:sp>
    </p:spTree>
    <p:extLst>
      <p:ext uri="{BB962C8B-B14F-4D97-AF65-F5344CB8AC3E}">
        <p14:creationId xmlns:p14="http://schemas.microsoft.com/office/powerpoint/2010/main" val="10674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31219"/>
              </p:ext>
            </p:extLst>
          </p:nvPr>
        </p:nvGraphicFramePr>
        <p:xfrm>
          <a:off x="76200" y="609600"/>
          <a:ext cx="898855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53000009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06835194"/>
                    </a:ext>
                  </a:extLst>
                </a:gridCol>
                <a:gridCol w="3197352">
                  <a:extLst>
                    <a:ext uri="{9D8B030D-6E8A-4147-A177-3AD203B41FA5}">
                      <a16:colId xmlns:a16="http://schemas.microsoft.com/office/drawing/2014/main" val="891667315"/>
                    </a:ext>
                  </a:extLst>
                </a:gridCol>
              </a:tblGrid>
              <a:tr h="413795">
                <a:tc>
                  <a:txBody>
                    <a:bodyPr/>
                    <a:lstStyle/>
                    <a:p>
                      <a:r>
                        <a:rPr lang="en-US" sz="1600" dirty="0"/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1214"/>
                  </a:ext>
                </a:extLst>
              </a:tr>
              <a:tr h="12037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calib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Eye tracker calibration results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Overall calibration state and error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Calibration point state, coordinates, error, and sample 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calibration.hpp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6554"/>
                  </a:ext>
                </a:extLst>
              </a:tr>
              <a:tr h="413795">
                <a:tc>
                  <a:txBody>
                    <a:bodyPr/>
                    <a:lstStyle/>
                    <a:p>
                      <a:r>
                        <a:rPr lang="en-US" sz="1600" dirty="0"/>
                        <a:t>gaze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Eye gaze data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gaze.hpp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783183"/>
                  </a:ext>
                </a:extLst>
              </a:tr>
              <a:tr h="94044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Fixation detection algorithms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Dispersion threshold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Velocity threshold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gaze/dispersion_threshold.hpp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gaze/dispersion_threshold.hpp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67308"/>
                  </a:ext>
                </a:extLst>
              </a:tr>
              <a:tr h="67711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Eye tracking metrics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Blink time, fixation time, saccade distance, pupillometry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gaze/metics.hpp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07888"/>
                  </a:ext>
                </a:extLst>
              </a:tr>
              <a:tr h="94044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Point cluster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 of gaze point coordinates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 currently used by any component of </a:t>
                      </a:r>
                      <a:r>
                        <a:rPr lang="en-US" sz="14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Eyelib</a:t>
                      </a:r>
                      <a:endParaRPr lang="en-US" sz="14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gaze/point_cluster.hpp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10871"/>
                  </a:ext>
                </a:extLst>
              </a:tr>
              <a:tr h="940443">
                <a:tc>
                  <a:txBody>
                    <a:bodyPr/>
                    <a:lstStyle/>
                    <a:p>
                      <a:r>
                        <a:rPr lang="en-US" sz="1600" dirty="0"/>
                        <a:t>screen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Screen-related data structures and functions</a:t>
                      </a:r>
                    </a:p>
                    <a:p>
                      <a:pPr marL="231775" marR="0" lvl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2D point, gaze target point, gaze target duration, RGB color, screen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04862"/>
                  </a:ext>
                </a:extLst>
              </a:tr>
              <a:tr h="413795">
                <a:tc>
                  <a:txBody>
                    <a:bodyPr/>
                    <a:lstStyle/>
                    <a:p>
                      <a:r>
                        <a:rPr lang="en-US" sz="1600" dirty="0"/>
                        <a:t>tracker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Core eye tracker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tracker.hpp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1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9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7400" y="2514600"/>
            <a:ext cx="16764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Tracker Client (EyeTribeUIWin.exe)</a:t>
            </a:r>
          </a:p>
        </p:txBody>
      </p:sp>
      <p:pic>
        <p:nvPicPr>
          <p:cNvPr id="1026" name="Picture 2" descr="D:\Lucas\projects\eyetracking\EyeTribe\pic\icons\eyetribe_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0960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5400000">
            <a:off x="2743200" y="2286000"/>
            <a:ext cx="304800" cy="304800"/>
          </a:xfrm>
          <a:prstGeom prst="rightArrow">
            <a:avLst>
              <a:gd name="adj1" fmla="val 50000"/>
              <a:gd name="adj2" fmla="val 46214"/>
            </a:avLst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D:\Lucas\projects\eyetracking\EyeTribe\pic\icons\eyetribe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57400" y="1676400"/>
            <a:ext cx="16764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Tracker Server (EyeTribe.exe)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6200" y="1676400"/>
            <a:ext cx="16764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Hardware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2514600"/>
            <a:ext cx="16764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strike="sng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86200" y="3276600"/>
            <a:ext cx="16764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</p:txBody>
      </p:sp>
      <p:pic>
        <p:nvPicPr>
          <p:cNvPr id="10" name="Picture 2" descr="D:\Lucas\projects\eyetracking\EyeTribe\pic\icons\eyetribe_u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7352"/>
            <a:ext cx="38404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Lucas\projects\eyetracking\EyeTribe\pic\icons\eyetribe_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8404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876800" y="5181600"/>
            <a:ext cx="2898648" cy="1298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95400" y="914400"/>
            <a:ext cx="6477000" cy="402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tracker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Eyelib</a:t>
            </a:r>
            <a:r>
              <a:rPr lang="en-US" dirty="0"/>
              <a:t> API (v2)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11430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4048" y="4041648"/>
            <a:ext cx="987552" cy="30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1" y="3581400"/>
            <a:ext cx="987552" cy="30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562600"/>
            <a:ext cx="1527048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DispersionThreshold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4048" y="4495800"/>
            <a:ext cx="987552" cy="301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GazeData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4041648"/>
            <a:ext cx="841248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4041648"/>
            <a:ext cx="987552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TargetArray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1" y="2209800"/>
            <a:ext cx="9875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ServerState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1" y="2670048"/>
            <a:ext cx="9875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DeviceState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1" y="3124200"/>
            <a:ext cx="9875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ScreenState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4" idx="1"/>
            <a:endCxn id="48" idx="3"/>
          </p:cNvCxnSpPr>
          <p:nvPr/>
        </p:nvCxnSpPr>
        <p:spPr>
          <a:xfrm flipH="1">
            <a:off x="3883153" y="3275076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4" idx="0"/>
          </p:cNvCxnSpPr>
          <p:nvPr/>
        </p:nvCxnSpPr>
        <p:spPr>
          <a:xfrm>
            <a:off x="4684777" y="3883152"/>
            <a:ext cx="3047" cy="158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4" idx="3"/>
          </p:cNvCxnSpPr>
          <p:nvPr/>
        </p:nvCxnSpPr>
        <p:spPr>
          <a:xfrm flipH="1">
            <a:off x="5181600" y="419252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38800" y="19050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register_handler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( </a:t>
            </a:r>
            <a:r>
              <a:rPr lang="en-US" sz="12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callback :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calib_handler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38800" y="21336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register_handler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( </a:t>
            </a:r>
            <a:r>
              <a:rPr lang="en-US" sz="12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callback :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gaze_handler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8194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start ( ... 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38800" y="23622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register_handler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( callback :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state_handler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5908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state ( ) </a:t>
            </a:r>
            <a:r>
              <a:rPr lang="en-US" sz="1200" dirty="0" err="1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: State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38800" y="30480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calibrate ( ... 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8401" y="3124200"/>
            <a:ext cx="14447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ScreenListener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8401" y="2670048"/>
            <a:ext cx="14447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DeviceListener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38401" y="2209800"/>
            <a:ext cx="1444752" cy="301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ServerListener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>
            <a:stCxn id="12" idx="1"/>
            <a:endCxn id="50" idx="3"/>
          </p:cNvCxnSpPr>
          <p:nvPr/>
        </p:nvCxnSpPr>
        <p:spPr>
          <a:xfrm flipH="1">
            <a:off x="3883153" y="2360676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49" idx="3"/>
          </p:cNvCxnSpPr>
          <p:nvPr/>
        </p:nvCxnSpPr>
        <p:spPr>
          <a:xfrm flipH="1">
            <a:off x="3883153" y="2820924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438401" y="4495800"/>
            <a:ext cx="1444752" cy="301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GazeListener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>
            <a:stCxn id="7" idx="1"/>
            <a:endCxn id="83" idx="3"/>
          </p:cNvCxnSpPr>
          <p:nvPr/>
        </p:nvCxnSpPr>
        <p:spPr>
          <a:xfrm flipH="1">
            <a:off x="3883153" y="4646676"/>
            <a:ext cx="3108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eft Brace 131"/>
          <p:cNvSpPr/>
          <p:nvPr/>
        </p:nvSpPr>
        <p:spPr>
          <a:xfrm>
            <a:off x="2133601" y="2209800"/>
            <a:ext cx="228600" cy="2587752"/>
          </a:xfrm>
          <a:prstGeom prst="leftBrace">
            <a:avLst>
              <a:gd name="adj1" fmla="val 32885"/>
              <a:gd name="adj2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0" idx="1"/>
            <a:endCxn id="11" idx="3"/>
          </p:cNvCxnSpPr>
          <p:nvPr/>
        </p:nvCxnSpPr>
        <p:spPr>
          <a:xfrm flipH="1">
            <a:off x="6473952" y="4192524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438401" y="3581400"/>
            <a:ext cx="1444752" cy="30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CalibrationListener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438401" y="4041648"/>
            <a:ext cx="1444752" cy="301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CalibratorListener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0" name="Straight Arrow Connector 169"/>
          <p:cNvCxnSpPr>
            <a:stCxn id="4" idx="1"/>
            <a:endCxn id="169" idx="3"/>
          </p:cNvCxnSpPr>
          <p:nvPr/>
        </p:nvCxnSpPr>
        <p:spPr>
          <a:xfrm flipH="1">
            <a:off x="3883153" y="4192524"/>
            <a:ext cx="3108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5" idx="1"/>
            <a:endCxn id="168" idx="3"/>
          </p:cNvCxnSpPr>
          <p:nvPr/>
        </p:nvCxnSpPr>
        <p:spPr>
          <a:xfrm flipH="1">
            <a:off x="3883153" y="3732276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781800" y="4495800"/>
            <a:ext cx="841248" cy="301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Point2D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486400" y="4495800"/>
            <a:ext cx="987552" cy="301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EyeData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/>
          <p:cNvCxnSpPr>
            <a:stCxn id="192" idx="1"/>
            <a:endCxn id="193" idx="3"/>
          </p:cNvCxnSpPr>
          <p:nvPr/>
        </p:nvCxnSpPr>
        <p:spPr>
          <a:xfrm flipH="1">
            <a:off x="6473952" y="4646676"/>
            <a:ext cx="3078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1"/>
            <a:endCxn id="7" idx="3"/>
          </p:cNvCxnSpPr>
          <p:nvPr/>
        </p:nvCxnSpPr>
        <p:spPr>
          <a:xfrm flipH="1">
            <a:off x="5181600" y="4646676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2" idx="2"/>
            <a:endCxn id="13" idx="0"/>
          </p:cNvCxnSpPr>
          <p:nvPr/>
        </p:nvCxnSpPr>
        <p:spPr>
          <a:xfrm>
            <a:off x="4684777" y="2511552"/>
            <a:ext cx="0" cy="158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Left Brace 262"/>
          <p:cNvSpPr/>
          <p:nvPr/>
        </p:nvSpPr>
        <p:spPr>
          <a:xfrm>
            <a:off x="2667000" y="1298448"/>
            <a:ext cx="228600" cy="758952"/>
          </a:xfrm>
          <a:prstGeom prst="leftBrace">
            <a:avLst>
              <a:gd name="adj1" fmla="val 33075"/>
              <a:gd name="adj2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/>
          <p:cNvCxnSpPr>
            <a:stCxn id="132" idx="1"/>
            <a:endCxn id="58" idx="2"/>
          </p:cNvCxnSpPr>
          <p:nvPr/>
        </p:nvCxnSpPr>
        <p:spPr>
          <a:xfrm rot="10800000">
            <a:off x="1905001" y="1828800"/>
            <a:ext cx="228601" cy="1674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3160777" y="1143000"/>
            <a:ext cx="496823" cy="5425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5029200" y="6019800"/>
            <a:ext cx="1527048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VelocityThreshold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47800" y="1527048"/>
            <a:ext cx="914400" cy="30175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gazeapi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stCxn id="58" idx="3"/>
            <a:endCxn id="263" idx="1"/>
          </p:cNvCxnSpPr>
          <p:nvPr/>
        </p:nvCxnSpPr>
        <p:spPr>
          <a:xfrm>
            <a:off x="2362200" y="167792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831848" y="5178552"/>
            <a:ext cx="1216152" cy="1298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console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05600" y="5565648"/>
            <a:ext cx="914400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centroid()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6022848"/>
            <a:ext cx="914400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mean()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76600" y="5181600"/>
            <a:ext cx="1216152" cy="8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datalog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84248" y="5562600"/>
            <a:ext cx="914400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Console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84248" y="6019800"/>
            <a:ext cx="914400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GazeOut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9000" y="5562600"/>
            <a:ext cx="914400" cy="3017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DataLog</a:t>
            </a:r>
            <a:endParaRPr lang="en-US" sz="13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83" idx="2"/>
          </p:cNvCxnSpPr>
          <p:nvPr/>
        </p:nvCxnSpPr>
        <p:spPr>
          <a:xfrm flipH="1">
            <a:off x="2703576" y="4797552"/>
            <a:ext cx="457201" cy="765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</p:cNvCxnSpPr>
          <p:nvPr/>
        </p:nvCxnSpPr>
        <p:spPr>
          <a:xfrm>
            <a:off x="3160777" y="4797552"/>
            <a:ext cx="463294" cy="765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924800" y="1344168"/>
            <a:ext cx="1143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38800" y="32766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window ( ... 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38800" y="3505200"/>
            <a:ext cx="2971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window ( ... )</a:t>
            </a:r>
          </a:p>
        </p:txBody>
      </p:sp>
    </p:spTree>
    <p:extLst>
      <p:ext uri="{BB962C8B-B14F-4D97-AF65-F5344CB8AC3E}">
        <p14:creationId xmlns:p14="http://schemas.microsoft.com/office/powerpoint/2010/main" val="6409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10623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Tracker Calibration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Accuracy and error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angular accuracy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is on-screen error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is distance to screen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Eye Tribe Tracker product documentation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Instructs to center user in front of the monitor at a distance of 45-75 cm (17.7-29.5 in)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Reports calibrated system calculates eye gaze coordinates with an average accuracy of approximately 0.5 to 1°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Reports average error of 0.5 to 1 cm (0.2 to 0.4 in) at 60 cm (23.6 in) from the screen/tracker</a:t>
            </a:r>
          </a:p>
        </p:txBody>
      </p:sp>
    </p:spTree>
    <p:extLst>
      <p:ext uri="{BB962C8B-B14F-4D97-AF65-F5344CB8AC3E}">
        <p14:creationId xmlns:p14="http://schemas.microsoft.com/office/powerpoint/2010/main" val="312447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Point Results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3400" y="1143000"/>
            <a:ext cx="3584448" cy="3502152"/>
            <a:chOff x="381000" y="2743200"/>
            <a:chExt cx="3584448" cy="3502152"/>
          </a:xfrm>
        </p:grpSpPr>
        <p:sp>
          <p:nvSpPr>
            <p:cNvPr id="11" name="Rectangle 10"/>
            <p:cNvSpPr/>
            <p:nvPr/>
          </p:nvSpPr>
          <p:spPr>
            <a:xfrm>
              <a:off x="381000" y="3200400"/>
              <a:ext cx="3584448" cy="3044952"/>
            </a:xfrm>
            <a:prstGeom prst="rect">
              <a:avLst/>
            </a:prstGeom>
            <a:solidFill>
              <a:srgbClr val="95959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9600" y="5718048"/>
              <a:ext cx="301752" cy="301752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</a:tabLst>
              </a:pPr>
              <a:r>
                <a:rPr lang="en-US" dirty="0">
                  <a:solidFill>
                    <a:schemeClr val="bg1"/>
                  </a:solidFill>
                </a:rPr>
                <a:t>gray:	uncalibrated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5257800"/>
              <a:ext cx="301752" cy="301752"/>
            </a:xfrm>
            <a:prstGeom prst="ellipse">
              <a:avLst/>
            </a:prstGeom>
            <a:solidFill>
              <a:srgbClr val="E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red:	recalibrate	(&gt; 1.5°)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9600" y="4800600"/>
              <a:ext cx="301752" cy="301752"/>
            </a:xfrm>
            <a:prstGeom prst="ellipse">
              <a:avLst/>
            </a:prstGeom>
            <a:solidFill>
              <a:srgbClr val="E08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orange:	poor	(≤ 1.5°)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4343400"/>
              <a:ext cx="301752" cy="301752"/>
            </a:xfrm>
            <a:prstGeom prst="ellipse">
              <a:avLst/>
            </a:pr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yellow:	moderate	(≤ 1.0°)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886200"/>
              <a:ext cx="301752" cy="301752"/>
            </a:xfrm>
            <a:prstGeom prst="ellipse">
              <a:avLst/>
            </a:prstGeom>
            <a:solidFill>
              <a:srgbClr val="7FE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light green:	good	(≤ 0.7°)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2648" y="3429000"/>
              <a:ext cx="301752" cy="301752"/>
            </a:xfrm>
            <a:prstGeom prst="ellipse">
              <a:avLst/>
            </a:prstGeom>
            <a:solidFill>
              <a:srgbClr val="00A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8640" rIns="0" rtlCol="0" anchor="ctr"/>
            <a:lstStyle/>
            <a:p>
              <a:pPr>
                <a:tabLst>
                  <a:tab pos="1828800" algn="r"/>
                  <a:tab pos="20574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dark green:	great	(≤ 0.5°)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" y="2743200"/>
              <a:ext cx="3584448" cy="45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Rating Scale and Accuracy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6000" y="1143000"/>
            <a:ext cx="2587752" cy="1600200"/>
            <a:chOff x="5257800" y="1679448"/>
            <a:chExt cx="2587752" cy="160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5257800" y="1679448"/>
              <a:ext cx="2587752" cy="1600200"/>
              <a:chOff x="457200" y="2971800"/>
              <a:chExt cx="1960418" cy="1600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57200" y="3429000"/>
                <a:ext cx="1960418" cy="1143000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7200" y="2971800"/>
                <a:ext cx="1960418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Components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400800" y="2590800"/>
              <a:ext cx="301752" cy="301752"/>
              <a:chOff x="914400" y="1066800"/>
              <a:chExt cx="301752" cy="301752"/>
            </a:xfrm>
          </p:grpSpPr>
          <p:sp>
            <p:nvSpPr>
              <p:cNvPr id="25" name="Partial Circle 24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binocular</a:t>
                </a:r>
              </a:p>
            </p:txBody>
          </p:sp>
          <p:sp>
            <p:nvSpPr>
              <p:cNvPr id="33" name="Partial Circle 32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right eye</a:t>
                </a:r>
              </a:p>
            </p:txBody>
          </p:sp>
          <p:sp>
            <p:nvSpPr>
              <p:cNvPr id="34" name="Partial Circle 33"/>
              <p:cNvSpPr/>
              <p:nvPr/>
            </p:nvSpPr>
            <p:spPr>
              <a:xfrm>
                <a:off x="914400" y="1066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2880" rIns="548640" rtlCol="0" anchor="t"/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</a:rPr>
                  <a:t>left eye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257800" y="3962400"/>
            <a:ext cx="2587752" cy="1600200"/>
            <a:chOff x="5181600" y="2971800"/>
            <a:chExt cx="2587752" cy="1600200"/>
          </a:xfrm>
        </p:grpSpPr>
        <p:grpSp>
          <p:nvGrpSpPr>
            <p:cNvPr id="41" name="Group 40"/>
            <p:cNvGrpSpPr/>
            <p:nvPr/>
          </p:nvGrpSpPr>
          <p:grpSpPr>
            <a:xfrm>
              <a:off x="5181600" y="2971800"/>
              <a:ext cx="2587752" cy="1600200"/>
              <a:chOff x="459417" y="2971800"/>
              <a:chExt cx="2663032" cy="1600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9417" y="3429000"/>
                <a:ext cx="2663032" cy="1143000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9417" y="2971800"/>
                <a:ext cx="2663032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Example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248400" y="3886200"/>
              <a:ext cx="301752" cy="301752"/>
              <a:chOff x="6248400" y="3733800"/>
              <a:chExt cx="301752" cy="301752"/>
            </a:xfrm>
          </p:grpSpPr>
          <p:sp>
            <p:nvSpPr>
              <p:cNvPr id="37" name="Partial Circle 36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rgbClr val="7FE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good</a:t>
                </a:r>
              </a:p>
            </p:txBody>
          </p:sp>
          <p:sp>
            <p:nvSpPr>
              <p:cNvPr id="38" name="Partial Circle 37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moderate</a:t>
                </a:r>
              </a:p>
            </p:txBody>
          </p:sp>
          <p:sp>
            <p:nvSpPr>
              <p:cNvPr id="39" name="Partial Circle 38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rgbClr val="00A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2880" rIns="548640" rtlCol="0" anchor="t"/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</a:rPr>
                  <a:t>great</a:t>
                </a:r>
              </a:p>
            </p:txBody>
          </p:sp>
        </p:grpSp>
      </p:grpSp>
      <p:sp>
        <p:nvSpPr>
          <p:cNvPr id="3" name="Arrow: Right 2"/>
          <p:cNvSpPr>
            <a:spLocks/>
          </p:cNvSpPr>
          <p:nvPr/>
        </p:nvSpPr>
        <p:spPr>
          <a:xfrm rot="1800000">
            <a:off x="4351239" y="3745376"/>
            <a:ext cx="685800" cy="457200"/>
          </a:xfrm>
          <a:prstGeom prst="rightArrow">
            <a:avLst/>
          </a:prstGeom>
          <a:solidFill>
            <a:srgbClr val="00B0F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>
            <a:spLocks/>
          </p:cNvSpPr>
          <p:nvPr/>
        </p:nvSpPr>
        <p:spPr>
          <a:xfrm rot="7200000">
            <a:off x="6755276" y="3078261"/>
            <a:ext cx="685800" cy="457200"/>
          </a:xfrm>
          <a:prstGeom prst="rightArrow">
            <a:avLst/>
          </a:prstGeom>
          <a:solidFill>
            <a:srgbClr val="00B0F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Criteria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9648" y="1060704"/>
            <a:ext cx="2587752" cy="2215896"/>
            <a:chOff x="5105400" y="2743200"/>
            <a:chExt cx="2587752" cy="2215896"/>
          </a:xfrm>
        </p:grpSpPr>
        <p:grpSp>
          <p:nvGrpSpPr>
            <p:cNvPr id="13" name="Group 12"/>
            <p:cNvGrpSpPr/>
            <p:nvPr/>
          </p:nvGrpSpPr>
          <p:grpSpPr>
            <a:xfrm>
              <a:off x="5105400" y="2743200"/>
              <a:ext cx="2587752" cy="2215896"/>
              <a:chOff x="381000" y="2743200"/>
              <a:chExt cx="2663033" cy="22158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1000" y="3203448"/>
                <a:ext cx="2663033" cy="1755648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1000" y="2743200"/>
                <a:ext cx="2663033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Each Calibration Point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8400" y="3886200"/>
              <a:ext cx="301752" cy="301752"/>
              <a:chOff x="6248400" y="3733800"/>
              <a:chExt cx="301752" cy="301752"/>
            </a:xfrm>
          </p:grpSpPr>
          <p:sp>
            <p:nvSpPr>
              <p:cNvPr id="15" name="Partial Circle 14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rgbClr val="7FE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light or dark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green</a:t>
                </a:r>
              </a:p>
            </p:txBody>
          </p:sp>
          <p:sp>
            <p:nvSpPr>
              <p:cNvPr id="16" name="Partial Circle 15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artial Circle 16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0" rIns="91440" rtlCol="0" anchor="t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green or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yellow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278124" y="3810000"/>
            <a:ext cx="2587752" cy="2212848"/>
            <a:chOff x="5105400" y="2743200"/>
            <a:chExt cx="2587752" cy="2212848"/>
          </a:xfrm>
        </p:grpSpPr>
        <p:grpSp>
          <p:nvGrpSpPr>
            <p:cNvPr id="21" name="Group 20"/>
            <p:cNvGrpSpPr/>
            <p:nvPr/>
          </p:nvGrpSpPr>
          <p:grpSpPr>
            <a:xfrm>
              <a:off x="5105400" y="2743200"/>
              <a:ext cx="2587752" cy="2212848"/>
              <a:chOff x="381000" y="2743200"/>
              <a:chExt cx="2663032" cy="221284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81000" y="3200400"/>
                <a:ext cx="2663032" cy="1755648"/>
              </a:xfrm>
              <a:prstGeom prst="rect">
                <a:avLst/>
              </a:prstGeom>
              <a:solidFill>
                <a:srgbClr val="959595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1000" y="2743200"/>
                <a:ext cx="2663032" cy="4572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Overall Results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8400" y="3886200"/>
              <a:ext cx="301752" cy="301752"/>
              <a:chOff x="6248400" y="3733800"/>
              <a:chExt cx="301752" cy="301752"/>
            </a:xfrm>
          </p:grpSpPr>
          <p:sp>
            <p:nvSpPr>
              <p:cNvPr id="23" name="Partial Circle 22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2627963"/>
                  <a:gd name="adj2" fmla="val 19848238"/>
                </a:avLst>
              </a:prstGeom>
              <a:solidFill>
                <a:srgbClr val="00A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0"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dark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green</a:t>
                </a:r>
              </a:p>
            </p:txBody>
          </p:sp>
          <p:sp>
            <p:nvSpPr>
              <p:cNvPr id="24" name="Partial Circle 23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19832401"/>
                  <a:gd name="adj2" fmla="val 5404904"/>
                </a:avLst>
              </a:prstGeom>
              <a:solidFill>
                <a:srgbClr val="7FE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548640" tIns="182880" rtlCol="0" anchor="t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Partial Circle 24"/>
              <p:cNvSpPr/>
              <p:nvPr/>
            </p:nvSpPr>
            <p:spPr>
              <a:xfrm>
                <a:off x="6248400" y="3733800"/>
                <a:ext cx="301752" cy="301752"/>
              </a:xfrm>
              <a:prstGeom prst="pie">
                <a:avLst>
                  <a:gd name="adj1" fmla="val 5411546"/>
                  <a:gd name="adj2" fmla="val 12641341"/>
                </a:avLst>
              </a:prstGeom>
              <a:solidFill>
                <a:srgbClr val="7FE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0" rIns="91440" rtlCol="0" anchor="t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light or dark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green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99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23690</TotalTime>
  <Words>784</Words>
  <Application>Microsoft Office PowerPoint</Application>
  <PresentationFormat>On-screen Show (4:3)</PresentationFormat>
  <Paragraphs>424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Office Theme</vt:lpstr>
      <vt:lpstr>Eyelib Eye Tracker Library</vt:lpstr>
      <vt:lpstr>Eyelib</vt:lpstr>
      <vt:lpstr>Modules</vt:lpstr>
      <vt:lpstr>PowerPoint Presentation</vt:lpstr>
      <vt:lpstr>Eyelib API (v2)</vt:lpstr>
      <vt:lpstr>Calibration</vt:lpstr>
      <vt:lpstr>Eye Tracker Calibration</vt:lpstr>
      <vt:lpstr>Calibration Point Results</vt:lpstr>
      <vt:lpstr>Calibration Criteria</vt:lpstr>
      <vt:lpstr>Gaze Target</vt:lpstr>
      <vt:lpstr>Gaze Target</vt:lpstr>
      <vt:lpstr>Fixation Algorithms</vt:lpstr>
      <vt:lpstr>PowerPoint Presentation</vt:lpstr>
      <vt:lpstr>PowerPoint Presentation</vt:lpstr>
      <vt:lpstr>Metrics</vt:lpstr>
      <vt:lpstr>Blink State</vt:lpstr>
      <vt:lpstr>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Operator Attention and Workload for Control of Multiple Unmanned Ground Vehicles</dc:title>
  <dc:creator>Lucas</dc:creator>
  <cp:lastModifiedBy>Lucas</cp:lastModifiedBy>
  <cp:revision>3313</cp:revision>
  <cp:lastPrinted>2016-10-09T04:24:21Z</cp:lastPrinted>
  <dcterms:created xsi:type="dcterms:W3CDTF">2006-08-16T00:00:00Z</dcterms:created>
  <dcterms:modified xsi:type="dcterms:W3CDTF">2017-03-11T21:51:00Z</dcterms:modified>
</cp:coreProperties>
</file>