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63" r:id="rId3"/>
    <p:sldId id="271" r:id="rId4"/>
    <p:sldId id="337" r:id="rId5"/>
    <p:sldId id="338" r:id="rId6"/>
    <p:sldId id="286" r:id="rId7"/>
    <p:sldId id="296" r:id="rId8"/>
    <p:sldId id="295" r:id="rId9"/>
    <p:sldId id="305" r:id="rId10"/>
    <p:sldId id="310" r:id="rId11"/>
    <p:sldId id="306" r:id="rId12"/>
    <p:sldId id="301" r:id="rId13"/>
    <p:sldId id="283" r:id="rId14"/>
    <p:sldId id="288" r:id="rId15"/>
    <p:sldId id="285" r:id="rId16"/>
    <p:sldId id="282" r:id="rId17"/>
    <p:sldId id="298" r:id="rId18"/>
    <p:sldId id="299" r:id="rId19"/>
    <p:sldId id="311" r:id="rId20"/>
    <p:sldId id="312" r:id="rId21"/>
    <p:sldId id="289" r:id="rId22"/>
    <p:sldId id="309" r:id="rId23"/>
    <p:sldId id="302" r:id="rId24"/>
    <p:sldId id="303" r:id="rId25"/>
    <p:sldId id="316" r:id="rId26"/>
    <p:sldId id="339" r:id="rId27"/>
    <p:sldId id="315" r:id="rId28"/>
    <p:sldId id="333" r:id="rId29"/>
    <p:sldId id="325" r:id="rId30"/>
    <p:sldId id="328" r:id="rId31"/>
    <p:sldId id="318" r:id="rId32"/>
    <p:sldId id="332" r:id="rId33"/>
    <p:sldId id="334" r:id="rId34"/>
    <p:sldId id="330" r:id="rId35"/>
    <p:sldId id="331" r:id="rId36"/>
    <p:sldId id="340" r:id="rId37"/>
    <p:sldId id="329" r:id="rId38"/>
    <p:sldId id="319" r:id="rId39"/>
    <p:sldId id="341" r:id="rId4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bhilash" initials="A"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E000"/>
    <a:srgbClr val="00A000"/>
    <a:srgbClr val="FFFF00"/>
    <a:srgbClr val="959595"/>
    <a:srgbClr val="E1E100"/>
    <a:srgbClr val="E08000"/>
    <a:srgbClr val="E00000"/>
    <a:srgbClr val="7F7F7F"/>
    <a:srgbClr val="FFFF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0" autoAdjust="0"/>
    <p:restoredTop sz="99648" autoAdjust="0"/>
  </p:normalViewPr>
  <p:slideViewPr>
    <p:cSldViewPr>
      <p:cViewPr varScale="1">
        <p:scale>
          <a:sx n="132" d="100"/>
          <a:sy n="132" d="100"/>
        </p:scale>
        <p:origin x="906" y="66"/>
      </p:cViewPr>
      <p:guideLst>
        <p:guide orient="horz" pos="2160"/>
        <p:guide pos="2880"/>
      </p:guideLst>
    </p:cSldViewPr>
  </p:slideViewPr>
  <p:notesTextViewPr>
    <p:cViewPr>
      <p:scale>
        <a:sx n="3" d="2"/>
        <a:sy n="3" d="2"/>
      </p:scale>
      <p:origin x="0" y="0"/>
    </p:cViewPr>
  </p:notesTextViewPr>
  <p:notesViewPr>
    <p:cSldViewPr>
      <p:cViewPr varScale="1">
        <p:scale>
          <a:sx n="100" d="100"/>
          <a:sy n="100" d="100"/>
        </p:scale>
        <p:origin x="-3402"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155" cy="464663"/>
          </a:xfrm>
          <a:prstGeom prst="rect">
            <a:avLst/>
          </a:prstGeom>
        </p:spPr>
        <p:txBody>
          <a:bodyPr vert="horz" lIns="90663" tIns="45331" rIns="90663" bIns="45331" rtlCol="0"/>
          <a:lstStyle>
            <a:lvl1pPr algn="l">
              <a:defRPr sz="1200"/>
            </a:lvl1pPr>
          </a:lstStyle>
          <a:p>
            <a:endParaRPr lang="en-US"/>
          </a:p>
        </p:txBody>
      </p:sp>
      <p:sp>
        <p:nvSpPr>
          <p:cNvPr id="3" name="Date Placeholder 2"/>
          <p:cNvSpPr>
            <a:spLocks noGrp="1"/>
          </p:cNvSpPr>
          <p:nvPr>
            <p:ph type="dt" sz="quarter" idx="1"/>
          </p:nvPr>
        </p:nvSpPr>
        <p:spPr>
          <a:xfrm>
            <a:off x="3970673" y="0"/>
            <a:ext cx="3038155" cy="464663"/>
          </a:xfrm>
          <a:prstGeom prst="rect">
            <a:avLst/>
          </a:prstGeom>
        </p:spPr>
        <p:txBody>
          <a:bodyPr vert="horz" lIns="90663" tIns="45331" rIns="90663" bIns="45331" rtlCol="0"/>
          <a:lstStyle>
            <a:lvl1pPr algn="r">
              <a:defRPr sz="1200"/>
            </a:lvl1pPr>
          </a:lstStyle>
          <a:p>
            <a:fld id="{A37353F9-AE41-4C5A-80FB-44EFBE889A50}" type="datetimeFigureOut">
              <a:rPr lang="en-US" smtClean="0"/>
              <a:pPr/>
              <a:t>3/11/2017</a:t>
            </a:fld>
            <a:endParaRPr lang="en-US"/>
          </a:p>
        </p:txBody>
      </p:sp>
      <p:sp>
        <p:nvSpPr>
          <p:cNvPr id="4" name="Footer Placeholder 3"/>
          <p:cNvSpPr>
            <a:spLocks noGrp="1"/>
          </p:cNvSpPr>
          <p:nvPr>
            <p:ph type="ftr" sz="quarter" idx="2"/>
          </p:nvPr>
        </p:nvSpPr>
        <p:spPr>
          <a:xfrm>
            <a:off x="0" y="8830163"/>
            <a:ext cx="3038155" cy="464663"/>
          </a:xfrm>
          <a:prstGeom prst="rect">
            <a:avLst/>
          </a:prstGeom>
        </p:spPr>
        <p:txBody>
          <a:bodyPr vert="horz" lIns="90663" tIns="45331" rIns="90663" bIns="45331" rtlCol="0" anchor="b"/>
          <a:lstStyle>
            <a:lvl1pPr algn="l">
              <a:defRPr sz="1200"/>
            </a:lvl1pPr>
          </a:lstStyle>
          <a:p>
            <a:endParaRPr lang="en-US"/>
          </a:p>
        </p:txBody>
      </p:sp>
      <p:sp>
        <p:nvSpPr>
          <p:cNvPr id="5" name="Slide Number Placeholder 4"/>
          <p:cNvSpPr>
            <a:spLocks noGrp="1"/>
          </p:cNvSpPr>
          <p:nvPr>
            <p:ph type="sldNum" sz="quarter" idx="3"/>
          </p:nvPr>
        </p:nvSpPr>
        <p:spPr>
          <a:xfrm>
            <a:off x="3970673" y="8830163"/>
            <a:ext cx="3038155" cy="464663"/>
          </a:xfrm>
          <a:prstGeom prst="rect">
            <a:avLst/>
          </a:prstGeom>
        </p:spPr>
        <p:txBody>
          <a:bodyPr vert="horz" lIns="90663" tIns="45331" rIns="90663" bIns="45331" rtlCol="0" anchor="b"/>
          <a:lstStyle>
            <a:lvl1pPr algn="r">
              <a:defRPr sz="1200"/>
            </a:lvl1pPr>
          </a:lstStyle>
          <a:p>
            <a:fld id="{94389643-EA40-4252-8717-A74A3C80BE00}" type="slidenum">
              <a:rPr lang="en-US" smtClean="0"/>
              <a:pPr/>
              <a:t>‹#›</a:t>
            </a:fld>
            <a:endParaRPr lang="en-US"/>
          </a:p>
        </p:txBody>
      </p:sp>
    </p:spTree>
    <p:extLst>
      <p:ext uri="{BB962C8B-B14F-4D97-AF65-F5344CB8AC3E}">
        <p14:creationId xmlns:p14="http://schemas.microsoft.com/office/powerpoint/2010/main" val="931223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74" tIns="46587" rIns="93174" bIns="46587" rtlCol="0"/>
          <a:lstStyle>
            <a:lvl1pPr algn="l">
              <a:defRPr sz="1200"/>
            </a:lvl1pPr>
          </a:lstStyle>
          <a:p>
            <a:endParaRPr lang="en-US"/>
          </a:p>
        </p:txBody>
      </p:sp>
      <p:sp>
        <p:nvSpPr>
          <p:cNvPr id="3" name="Date Placeholder 2"/>
          <p:cNvSpPr>
            <a:spLocks noGrp="1"/>
          </p:cNvSpPr>
          <p:nvPr>
            <p:ph type="dt" idx="1"/>
          </p:nvPr>
        </p:nvSpPr>
        <p:spPr>
          <a:xfrm>
            <a:off x="3970939" y="0"/>
            <a:ext cx="3037840" cy="464820"/>
          </a:xfrm>
          <a:prstGeom prst="rect">
            <a:avLst/>
          </a:prstGeom>
        </p:spPr>
        <p:txBody>
          <a:bodyPr vert="horz" lIns="93174" tIns="46587" rIns="93174" bIns="46587" rtlCol="0"/>
          <a:lstStyle>
            <a:lvl1pPr algn="r">
              <a:defRPr sz="1200"/>
            </a:lvl1pPr>
          </a:lstStyle>
          <a:p>
            <a:fld id="{CE85A4EA-568D-48D2-9B15-411FCE6A84D2}" type="datetimeFigureOut">
              <a:rPr lang="en-US" smtClean="0"/>
              <a:pPr/>
              <a:t>3/11/2017</a:t>
            </a:fld>
            <a:endParaRPr lang="en-US"/>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lIns="93174" tIns="46587" rIns="93174" bIns="46587"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4" tIns="46587" rIns="93174" bIns="4658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7"/>
            <a:ext cx="3037840" cy="464820"/>
          </a:xfrm>
          <a:prstGeom prst="rect">
            <a:avLst/>
          </a:prstGeom>
        </p:spPr>
        <p:txBody>
          <a:bodyPr vert="horz" lIns="93174" tIns="46587" rIns="93174" bIns="46587"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3174" tIns="46587" rIns="93174" bIns="46587" rtlCol="0" anchor="b"/>
          <a:lstStyle>
            <a:lvl1pPr algn="r">
              <a:defRPr sz="1200"/>
            </a:lvl1pPr>
          </a:lstStyle>
          <a:p>
            <a:fld id="{0EAFA948-1580-4F98-8B6F-670941C3D3BE}" type="slidenum">
              <a:rPr lang="en-US" smtClean="0"/>
              <a:pPr/>
              <a:t>‹#›</a:t>
            </a:fld>
            <a:endParaRPr lang="en-US"/>
          </a:p>
        </p:txBody>
      </p:sp>
    </p:spTree>
    <p:extLst>
      <p:ext uri="{BB962C8B-B14F-4D97-AF65-F5344CB8AC3E}">
        <p14:creationId xmlns:p14="http://schemas.microsoft.com/office/powerpoint/2010/main" val="787022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Title 1"/>
          <p:cNvSpPr txBox="1">
            <a:spLocks/>
          </p:cNvSpPr>
          <p:nvPr userDrawn="1"/>
        </p:nvSpPr>
        <p:spPr>
          <a:xfrm>
            <a:off x="0" y="-1"/>
            <a:ext cx="9144000" cy="530352"/>
          </a:xfrm>
          <a:prstGeom prst="rect">
            <a:avLst/>
          </a:prstGeom>
          <a:gradFill flip="none" rotWithShape="1">
            <a:gsLst>
              <a:gs pos="0">
                <a:schemeClr val="bg1">
                  <a:lumMod val="85000"/>
                </a:schemeClr>
              </a:gs>
              <a:gs pos="20000">
                <a:schemeClr val="bg1">
                  <a:lumMod val="95000"/>
                </a:schemeClr>
              </a:gs>
              <a:gs pos="70000">
                <a:schemeClr val="bg1">
                  <a:lumMod val="95000"/>
                </a:schemeClr>
              </a:gs>
              <a:gs pos="97000">
                <a:schemeClr val="bg1">
                  <a:lumMod val="85000"/>
                </a:schemeClr>
              </a:gs>
            </a:gsLst>
            <a:lin ang="5400000" scaled="1"/>
            <a:tileRect/>
          </a:gradFill>
          <a:ln w="19050">
            <a:noFill/>
          </a:ln>
        </p:spPr>
        <p:txBody>
          <a:bodyPr vert="horz" lIns="91440" tIns="45720" rIns="91440" bIns="45720" rtlCol="0" anchor="ctr">
            <a:noAutofit/>
          </a:bodyPr>
          <a:lstStyle>
            <a:lvl1pPr algn="ctr" defTabSz="914400" rtl="0" eaLnBrk="1" latinLnBrk="0" hangingPunct="1">
              <a:spcBef>
                <a:spcPct val="0"/>
              </a:spcBef>
              <a:buNone/>
              <a:defRPr sz="3200" b="1" kern="1200">
                <a:solidFill>
                  <a:schemeClr val="tx1"/>
                </a:solidFill>
                <a:latin typeface="+mj-lt"/>
                <a:ea typeface="+mj-ea"/>
                <a:cs typeface="+mj-cs"/>
              </a:defRPr>
            </a:lvl1p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6200" y="762000"/>
            <a:ext cx="899160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 y="762000"/>
            <a:ext cx="4419600" cy="5791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762000"/>
            <a:ext cx="4419600" cy="5791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a:gradFill flip="none" rotWithShape="1">
            <a:gsLst>
              <a:gs pos="0">
                <a:schemeClr val="bg1">
                  <a:lumMod val="85000"/>
                </a:schemeClr>
              </a:gs>
              <a:gs pos="20000">
                <a:schemeClr val="bg1">
                  <a:lumMod val="95000"/>
                </a:schemeClr>
              </a:gs>
              <a:gs pos="70000">
                <a:schemeClr val="bg1">
                  <a:lumMod val="95000"/>
                </a:schemeClr>
              </a:gs>
              <a:gs pos="100000">
                <a:schemeClr val="bg1">
                  <a:lumMod val="85000"/>
                </a:schemeClr>
              </a:gs>
            </a:gsLst>
            <a:lin ang="5400000" scaled="1"/>
            <a:tileRect/>
          </a:gradFill>
          <a:ln w="19050">
            <a:solidFill>
              <a:schemeClr val="bg1">
                <a:lumMod val="50000"/>
              </a:schemeClr>
            </a:solidFill>
          </a:ln>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2816954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334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76200" y="762000"/>
            <a:ext cx="8991600" cy="5791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Line 9"/>
          <p:cNvSpPr>
            <a:spLocks noChangeShapeType="1"/>
          </p:cNvSpPr>
          <p:nvPr userDrawn="1"/>
        </p:nvSpPr>
        <p:spPr bwMode="auto">
          <a:xfrm>
            <a:off x="0" y="543719"/>
            <a:ext cx="91440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endParaRPr lang="en-US"/>
          </a:p>
        </p:txBody>
      </p:sp>
      <p:sp>
        <p:nvSpPr>
          <p:cNvPr id="8" name="Text Box 8"/>
          <p:cNvSpPr txBox="1">
            <a:spLocks noChangeArrowheads="1"/>
          </p:cNvSpPr>
          <p:nvPr userDrawn="1"/>
        </p:nvSpPr>
        <p:spPr bwMode="auto">
          <a:xfrm>
            <a:off x="4244335" y="6642556"/>
            <a:ext cx="65533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p>
            <a:pPr algn="ctr"/>
            <a:fld id="{467DBF27-47E7-4A7A-BCEA-4FC0F8C0B51C}" type="slidenum">
              <a:rPr lang="en-US" altLang="en-US" sz="1400">
                <a:latin typeface="Calibri" pitchFamily="34" charset="0"/>
              </a:rPr>
              <a:pPr algn="ctr"/>
              <a:t>‹#›</a:t>
            </a:fld>
            <a:endParaRPr lang="en-US" altLang="en-US" sz="1400" dirty="0">
              <a:latin typeface="Calibri" pitchFamily="34" charset="0"/>
            </a:endParaRPr>
          </a:p>
        </p:txBody>
      </p:sp>
      <p:sp>
        <p:nvSpPr>
          <p:cNvPr id="9" name="Line 10"/>
          <p:cNvSpPr>
            <a:spLocks noChangeShapeType="1"/>
          </p:cNvSpPr>
          <p:nvPr userDrawn="1"/>
        </p:nvSpPr>
        <p:spPr bwMode="auto">
          <a:xfrm>
            <a:off x="0" y="6629400"/>
            <a:ext cx="9144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Lst>
  <p:txStyles>
    <p:titleStyle>
      <a:lvl1pPr algn="ctr" defTabSz="914400" rtl="0" eaLnBrk="1" latinLnBrk="0" hangingPunct="1">
        <a:spcBef>
          <a:spcPct val="0"/>
        </a:spcBef>
        <a:buNone/>
        <a:defRPr sz="3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Eyelib</a:t>
            </a:r>
            <a:br>
              <a:rPr lang="en-US" dirty="0"/>
            </a:br>
            <a:r>
              <a:rPr lang="en-US" dirty="0"/>
              <a:t>Fixation Test</a:t>
            </a:r>
          </a:p>
        </p:txBody>
      </p:sp>
      <p:sp>
        <p:nvSpPr>
          <p:cNvPr id="3" name="Subtitle 2"/>
          <p:cNvSpPr>
            <a:spLocks noGrp="1"/>
          </p:cNvSpPr>
          <p:nvPr>
            <p:ph type="subTitle" idx="1"/>
          </p:nvPr>
        </p:nvSpPr>
        <p:spPr/>
        <p:txBody>
          <a:bodyPr/>
          <a:lstStyle/>
          <a:p>
            <a:r>
              <a:rPr lang="en-US" dirty="0"/>
              <a:t>Nathan Lucas</a:t>
            </a:r>
          </a:p>
        </p:txBody>
      </p:sp>
    </p:spTree>
    <p:extLst>
      <p:ext uri="{BB962C8B-B14F-4D97-AF65-F5344CB8AC3E}">
        <p14:creationId xmlns:p14="http://schemas.microsoft.com/office/powerpoint/2010/main" val="932544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Fixation Point Accuracy</a:t>
            </a:r>
          </a:p>
        </p:txBody>
      </p:sp>
      <p:sp>
        <p:nvSpPr>
          <p:cNvPr id="4" name="Content Placeholder 3"/>
          <p:cNvSpPr>
            <a:spLocks noGrp="1"/>
          </p:cNvSpPr>
          <p:nvPr>
            <p:ph idx="1"/>
          </p:nvPr>
        </p:nvSpPr>
        <p:spPr/>
        <p:txBody>
          <a:bodyPr>
            <a:normAutofit fontScale="85000" lnSpcReduction="20000"/>
          </a:bodyPr>
          <a:lstStyle/>
          <a:p>
            <a:pPr>
              <a:spcBef>
                <a:spcPts val="300"/>
              </a:spcBef>
              <a:spcAft>
                <a:spcPts val="300"/>
              </a:spcAft>
            </a:pPr>
            <a:r>
              <a:rPr lang="en-US" dirty="0"/>
              <a:t>Screen pixels per inch (PPI)</a:t>
            </a:r>
          </a:p>
          <a:p>
            <a:pPr lvl="1">
              <a:spcBef>
                <a:spcPts val="300"/>
              </a:spcBef>
              <a:spcAft>
                <a:spcPts val="300"/>
              </a:spcAft>
            </a:pPr>
            <a:r>
              <a:rPr lang="en-US" dirty="0"/>
              <a:t>Screen resolution:</a:t>
            </a:r>
          </a:p>
          <a:p>
            <a:pPr marL="457200" lvl="1" indent="0">
              <a:spcBef>
                <a:spcPts val="300"/>
              </a:spcBef>
              <a:spcAft>
                <a:spcPts val="300"/>
              </a:spcAft>
              <a:buNone/>
              <a:tabLst>
                <a:tab pos="914400" algn="l"/>
                <a:tab pos="3205163" algn="l"/>
              </a:tabLst>
            </a:pPr>
            <a:r>
              <a:rPr lang="en-US" dirty="0">
                <a:latin typeface="Times New Roman" panose="02020603050405020304" pitchFamily="18" charset="0"/>
                <a:cs typeface="Times New Roman" panose="02020603050405020304" pitchFamily="18" charset="0"/>
              </a:rPr>
              <a:t>	1280 </a:t>
            </a:r>
            <a:r>
              <a:rPr lang="en-US" dirty="0">
                <a:latin typeface="+mj-lt"/>
                <a:cs typeface="Times New Roman" panose="02020603050405020304" pitchFamily="18" charset="0"/>
              </a:rPr>
              <a:t>pixels</a:t>
            </a:r>
            <a:r>
              <a:rPr lang="en-US" dirty="0">
                <a:latin typeface="Times New Roman" panose="02020603050405020304" pitchFamily="18" charset="0"/>
                <a:cs typeface="Times New Roman" panose="02020603050405020304" pitchFamily="18" charset="0"/>
              </a:rPr>
              <a:t> / 14 </a:t>
            </a:r>
            <a:r>
              <a:rPr lang="en-US" baseline="30000" dirty="0">
                <a:latin typeface="Times New Roman" panose="02020603050405020304" pitchFamily="18" charset="0"/>
                <a:cs typeface="Times New Roman" panose="02020603050405020304" pitchFamily="18" charset="0"/>
              </a:rPr>
              <a:t>13</a:t>
            </a:r>
            <a:r>
              <a:rPr lang="en-US"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16</a:t>
            </a:r>
            <a:r>
              <a:rPr lang="en-US" dirty="0">
                <a:latin typeface="Times New Roman" panose="02020603050405020304" pitchFamily="18" charset="0"/>
                <a:cs typeface="Times New Roman" panose="02020603050405020304" pitchFamily="18" charset="0"/>
              </a:rPr>
              <a:t> </a:t>
            </a:r>
            <a:r>
              <a:rPr lang="en-US" dirty="0">
                <a:latin typeface="+mj-lt"/>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 86 </a:t>
            </a:r>
            <a:r>
              <a:rPr lang="en-US" dirty="0">
                <a:latin typeface="+mj-lt"/>
                <a:cs typeface="Times New Roman" panose="02020603050405020304" pitchFamily="18" charset="0"/>
              </a:rPr>
              <a:t>PPI</a:t>
            </a:r>
          </a:p>
          <a:p>
            <a:pPr marL="457200" lvl="1" indent="0">
              <a:spcBef>
                <a:spcPts val="300"/>
              </a:spcBef>
              <a:spcAft>
                <a:spcPts val="300"/>
              </a:spcAft>
              <a:buNone/>
              <a:tabLst>
                <a:tab pos="914400" algn="l"/>
                <a:tab pos="3205163" algn="l"/>
              </a:tabLst>
            </a:pPr>
            <a:r>
              <a:rPr lang="en-US" dirty="0"/>
              <a:t>	</a:t>
            </a:r>
            <a:r>
              <a:rPr lang="en-US" dirty="0">
                <a:latin typeface="Times New Roman" panose="02020603050405020304" pitchFamily="18" charset="0"/>
                <a:cs typeface="Times New Roman" panose="02020603050405020304" pitchFamily="18" charset="0"/>
              </a:rPr>
              <a:t>1024 </a:t>
            </a:r>
            <a:r>
              <a:rPr lang="en-US" dirty="0">
                <a:latin typeface="+mj-lt"/>
                <a:cs typeface="Times New Roman" panose="02020603050405020304" pitchFamily="18" charset="0"/>
              </a:rPr>
              <a:t>pixels</a:t>
            </a:r>
            <a:r>
              <a:rPr lang="en-US" dirty="0">
                <a:latin typeface="Times New Roman" panose="02020603050405020304" pitchFamily="18" charset="0"/>
                <a:cs typeface="Times New Roman" panose="02020603050405020304" pitchFamily="18" charset="0"/>
              </a:rPr>
              <a:t> / 11 </a:t>
            </a:r>
            <a:r>
              <a:rPr lang="en-US" baseline="30000"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8</a:t>
            </a:r>
            <a:r>
              <a:rPr lang="en-US" dirty="0">
                <a:latin typeface="Times New Roman" panose="02020603050405020304" pitchFamily="18" charset="0"/>
                <a:cs typeface="Times New Roman" panose="02020603050405020304" pitchFamily="18" charset="0"/>
              </a:rPr>
              <a:t> </a:t>
            </a:r>
            <a:r>
              <a:rPr lang="en-US" dirty="0">
                <a:latin typeface="+mj-lt"/>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 86 </a:t>
            </a:r>
            <a:r>
              <a:rPr lang="en-US" dirty="0">
                <a:latin typeface="+mj-lt"/>
                <a:cs typeface="Times New Roman" panose="02020603050405020304" pitchFamily="18" charset="0"/>
              </a:rPr>
              <a:t>PPI</a:t>
            </a:r>
          </a:p>
          <a:p>
            <a:pPr lvl="1">
              <a:spcBef>
                <a:spcPts val="300"/>
              </a:spcBef>
              <a:spcAft>
                <a:spcPts val="300"/>
              </a:spcAft>
            </a:pPr>
            <a:r>
              <a:rPr lang="en-US" dirty="0"/>
              <a:t>Screen diagonal:</a:t>
            </a:r>
          </a:p>
          <a:p>
            <a:pPr marL="457200" lvl="1" indent="0">
              <a:spcBef>
                <a:spcPts val="300"/>
              </a:spcBef>
              <a:spcAft>
                <a:spcPts val="300"/>
              </a:spcAft>
              <a:buNone/>
              <a:tabLst>
                <a:tab pos="914400" algn="l"/>
                <a:tab pos="3205163" algn="l"/>
              </a:tabLst>
            </a:pPr>
            <a:r>
              <a:rPr lang="en-US" dirty="0"/>
              <a:t>	</a:t>
            </a:r>
            <a:r>
              <a:rPr lang="en-US" dirty="0">
                <a:latin typeface="Times New Roman" panose="02020603050405020304" pitchFamily="18" charset="0"/>
                <a:cs typeface="Times New Roman" panose="02020603050405020304" pitchFamily="18" charset="0"/>
              </a:rPr>
              <a:t>(1280</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+ 1024</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r>
              <a:rPr lang="en-US" baseline="30000" dirty="0">
                <a:latin typeface="Times New Roman" panose="02020603050405020304" pitchFamily="18" charset="0"/>
                <a:cs typeface="Times New Roman" panose="02020603050405020304" pitchFamily="18" charset="0"/>
              </a:rPr>
              <a:t>1/2</a:t>
            </a:r>
            <a:r>
              <a:rPr lang="en-US" dirty="0">
                <a:latin typeface="Times New Roman" panose="02020603050405020304" pitchFamily="18" charset="0"/>
                <a:cs typeface="Times New Roman" panose="02020603050405020304" pitchFamily="18" charset="0"/>
              </a:rPr>
              <a:t> / 19 </a:t>
            </a:r>
            <a:r>
              <a:rPr lang="en-US" dirty="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 86 </a:t>
            </a:r>
            <a:r>
              <a:rPr lang="en-US" dirty="0">
                <a:cs typeface="Times New Roman" panose="02020603050405020304" pitchFamily="18" charset="0"/>
              </a:rPr>
              <a:t>PPI</a:t>
            </a:r>
          </a:p>
          <a:p>
            <a:pPr lvl="1">
              <a:spcBef>
                <a:spcPts val="300"/>
              </a:spcBef>
              <a:spcAft>
                <a:spcPts val="300"/>
              </a:spcAft>
            </a:pPr>
            <a:r>
              <a:rPr lang="en-US" dirty="0"/>
              <a:t>On-screen measurement:</a:t>
            </a:r>
          </a:p>
          <a:p>
            <a:pPr marL="457200" lvl="1" indent="0">
              <a:spcBef>
                <a:spcPts val="300"/>
              </a:spcBef>
              <a:spcAft>
                <a:spcPts val="300"/>
              </a:spcAft>
              <a:buNone/>
              <a:tabLst>
                <a:tab pos="914400" algn="l"/>
                <a:tab pos="3205163" algn="l"/>
              </a:tabLst>
            </a:pPr>
            <a:r>
              <a:rPr lang="en-US" dirty="0"/>
              <a:t>	</a:t>
            </a:r>
            <a:r>
              <a:rPr lang="en-US" dirty="0">
                <a:latin typeface="Times New Roman" panose="02020603050405020304" pitchFamily="18" charset="0"/>
                <a:cs typeface="Times New Roman" panose="02020603050405020304" pitchFamily="18" charset="0"/>
              </a:rPr>
              <a:t> 200 </a:t>
            </a:r>
            <a:r>
              <a:rPr lang="en-US" sz="1800" dirty="0">
                <a:cs typeface="Times New Roman" panose="02020603050405020304" pitchFamily="18" charset="0"/>
              </a:rPr>
              <a:t>pixels</a:t>
            </a:r>
            <a:r>
              <a:rPr lang="en-US" dirty="0">
                <a:latin typeface="Times New Roman" panose="02020603050405020304" pitchFamily="18" charset="0"/>
                <a:cs typeface="Times New Roman" panose="02020603050405020304" pitchFamily="18" charset="0"/>
              </a:rPr>
              <a:t> / 2</a:t>
            </a:r>
            <a:r>
              <a:rPr lang="en-US" baseline="30000"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a:t>
            </a:r>
            <a:r>
              <a:rPr lang="en-US" baseline="-25000" dirty="0">
                <a:latin typeface="Times New Roman" panose="02020603050405020304" pitchFamily="18" charset="0"/>
                <a:cs typeface="Times New Roman" panose="02020603050405020304" pitchFamily="18" charset="0"/>
              </a:rPr>
              <a:t>16</a:t>
            </a:r>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 86 </a:t>
            </a:r>
            <a:r>
              <a:rPr lang="en-US" dirty="0">
                <a:cs typeface="Times New Roman" panose="02020603050405020304" pitchFamily="18" charset="0"/>
              </a:rPr>
              <a:t>PPI</a:t>
            </a:r>
          </a:p>
          <a:p>
            <a:pPr>
              <a:spcBef>
                <a:spcPts val="300"/>
              </a:spcBef>
              <a:spcAft>
                <a:spcPts val="300"/>
              </a:spcAft>
            </a:pPr>
            <a:r>
              <a:rPr lang="en-US" dirty="0"/>
              <a:t>Accuracy</a:t>
            </a:r>
          </a:p>
          <a:p>
            <a:pPr marL="0" indent="0">
              <a:spcBef>
                <a:spcPts val="600"/>
              </a:spcBef>
              <a:spcAft>
                <a:spcPts val="600"/>
              </a:spcAft>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tan(</a:t>
            </a:r>
            <a:r>
              <a:rPr lang="el-GR" sz="2000" i="1" dirty="0">
                <a:latin typeface="Times New Roman" panose="02020603050405020304" pitchFamily="18" charset="0"/>
                <a:cs typeface="Times New Roman" panose="02020603050405020304" pitchFamily="18" charset="0"/>
              </a:rPr>
              <a:t>θ</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d</a:t>
            </a:r>
          </a:p>
          <a:p>
            <a:pPr marL="457200" lvl="1" indent="0">
              <a:spcBef>
                <a:spcPts val="300"/>
              </a:spcBef>
              <a:spcAft>
                <a:spcPts val="300"/>
              </a:spcAft>
              <a:buNone/>
            </a:pPr>
            <a:r>
              <a:rPr lang="en-US" i="1" dirty="0">
                <a:latin typeface="Times New Roman" panose="02020603050405020304" pitchFamily="18" charset="0"/>
                <a:cs typeface="Times New Roman" panose="02020603050405020304" pitchFamily="18" charset="0"/>
              </a:rPr>
              <a:t>θ</a:t>
            </a:r>
            <a:r>
              <a:rPr lang="en-US" dirty="0"/>
              <a:t> is angular accuracy</a:t>
            </a:r>
          </a:p>
          <a:p>
            <a:pPr marL="457200" lvl="1" indent="0">
              <a:spcBef>
                <a:spcPts val="300"/>
              </a:spcBef>
              <a:spcAft>
                <a:spcPts val="300"/>
              </a:spcAft>
              <a:buNone/>
            </a:pPr>
            <a:r>
              <a:rPr lang="en-US" i="1" dirty="0">
                <a:latin typeface="Times New Roman" panose="02020603050405020304" pitchFamily="18" charset="0"/>
                <a:cs typeface="Times New Roman" panose="02020603050405020304" pitchFamily="18" charset="0"/>
              </a:rPr>
              <a:t>e</a:t>
            </a:r>
            <a:r>
              <a:rPr lang="en-US" dirty="0"/>
              <a:t> is on-screen error</a:t>
            </a:r>
          </a:p>
          <a:p>
            <a:pPr marL="457200" lvl="1" indent="0">
              <a:spcBef>
                <a:spcPts val="300"/>
              </a:spcBef>
              <a:spcAft>
                <a:spcPts val="300"/>
              </a:spcAft>
              <a:buNone/>
            </a:pPr>
            <a:r>
              <a:rPr lang="en-US" i="1" dirty="0">
                <a:latin typeface="Times New Roman" panose="02020603050405020304" pitchFamily="18" charset="0"/>
                <a:cs typeface="Times New Roman" panose="02020603050405020304" pitchFamily="18" charset="0"/>
              </a:rPr>
              <a:t>d</a:t>
            </a:r>
            <a:r>
              <a:rPr lang="en-US" dirty="0"/>
              <a:t> is distance to screen (</a:t>
            </a:r>
            <a:r>
              <a:rPr lang="en-US" dirty="0">
                <a:latin typeface="Times New Roman" panose="02020603050405020304" pitchFamily="18" charset="0"/>
                <a:cs typeface="Times New Roman" panose="02020603050405020304" pitchFamily="18" charset="0"/>
              </a:rPr>
              <a:t>24.5</a:t>
            </a:r>
            <a:r>
              <a:rPr lang="en-US" dirty="0"/>
              <a:t> in)</a:t>
            </a:r>
          </a:p>
          <a:p>
            <a:r>
              <a:rPr lang="en-US" dirty="0"/>
              <a:t>Raw gaze</a:t>
            </a:r>
          </a:p>
          <a:p>
            <a:pPr marL="457200" lvl="1" indent="0">
              <a:buNone/>
            </a:pPr>
            <a:r>
              <a:rPr lang="en-US" i="1"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 26 </a:t>
            </a:r>
            <a:r>
              <a:rPr lang="en-US" dirty="0">
                <a:latin typeface="+mj-lt"/>
                <a:cs typeface="Times New Roman" panose="02020603050405020304" pitchFamily="18" charset="0"/>
              </a:rPr>
              <a:t>pixels</a:t>
            </a:r>
            <a:r>
              <a:rPr lang="en-US" dirty="0">
                <a:latin typeface="Times New Roman" panose="02020603050405020304" pitchFamily="18" charset="0"/>
                <a:cs typeface="Times New Roman" panose="02020603050405020304" pitchFamily="18" charset="0"/>
              </a:rPr>
              <a:t> / 86 </a:t>
            </a:r>
            <a:r>
              <a:rPr lang="en-US" dirty="0">
                <a:latin typeface="+mj-lt"/>
                <a:cs typeface="Times New Roman" panose="02020603050405020304" pitchFamily="18" charset="0"/>
              </a:rPr>
              <a:t>PPI</a:t>
            </a:r>
            <a:r>
              <a:rPr lang="en-US" dirty="0">
                <a:latin typeface="Times New Roman" panose="02020603050405020304" pitchFamily="18" charset="0"/>
                <a:cs typeface="Times New Roman" panose="02020603050405020304" pitchFamily="18" charset="0"/>
              </a:rPr>
              <a:t> = 0.30 </a:t>
            </a:r>
            <a:r>
              <a:rPr lang="en-US" dirty="0">
                <a:latin typeface="+mj-lt"/>
                <a:cs typeface="Times New Roman" panose="02020603050405020304" pitchFamily="18" charset="0"/>
              </a:rPr>
              <a:t>in</a:t>
            </a:r>
          </a:p>
          <a:p>
            <a:pPr marL="457200" lvl="1" indent="0">
              <a:buNone/>
            </a:pPr>
            <a:r>
              <a:rPr lang="en-US" i="1"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 = tan</a:t>
            </a:r>
            <a:r>
              <a:rPr lang="en-US" baseline="30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(0.30/24.5) = </a:t>
            </a:r>
            <a:r>
              <a:rPr lang="en-US" b="1" dirty="0">
                <a:latin typeface="Times New Roman" panose="02020603050405020304" pitchFamily="18" charset="0"/>
                <a:cs typeface="Times New Roman" panose="02020603050405020304" pitchFamily="18" charset="0"/>
              </a:rPr>
              <a:t>0.70</a:t>
            </a:r>
            <a:r>
              <a:rPr lang="en-US" dirty="0">
                <a:latin typeface="Times New Roman" panose="02020603050405020304" pitchFamily="18" charset="0"/>
                <a:cs typeface="Times New Roman" panose="02020603050405020304" pitchFamily="18" charset="0"/>
              </a:rPr>
              <a:t>°</a:t>
            </a:r>
            <a:endParaRPr lang="en-US" baseline="30000" dirty="0">
              <a:latin typeface="Times New Roman" panose="02020603050405020304" pitchFamily="18" charset="0"/>
              <a:cs typeface="Times New Roman" panose="02020603050405020304" pitchFamily="18" charset="0"/>
            </a:endParaRPr>
          </a:p>
          <a:p>
            <a:r>
              <a:rPr lang="en-US" dirty="0"/>
              <a:t>Smoothed gaze</a:t>
            </a:r>
          </a:p>
          <a:p>
            <a:pPr marL="457200" lvl="1" indent="0">
              <a:buNone/>
            </a:pPr>
            <a:r>
              <a:rPr lang="en-US" i="1"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 27 </a:t>
            </a:r>
            <a:r>
              <a:rPr lang="en-US" dirty="0">
                <a:latin typeface="+mj-lt"/>
                <a:cs typeface="Times New Roman" panose="02020603050405020304" pitchFamily="18" charset="0"/>
              </a:rPr>
              <a:t>pixels</a:t>
            </a:r>
            <a:r>
              <a:rPr lang="en-US" dirty="0">
                <a:latin typeface="Times New Roman" panose="02020603050405020304" pitchFamily="18" charset="0"/>
                <a:cs typeface="Times New Roman" panose="02020603050405020304" pitchFamily="18" charset="0"/>
              </a:rPr>
              <a:t> / 86 </a:t>
            </a:r>
            <a:r>
              <a:rPr lang="en-US" dirty="0">
                <a:latin typeface="+mj-lt"/>
                <a:cs typeface="Times New Roman" panose="02020603050405020304" pitchFamily="18" charset="0"/>
              </a:rPr>
              <a:t>PPI</a:t>
            </a:r>
            <a:r>
              <a:rPr lang="en-US" dirty="0">
                <a:latin typeface="Times New Roman" panose="02020603050405020304" pitchFamily="18" charset="0"/>
                <a:cs typeface="Times New Roman" panose="02020603050405020304" pitchFamily="18" charset="0"/>
              </a:rPr>
              <a:t> = 0.31 </a:t>
            </a:r>
            <a:r>
              <a:rPr lang="en-US" dirty="0">
                <a:latin typeface="+mj-lt"/>
                <a:cs typeface="Times New Roman" panose="02020603050405020304" pitchFamily="18" charset="0"/>
              </a:rPr>
              <a:t>in</a:t>
            </a:r>
          </a:p>
          <a:p>
            <a:pPr marL="457200" lvl="1" indent="0">
              <a:buNone/>
            </a:pPr>
            <a:r>
              <a:rPr lang="en-US" i="1"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 = tan</a:t>
            </a:r>
            <a:r>
              <a:rPr lang="en-US" baseline="30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(0.31/24.5) = </a:t>
            </a:r>
            <a:r>
              <a:rPr lang="en-US" b="1" dirty="0">
                <a:latin typeface="Times New Roman" panose="02020603050405020304" pitchFamily="18" charset="0"/>
                <a:cs typeface="Times New Roman" panose="02020603050405020304" pitchFamily="18" charset="0"/>
              </a:rPr>
              <a:t>0.72</a:t>
            </a:r>
            <a:r>
              <a:rPr lang="en-US" dirty="0">
                <a:latin typeface="Times New Roman" panose="02020603050405020304" pitchFamily="18" charset="0"/>
                <a:cs typeface="Times New Roman" panose="02020603050405020304" pitchFamily="18" charset="0"/>
              </a:rPr>
              <a:t>°</a:t>
            </a:r>
          </a:p>
        </p:txBody>
      </p:sp>
      <p:sp>
        <p:nvSpPr>
          <p:cNvPr id="5" name="Rectangle 4"/>
          <p:cNvSpPr/>
          <p:nvPr/>
        </p:nvSpPr>
        <p:spPr>
          <a:xfrm>
            <a:off x="2971800" y="6248400"/>
            <a:ext cx="32004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lumMod val="75000"/>
                    <a:lumOff val="25000"/>
                  </a:schemeClr>
                </a:solidFill>
              </a:rPr>
              <a:t>	Data set:	20170217T174030-fixation</a:t>
            </a:r>
          </a:p>
        </p:txBody>
      </p:sp>
    </p:spTree>
    <p:extLst>
      <p:ext uri="{BB962C8B-B14F-4D97-AF65-F5344CB8AC3E}">
        <p14:creationId xmlns:p14="http://schemas.microsoft.com/office/powerpoint/2010/main" val="254033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Dispersion and Displacement During Active Target</a:t>
            </a:r>
          </a:p>
        </p:txBody>
      </p:sp>
      <p:sp>
        <p:nvSpPr>
          <p:cNvPr id="6" name="Rectangle 5"/>
          <p:cNvSpPr/>
          <p:nvPr/>
        </p:nvSpPr>
        <p:spPr>
          <a:xfrm>
            <a:off x="2971800" y="6248400"/>
            <a:ext cx="32004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lumMod val="75000"/>
                    <a:lumOff val="25000"/>
                  </a:schemeClr>
                </a:solidFill>
              </a:rPr>
              <a:t>	Data set:	20170217T174030-fixation</a:t>
            </a:r>
          </a:p>
        </p:txBody>
      </p:sp>
      <p:graphicFrame>
        <p:nvGraphicFramePr>
          <p:cNvPr id="7" name="Table 6"/>
          <p:cNvGraphicFramePr>
            <a:graphicFrameLocks noGrp="1"/>
          </p:cNvGraphicFramePr>
          <p:nvPr>
            <p:extLst>
              <p:ext uri="{D42A27DB-BD31-4B8C-83A1-F6EECF244321}">
                <p14:modId xmlns:p14="http://schemas.microsoft.com/office/powerpoint/2010/main" val="3636094851"/>
              </p:ext>
            </p:extLst>
          </p:nvPr>
        </p:nvGraphicFramePr>
        <p:xfrm>
          <a:off x="1142999" y="839400"/>
          <a:ext cx="6858002" cy="3886200"/>
        </p:xfrm>
        <a:graphic>
          <a:graphicData uri="http://schemas.openxmlformats.org/drawingml/2006/table">
            <a:tbl>
              <a:tblPr firstRow="1" bandRow="1">
                <a:tableStyleId>{5C22544A-7EE6-4342-B048-85BDC9FD1C3A}</a:tableStyleId>
              </a:tblPr>
              <a:tblGrid>
                <a:gridCol w="458325">
                  <a:extLst>
                    <a:ext uri="{9D8B030D-6E8A-4147-A177-3AD203B41FA5}">
                      <a16:colId xmlns:a16="http://schemas.microsoft.com/office/drawing/2014/main" val="1005343133"/>
                    </a:ext>
                  </a:extLst>
                </a:gridCol>
                <a:gridCol w="531657">
                  <a:extLst>
                    <a:ext uri="{9D8B030D-6E8A-4147-A177-3AD203B41FA5}">
                      <a16:colId xmlns:a16="http://schemas.microsoft.com/office/drawing/2014/main" val="701278165"/>
                    </a:ext>
                  </a:extLst>
                </a:gridCol>
                <a:gridCol w="531657">
                  <a:extLst>
                    <a:ext uri="{9D8B030D-6E8A-4147-A177-3AD203B41FA5}">
                      <a16:colId xmlns:a16="http://schemas.microsoft.com/office/drawing/2014/main" val="1418519922"/>
                    </a:ext>
                  </a:extLst>
                </a:gridCol>
                <a:gridCol w="760819">
                  <a:extLst>
                    <a:ext uri="{9D8B030D-6E8A-4147-A177-3AD203B41FA5}">
                      <a16:colId xmlns:a16="http://schemas.microsoft.com/office/drawing/2014/main" val="3740652920"/>
                    </a:ext>
                  </a:extLst>
                </a:gridCol>
                <a:gridCol w="1143886">
                  <a:extLst>
                    <a:ext uri="{9D8B030D-6E8A-4147-A177-3AD203B41FA5}">
                      <a16:colId xmlns:a16="http://schemas.microsoft.com/office/drawing/2014/main" val="781309781"/>
                    </a:ext>
                  </a:extLst>
                </a:gridCol>
                <a:gridCol w="1143886">
                  <a:extLst>
                    <a:ext uri="{9D8B030D-6E8A-4147-A177-3AD203B41FA5}">
                      <a16:colId xmlns:a16="http://schemas.microsoft.com/office/drawing/2014/main" val="2030128730"/>
                    </a:ext>
                  </a:extLst>
                </a:gridCol>
                <a:gridCol w="1143886">
                  <a:extLst>
                    <a:ext uri="{9D8B030D-6E8A-4147-A177-3AD203B41FA5}">
                      <a16:colId xmlns:a16="http://schemas.microsoft.com/office/drawing/2014/main" val="3839535739"/>
                    </a:ext>
                  </a:extLst>
                </a:gridCol>
                <a:gridCol w="1143886">
                  <a:extLst>
                    <a:ext uri="{9D8B030D-6E8A-4147-A177-3AD203B41FA5}">
                      <a16:colId xmlns:a16="http://schemas.microsoft.com/office/drawing/2014/main" val="2377667869"/>
                    </a:ext>
                  </a:extLst>
                </a:gridCol>
              </a:tblGrid>
              <a:tr h="306000">
                <a:tc gridSpan="3">
                  <a:txBody>
                    <a:bodyPr/>
                    <a:lstStyle/>
                    <a:p>
                      <a:pPr algn="ctr"/>
                      <a:r>
                        <a:rPr lang="en-US" sz="1400" b="0" dirty="0">
                          <a:solidFill>
                            <a:schemeClr val="tx1"/>
                          </a:solidFill>
                        </a:rPr>
                        <a:t>Target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1400" b="0" dirty="0">
                          <a:solidFill>
                            <a:schemeClr val="tx1"/>
                          </a:solidFill>
                        </a:rPr>
                        <a:t>Count of</a:t>
                      </a:r>
                    </a:p>
                    <a:p>
                      <a:pPr algn="ctr"/>
                      <a:r>
                        <a:rPr lang="en-US" sz="1400" b="0" dirty="0">
                          <a:solidFill>
                            <a:schemeClr val="tx1"/>
                          </a:solidFill>
                        </a:rPr>
                        <a:t>points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Average raw gaze</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Average smoothed gaze</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endParaRP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47730583"/>
                  </a:ext>
                </a:extLst>
              </a:tr>
              <a:tr h="520200">
                <a:tc>
                  <a:txBody>
                    <a:bodyPr/>
                    <a:lstStyle/>
                    <a:p>
                      <a:pPr algn="ctr"/>
                      <a:r>
                        <a:rPr lang="en-US" sz="1400" b="0" dirty="0">
                          <a:solidFill>
                            <a:schemeClr val="tx1"/>
                          </a:solidFill>
                        </a:rPr>
                        <a:t>ID</a:t>
                      </a:r>
                    </a:p>
                  </a:txBody>
                  <a:tcPr marL="45720" marR="45720" anchor="b">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x</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y</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algn="ctr"/>
                      <a:endParaRPr lang="en-US" sz="1400" b="0"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Dispersion</a:t>
                      </a:r>
                    </a:p>
                    <a:p>
                      <a:pPr algn="ctr"/>
                      <a:r>
                        <a:rPr lang="en-US" sz="1400" b="0" dirty="0">
                          <a:solidFill>
                            <a:schemeClr val="tx1"/>
                          </a:solidFill>
                        </a:rPr>
                        <a:t>(pixels)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Displacement</a:t>
                      </a:r>
                    </a:p>
                    <a:p>
                      <a:pPr algn="ctr"/>
                      <a:r>
                        <a:rPr lang="en-US" sz="1400" b="0" dirty="0">
                          <a:solidFill>
                            <a:schemeClr val="tx1"/>
                          </a:solidFill>
                        </a:rPr>
                        <a:t>(pixels)</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Dispersion</a:t>
                      </a:r>
                    </a:p>
                    <a:p>
                      <a:pPr algn="ctr"/>
                      <a:r>
                        <a:rPr lang="en-US" sz="1400" b="0" dirty="0">
                          <a:solidFill>
                            <a:schemeClr val="tx1"/>
                          </a:solidFill>
                        </a:rPr>
                        <a:t>(pixels)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Displacement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(pixels)</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01439511"/>
                  </a:ext>
                </a:extLst>
              </a:tr>
              <a:tr h="306000">
                <a:tc>
                  <a:txBody>
                    <a:bodyPr/>
                    <a:lstStyle/>
                    <a:p>
                      <a:pPr algn="ctr"/>
                      <a:r>
                        <a:rPr lang="en-US" sz="1400" dirty="0">
                          <a:solidFill>
                            <a:schemeClr val="tx1"/>
                          </a:solidFill>
                        </a:rPr>
                        <a:t>0</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102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182</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90.88</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40.91</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14.17</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0.98</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44240809"/>
                  </a:ext>
                </a:extLst>
              </a:tr>
              <a:tr h="306000">
                <a:tc>
                  <a:txBody>
                    <a:bodyPr/>
                    <a:lstStyle/>
                    <a:p>
                      <a:pPr algn="ctr"/>
                      <a:r>
                        <a:rPr lang="en-US" sz="1400" dirty="0">
                          <a:solidFill>
                            <a:schemeClr val="tx1"/>
                          </a:solidFill>
                        </a:rPr>
                        <a:t>1</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640</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102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183</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101.40</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44.60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17.33</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1.34</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83266226"/>
                  </a:ext>
                </a:extLst>
              </a:tr>
              <a:tr h="306000">
                <a:tc>
                  <a:txBody>
                    <a:bodyPr/>
                    <a:lstStyle/>
                    <a:p>
                      <a:pPr algn="ctr"/>
                      <a:r>
                        <a:rPr lang="en-US" sz="1400" dirty="0">
                          <a:solidFill>
                            <a:schemeClr val="tx1"/>
                          </a:solidFill>
                        </a:rPr>
                        <a:t>2</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1178</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102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182</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80.65</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34.39</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17.40</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1.62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54596627"/>
                  </a:ext>
                </a:extLst>
              </a:tr>
              <a:tr h="306000">
                <a:tc>
                  <a:txBody>
                    <a:bodyPr/>
                    <a:lstStyle/>
                    <a:p>
                      <a:pPr algn="ctr"/>
                      <a:r>
                        <a:rPr lang="en-US" sz="1400" dirty="0">
                          <a:solidFill>
                            <a:schemeClr val="tx1"/>
                          </a:solidFill>
                        </a:rPr>
                        <a:t>3</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512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182</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106.04</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44.77</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28.06</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6.62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32252278"/>
                  </a:ext>
                </a:extLst>
              </a:tr>
              <a:tr h="306000">
                <a:tc>
                  <a:txBody>
                    <a:bodyPr/>
                    <a:lstStyle/>
                    <a:p>
                      <a:pPr algn="ctr"/>
                      <a:r>
                        <a:rPr lang="en-US" sz="1400" dirty="0">
                          <a:solidFill>
                            <a:schemeClr val="tx1"/>
                          </a:solidFill>
                        </a:rPr>
                        <a:t>4</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640</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512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182</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87.48</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37.92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11.51</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1.63</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48934099"/>
                  </a:ext>
                </a:extLst>
              </a:tr>
              <a:tr h="306000">
                <a:tc>
                  <a:txBody>
                    <a:bodyPr/>
                    <a:lstStyle/>
                    <a:p>
                      <a:pPr algn="ctr"/>
                      <a:r>
                        <a:rPr lang="en-US" sz="1400" dirty="0">
                          <a:solidFill>
                            <a:schemeClr val="tx1"/>
                          </a:solidFill>
                        </a:rPr>
                        <a:t>5</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1178</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512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179</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80.51</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32.77</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12.99</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0.93</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6323600"/>
                  </a:ext>
                </a:extLst>
              </a:tr>
              <a:tr h="306000">
                <a:tc>
                  <a:txBody>
                    <a:bodyPr/>
                    <a:lstStyle/>
                    <a:p>
                      <a:pPr algn="ctr"/>
                      <a:r>
                        <a:rPr lang="en-US" sz="1400" dirty="0">
                          <a:solidFill>
                            <a:schemeClr val="tx1"/>
                          </a:solidFill>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922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182</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80.06</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29.35</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27.54</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0.87</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63108315"/>
                  </a:ext>
                </a:extLst>
              </a:tr>
              <a:tr h="306000">
                <a:tc>
                  <a:txBody>
                    <a:bodyPr/>
                    <a:lstStyle/>
                    <a:p>
                      <a:pPr algn="ctr"/>
                      <a:r>
                        <a:rPr lang="en-US" sz="1400" dirty="0">
                          <a:solidFill>
                            <a:schemeClr val="tx1"/>
                          </a:solidFill>
                        </a:rPr>
                        <a:t>7</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640</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922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181</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57.59</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26.31</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11.00</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0.61</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60072945"/>
                  </a:ext>
                </a:extLst>
              </a:tr>
              <a:tr h="306000">
                <a:tc>
                  <a:txBody>
                    <a:bodyPr/>
                    <a:lstStyle/>
                    <a:p>
                      <a:pPr algn="ctr"/>
                      <a:r>
                        <a:rPr lang="en-US" sz="1400" dirty="0">
                          <a:solidFill>
                            <a:schemeClr val="tx1"/>
                          </a:solidFill>
                        </a:rPr>
                        <a:t>8</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solidFill>
                            <a:schemeClr val="tx1"/>
                          </a:solidFill>
                        </a:rPr>
                        <a:t>1178</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922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181</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solidFill>
                            <a:schemeClr val="tx1"/>
                          </a:solidFill>
                        </a:rPr>
                        <a:t>104.76</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solidFill>
                            <a:schemeClr val="tx1"/>
                          </a:solidFill>
                        </a:rPr>
                        <a:t>43.55</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solidFill>
                            <a:schemeClr val="tx1"/>
                          </a:solidFill>
                        </a:rPr>
                        <a:t>37.41</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solidFill>
                            <a:schemeClr val="tx1"/>
                          </a:solidFill>
                        </a:rPr>
                        <a:t>16.87</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5333482"/>
                  </a:ext>
                </a:extLst>
              </a:tr>
              <a:tr h="306000">
                <a:tc>
                  <a:txBody>
                    <a:bodyPr/>
                    <a:lstStyle/>
                    <a:p>
                      <a:pPr algn="ctr"/>
                      <a:r>
                        <a:rPr lang="en-US" sz="1400" dirty="0">
                          <a:solidFill>
                            <a:schemeClr val="tx1"/>
                          </a:solidFill>
                        </a:rPr>
                        <a:t>Avg.</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US" sz="1400" dirty="0">
                          <a:solidFill>
                            <a:schemeClr val="tx1"/>
                          </a:solidFill>
                        </a:rPr>
                        <a:t>640</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tx1"/>
                          </a:solidFill>
                        </a:rPr>
                        <a:t>512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tx1"/>
                          </a:solidFill>
                        </a:rPr>
                        <a:t>1634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US" sz="1400" dirty="0">
                          <a:solidFill>
                            <a:schemeClr val="tx1"/>
                          </a:solidFill>
                        </a:rPr>
                        <a:t>87.74</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US" sz="1400" dirty="0">
                          <a:solidFill>
                            <a:schemeClr val="tx1"/>
                          </a:solidFill>
                        </a:rPr>
                        <a:t>37.19</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US" sz="1400" dirty="0">
                          <a:solidFill>
                            <a:schemeClr val="tx1"/>
                          </a:solidFill>
                        </a:rPr>
                        <a:t>19.72</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US" sz="1400" dirty="0">
                          <a:solidFill>
                            <a:schemeClr val="tx1"/>
                          </a:solidFill>
                        </a:rPr>
                        <a:t>3.49</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22909442"/>
                  </a:ext>
                </a:extLst>
              </a:tr>
            </a:tbl>
          </a:graphicData>
        </a:graphic>
      </p:graphicFrame>
    </p:spTree>
    <p:extLst>
      <p:ext uri="{BB962C8B-B14F-4D97-AF65-F5344CB8AC3E}">
        <p14:creationId xmlns:p14="http://schemas.microsoft.com/office/powerpoint/2010/main" val="135212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Smoothed Gaze Points</a:t>
            </a:r>
          </a:p>
        </p:txBody>
      </p:sp>
      <p:pic>
        <p:nvPicPr>
          <p:cNvPr id="3" name="Picture 2"/>
          <p:cNvPicPr>
            <a:picLocks noChangeAspect="1"/>
          </p:cNvPicPr>
          <p:nvPr/>
        </p:nvPicPr>
        <p:blipFill>
          <a:blip r:embed="rId2"/>
          <a:stretch>
            <a:fillRect/>
          </a:stretch>
        </p:blipFill>
        <p:spPr>
          <a:xfrm>
            <a:off x="1108026" y="685800"/>
            <a:ext cx="6927948" cy="5486400"/>
          </a:xfrm>
          <a:prstGeom prst="rect">
            <a:avLst/>
          </a:prstGeom>
        </p:spPr>
      </p:pic>
      <p:sp>
        <p:nvSpPr>
          <p:cNvPr id="7" name="Rectangle 6"/>
          <p:cNvSpPr/>
          <p:nvPr/>
        </p:nvSpPr>
        <p:spPr>
          <a:xfrm>
            <a:off x="6632448" y="3657600"/>
            <a:ext cx="987552"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lumMod val="75000"/>
                    <a:lumOff val="25000"/>
                  </a:schemeClr>
                </a:solidFill>
              </a:rPr>
              <a:t>Dispersion</a:t>
            </a:r>
          </a:p>
        </p:txBody>
      </p:sp>
      <p:sp>
        <p:nvSpPr>
          <p:cNvPr id="9" name="Rectangle 8"/>
          <p:cNvSpPr/>
          <p:nvPr/>
        </p:nvSpPr>
        <p:spPr>
          <a:xfrm>
            <a:off x="1066800" y="2438400"/>
            <a:ext cx="381000" cy="1371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lnSpc>
                <a:spcPct val="90000"/>
              </a:lnSpc>
            </a:pPr>
            <a:r>
              <a:rPr lang="en-US" sz="1600" dirty="0">
                <a:solidFill>
                  <a:schemeClr val="tx1">
                    <a:lumMod val="75000"/>
                    <a:lumOff val="25000"/>
                  </a:schemeClr>
                </a:solidFill>
              </a:rPr>
              <a:t>Displacement</a:t>
            </a:r>
          </a:p>
        </p:txBody>
      </p:sp>
      <p:cxnSp>
        <p:nvCxnSpPr>
          <p:cNvPr id="11" name="Straight Connector 10"/>
          <p:cNvCxnSpPr/>
          <p:nvPr/>
        </p:nvCxnSpPr>
        <p:spPr>
          <a:xfrm>
            <a:off x="4459224" y="2286000"/>
            <a:ext cx="0" cy="342900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05200" y="1524000"/>
            <a:ext cx="1901952" cy="533400"/>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The data suggest a</a:t>
            </a:r>
          </a:p>
          <a:p>
            <a:pPr algn="ctr">
              <a:lnSpc>
                <a:spcPct val="90000"/>
              </a:lnSpc>
            </a:pPr>
            <a:r>
              <a:rPr lang="en-US" sz="1600" dirty="0">
                <a:solidFill>
                  <a:schemeClr val="tx1"/>
                </a:solidFill>
              </a:rPr>
              <a:t>dispersion threshold</a:t>
            </a:r>
          </a:p>
        </p:txBody>
      </p:sp>
      <p:sp>
        <p:nvSpPr>
          <p:cNvPr id="19" name="Rectangle 18"/>
          <p:cNvSpPr/>
          <p:nvPr/>
        </p:nvSpPr>
        <p:spPr>
          <a:xfrm>
            <a:off x="3124200" y="2438400"/>
            <a:ext cx="838200" cy="304800"/>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Fixation?</a:t>
            </a:r>
          </a:p>
        </p:txBody>
      </p:sp>
      <p:sp>
        <p:nvSpPr>
          <p:cNvPr id="5" name="Arrow: Left 4"/>
          <p:cNvSpPr/>
          <p:nvPr/>
        </p:nvSpPr>
        <p:spPr>
          <a:xfrm>
            <a:off x="4114800" y="2362200"/>
            <a:ext cx="228600" cy="457200"/>
          </a:xfrm>
          <a:prstGeom prst="leftArrow">
            <a:avLst>
              <a:gd name="adj1" fmla="val 50000"/>
              <a:gd name="adj2" fmla="val 63333"/>
            </a:avLst>
          </a:prstGeom>
          <a:solidFill>
            <a:srgbClr val="92D050"/>
          </a:solidFill>
          <a:ln w="3175">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Arrow: Left 12"/>
          <p:cNvSpPr/>
          <p:nvPr/>
        </p:nvSpPr>
        <p:spPr>
          <a:xfrm flipH="1">
            <a:off x="4572000" y="2362200"/>
            <a:ext cx="228600" cy="457200"/>
          </a:xfrm>
          <a:prstGeom prst="leftArrow">
            <a:avLst>
              <a:gd name="adj1" fmla="val 50000"/>
              <a:gd name="adj2" fmla="val 63333"/>
            </a:avLst>
          </a:prstGeom>
          <a:solidFill>
            <a:srgbClr val="92D050"/>
          </a:solidFill>
          <a:ln w="3175">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5715000" y="6172199"/>
            <a:ext cx="22860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lnSpc>
                <a:spcPct val="90000"/>
              </a:lnSpc>
            </a:pPr>
            <a:r>
              <a:rPr lang="en-US" sz="1400" dirty="0">
                <a:solidFill>
                  <a:schemeClr val="tx1">
                    <a:lumMod val="75000"/>
                    <a:lumOff val="25000"/>
                  </a:schemeClr>
                </a:solidFill>
              </a:rPr>
              <a:t>Dispersion window: 4 points</a:t>
            </a:r>
          </a:p>
        </p:txBody>
      </p:sp>
      <p:sp>
        <p:nvSpPr>
          <p:cNvPr id="15" name="Rectangle 14"/>
          <p:cNvSpPr/>
          <p:nvPr/>
        </p:nvSpPr>
        <p:spPr>
          <a:xfrm>
            <a:off x="1143000" y="6172200"/>
            <a:ext cx="3200400" cy="457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lumMod val="75000"/>
                    <a:lumOff val="25000"/>
                  </a:schemeClr>
                </a:solidFill>
              </a:rPr>
              <a:t>	Data set:	20170217T174030-fixation</a:t>
            </a:r>
          </a:p>
          <a:p>
            <a:pPr>
              <a:lnSpc>
                <a:spcPct val="90000"/>
              </a:lnSpc>
              <a:tabLst>
                <a:tab pos="685800" algn="r"/>
                <a:tab pos="800100" algn="l"/>
              </a:tabLst>
            </a:pPr>
            <a:r>
              <a:rPr lang="en-US" sz="1400" dirty="0">
                <a:solidFill>
                  <a:schemeClr val="tx1">
                    <a:lumMod val="75000"/>
                    <a:lumOff val="25000"/>
                  </a:schemeClr>
                </a:solidFill>
              </a:rPr>
              <a:t>	Filter:	none</a:t>
            </a:r>
          </a:p>
        </p:txBody>
      </p:sp>
    </p:spTree>
    <p:extLst>
      <p:ext uri="{BB962C8B-B14F-4D97-AF65-F5344CB8AC3E}">
        <p14:creationId xmlns:p14="http://schemas.microsoft.com/office/powerpoint/2010/main" val="29858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Smoothed Gaze Points During Active Target</a:t>
            </a:r>
          </a:p>
        </p:txBody>
      </p:sp>
      <p:pic>
        <p:nvPicPr>
          <p:cNvPr id="3" name="Picture 2"/>
          <p:cNvPicPr>
            <a:picLocks noChangeAspect="1"/>
          </p:cNvPicPr>
          <p:nvPr/>
        </p:nvPicPr>
        <p:blipFill>
          <a:blip r:embed="rId2"/>
          <a:stretch>
            <a:fillRect/>
          </a:stretch>
        </p:blipFill>
        <p:spPr>
          <a:xfrm>
            <a:off x="1108026" y="685800"/>
            <a:ext cx="6927948" cy="5486400"/>
          </a:xfrm>
          <a:prstGeom prst="rect">
            <a:avLst/>
          </a:prstGeom>
        </p:spPr>
      </p:pic>
      <p:sp>
        <p:nvSpPr>
          <p:cNvPr id="12" name="Rectangle 11"/>
          <p:cNvSpPr/>
          <p:nvPr/>
        </p:nvSpPr>
        <p:spPr>
          <a:xfrm>
            <a:off x="6632448" y="3657600"/>
            <a:ext cx="987552"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lumMod val="75000"/>
                    <a:lumOff val="25000"/>
                  </a:schemeClr>
                </a:solidFill>
              </a:rPr>
              <a:t>Dispersion</a:t>
            </a:r>
          </a:p>
        </p:txBody>
      </p:sp>
      <p:sp>
        <p:nvSpPr>
          <p:cNvPr id="14" name="Rectangle 13"/>
          <p:cNvSpPr/>
          <p:nvPr/>
        </p:nvSpPr>
        <p:spPr>
          <a:xfrm>
            <a:off x="1066800" y="2438400"/>
            <a:ext cx="381000" cy="1371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lnSpc>
                <a:spcPct val="90000"/>
              </a:lnSpc>
            </a:pPr>
            <a:r>
              <a:rPr lang="en-US" sz="1600" dirty="0">
                <a:solidFill>
                  <a:schemeClr val="tx1">
                    <a:lumMod val="75000"/>
                    <a:lumOff val="25000"/>
                  </a:schemeClr>
                </a:solidFill>
              </a:rPr>
              <a:t>Displacement</a:t>
            </a:r>
          </a:p>
        </p:txBody>
      </p:sp>
      <p:cxnSp>
        <p:nvCxnSpPr>
          <p:cNvPr id="18" name="Straight Connector 17"/>
          <p:cNvCxnSpPr/>
          <p:nvPr/>
        </p:nvCxnSpPr>
        <p:spPr>
          <a:xfrm>
            <a:off x="4459224" y="2514600"/>
            <a:ext cx="0" cy="3200400"/>
          </a:xfrm>
          <a:prstGeom prst="line">
            <a:avLst/>
          </a:prstGeom>
          <a:ln w="19050">
            <a:solidFill>
              <a:srgbClr val="00B050"/>
            </a:solidFill>
          </a:ln>
          <a:effectLst/>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819400" y="1600200"/>
            <a:ext cx="1901952" cy="685800"/>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Data filtered to show</a:t>
            </a:r>
          </a:p>
          <a:p>
            <a:pPr algn="ctr">
              <a:lnSpc>
                <a:spcPct val="90000"/>
              </a:lnSpc>
            </a:pPr>
            <a:r>
              <a:rPr lang="en-US" sz="1600" dirty="0">
                <a:solidFill>
                  <a:schemeClr val="tx1"/>
                </a:solidFill>
              </a:rPr>
              <a:t>only fixation points</a:t>
            </a:r>
          </a:p>
          <a:p>
            <a:pPr algn="ctr">
              <a:lnSpc>
                <a:spcPct val="90000"/>
              </a:lnSpc>
            </a:pPr>
            <a:r>
              <a:rPr lang="en-US" sz="1600" dirty="0">
                <a:solidFill>
                  <a:schemeClr val="tx1"/>
                </a:solidFill>
              </a:rPr>
              <a:t>while target is active</a:t>
            </a:r>
          </a:p>
        </p:txBody>
      </p:sp>
      <p:sp>
        <p:nvSpPr>
          <p:cNvPr id="4" name="Oval 3"/>
          <p:cNvSpPr/>
          <p:nvPr/>
        </p:nvSpPr>
        <p:spPr>
          <a:xfrm rot="20002617">
            <a:off x="4448213" y="1783619"/>
            <a:ext cx="3200400" cy="2670048"/>
          </a:xfrm>
          <a:prstGeom prst="ellipse">
            <a:avLst/>
          </a:prstGeom>
          <a:no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cxnSpLocks/>
            <a:stCxn id="4" idx="3"/>
          </p:cNvCxnSpPr>
          <p:nvPr/>
        </p:nvCxnSpPr>
        <p:spPr>
          <a:xfrm>
            <a:off x="5459897" y="4469611"/>
            <a:ext cx="178903" cy="622694"/>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879848" y="4953000"/>
            <a:ext cx="1901952" cy="685800"/>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Non-fixation points,</a:t>
            </a:r>
          </a:p>
          <a:p>
            <a:pPr algn="ctr">
              <a:lnSpc>
                <a:spcPct val="90000"/>
              </a:lnSpc>
            </a:pPr>
            <a:r>
              <a:rPr lang="en-US" sz="1600" dirty="0">
                <a:solidFill>
                  <a:schemeClr val="tx1"/>
                </a:solidFill>
              </a:rPr>
              <a:t>perhaps just before</a:t>
            </a:r>
          </a:p>
          <a:p>
            <a:pPr algn="ctr">
              <a:lnSpc>
                <a:spcPct val="90000"/>
              </a:lnSpc>
            </a:pPr>
            <a:r>
              <a:rPr lang="en-US" sz="1600" dirty="0">
                <a:solidFill>
                  <a:schemeClr val="tx1"/>
                </a:solidFill>
              </a:rPr>
              <a:t>fixation is detected?</a:t>
            </a:r>
          </a:p>
        </p:txBody>
      </p:sp>
      <p:sp>
        <p:nvSpPr>
          <p:cNvPr id="27" name="Rectangle 26"/>
          <p:cNvSpPr/>
          <p:nvPr/>
        </p:nvSpPr>
        <p:spPr>
          <a:xfrm>
            <a:off x="1143000" y="6172200"/>
            <a:ext cx="3200400" cy="457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lumMod val="75000"/>
                    <a:lumOff val="25000"/>
                  </a:schemeClr>
                </a:solidFill>
              </a:rPr>
              <a:t>	Data set:	20170217T174030-fixation</a:t>
            </a:r>
          </a:p>
          <a:p>
            <a:pPr>
              <a:lnSpc>
                <a:spcPct val="90000"/>
              </a:lnSpc>
              <a:tabLst>
                <a:tab pos="685800" algn="r"/>
                <a:tab pos="800100" algn="l"/>
              </a:tabLst>
            </a:pPr>
            <a:r>
              <a:rPr lang="en-US" sz="1400" dirty="0">
                <a:solidFill>
                  <a:schemeClr val="tx1">
                    <a:lumMod val="75000"/>
                    <a:lumOff val="25000"/>
                  </a:schemeClr>
                </a:solidFill>
              </a:rPr>
              <a:t>	Filter:	active = TRUE</a:t>
            </a:r>
          </a:p>
        </p:txBody>
      </p:sp>
      <p:sp>
        <p:nvSpPr>
          <p:cNvPr id="28" name="Rectangle 27"/>
          <p:cNvSpPr/>
          <p:nvPr/>
        </p:nvSpPr>
        <p:spPr>
          <a:xfrm>
            <a:off x="5715000" y="6172199"/>
            <a:ext cx="22860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lnSpc>
                <a:spcPct val="90000"/>
              </a:lnSpc>
            </a:pPr>
            <a:r>
              <a:rPr lang="en-US" sz="1400" dirty="0">
                <a:solidFill>
                  <a:schemeClr val="tx1">
                    <a:lumMod val="75000"/>
                    <a:lumOff val="25000"/>
                  </a:schemeClr>
                </a:solidFill>
              </a:rPr>
              <a:t>Dispersion window: 4 points</a:t>
            </a:r>
          </a:p>
        </p:txBody>
      </p:sp>
    </p:spTree>
    <p:extLst>
      <p:ext uri="{BB962C8B-B14F-4D97-AF65-F5344CB8AC3E}">
        <p14:creationId xmlns:p14="http://schemas.microsoft.com/office/powerpoint/2010/main" val="2726570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Smoothed Gaze Fixation Points During Active Target</a:t>
            </a:r>
          </a:p>
        </p:txBody>
      </p:sp>
      <p:pic>
        <p:nvPicPr>
          <p:cNvPr id="3" name="Picture 2"/>
          <p:cNvPicPr>
            <a:picLocks noChangeAspect="1"/>
          </p:cNvPicPr>
          <p:nvPr/>
        </p:nvPicPr>
        <p:blipFill>
          <a:blip r:embed="rId2"/>
          <a:stretch>
            <a:fillRect/>
          </a:stretch>
        </p:blipFill>
        <p:spPr>
          <a:xfrm>
            <a:off x="1108026" y="685800"/>
            <a:ext cx="6927948" cy="5486400"/>
          </a:xfrm>
          <a:prstGeom prst="rect">
            <a:avLst/>
          </a:prstGeom>
        </p:spPr>
      </p:pic>
      <p:cxnSp>
        <p:nvCxnSpPr>
          <p:cNvPr id="4" name="Straight Connector 3"/>
          <p:cNvCxnSpPr>
            <a:cxnSpLocks/>
          </p:cNvCxnSpPr>
          <p:nvPr/>
        </p:nvCxnSpPr>
        <p:spPr>
          <a:xfrm flipH="1">
            <a:off x="3276600" y="3505200"/>
            <a:ext cx="365760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143000" y="6172200"/>
            <a:ext cx="3200400" cy="457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lumMod val="75000"/>
                    <a:lumOff val="25000"/>
                  </a:schemeClr>
                </a:solidFill>
              </a:rPr>
              <a:t>	Data set:	20170217T174030-fixation</a:t>
            </a:r>
          </a:p>
          <a:p>
            <a:pPr>
              <a:lnSpc>
                <a:spcPct val="90000"/>
              </a:lnSpc>
              <a:tabLst>
                <a:tab pos="685800" algn="r"/>
                <a:tab pos="800100" algn="l"/>
              </a:tabLst>
            </a:pPr>
            <a:r>
              <a:rPr lang="en-US" sz="1400" dirty="0">
                <a:solidFill>
                  <a:schemeClr val="tx1">
                    <a:lumMod val="75000"/>
                    <a:lumOff val="25000"/>
                  </a:schemeClr>
                </a:solidFill>
              </a:rPr>
              <a:t>	Filter:	active = TRUE, ET = TRUE</a:t>
            </a:r>
          </a:p>
        </p:txBody>
      </p:sp>
      <p:sp>
        <p:nvSpPr>
          <p:cNvPr id="17" name="Rectangle 16"/>
          <p:cNvSpPr/>
          <p:nvPr/>
        </p:nvSpPr>
        <p:spPr>
          <a:xfrm>
            <a:off x="6632448" y="3657600"/>
            <a:ext cx="987552"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lumMod val="75000"/>
                    <a:lumOff val="25000"/>
                  </a:schemeClr>
                </a:solidFill>
              </a:rPr>
              <a:t>Dispersion</a:t>
            </a:r>
          </a:p>
        </p:txBody>
      </p:sp>
      <p:sp>
        <p:nvSpPr>
          <p:cNvPr id="19" name="Rectangle 18"/>
          <p:cNvSpPr/>
          <p:nvPr/>
        </p:nvSpPr>
        <p:spPr>
          <a:xfrm>
            <a:off x="1066800" y="2438400"/>
            <a:ext cx="381000" cy="1371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lnSpc>
                <a:spcPct val="90000"/>
              </a:lnSpc>
            </a:pPr>
            <a:r>
              <a:rPr lang="en-US" sz="1600" dirty="0">
                <a:solidFill>
                  <a:schemeClr val="tx1">
                    <a:lumMod val="75000"/>
                    <a:lumOff val="25000"/>
                  </a:schemeClr>
                </a:solidFill>
              </a:rPr>
              <a:t>Displacement</a:t>
            </a:r>
          </a:p>
        </p:txBody>
      </p:sp>
      <p:sp>
        <p:nvSpPr>
          <p:cNvPr id="20" name="Rectangle 19"/>
          <p:cNvSpPr/>
          <p:nvPr/>
        </p:nvSpPr>
        <p:spPr>
          <a:xfrm>
            <a:off x="5715000" y="6172199"/>
            <a:ext cx="22860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lnSpc>
                <a:spcPct val="90000"/>
              </a:lnSpc>
            </a:pPr>
            <a:r>
              <a:rPr lang="en-US" sz="1400" dirty="0">
                <a:solidFill>
                  <a:schemeClr val="tx1">
                    <a:lumMod val="75000"/>
                    <a:lumOff val="25000"/>
                  </a:schemeClr>
                </a:solidFill>
              </a:rPr>
              <a:t>Dispersion window: 4 points</a:t>
            </a:r>
          </a:p>
        </p:txBody>
      </p:sp>
      <p:sp>
        <p:nvSpPr>
          <p:cNvPr id="23" name="Rectangle 22"/>
          <p:cNvSpPr/>
          <p:nvPr/>
        </p:nvSpPr>
        <p:spPr>
          <a:xfrm>
            <a:off x="4114800" y="2209800"/>
            <a:ext cx="6858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rgbClr val="00B050"/>
                </a:solidFill>
              </a:rPr>
              <a:t>28</a:t>
            </a:r>
          </a:p>
        </p:txBody>
      </p:sp>
      <p:sp>
        <p:nvSpPr>
          <p:cNvPr id="24" name="Rectangle 23"/>
          <p:cNvSpPr/>
          <p:nvPr/>
        </p:nvSpPr>
        <p:spPr>
          <a:xfrm>
            <a:off x="2892552" y="3352800"/>
            <a:ext cx="384048"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rgbClr val="00B050"/>
                </a:solidFill>
              </a:rPr>
              <a:t>5</a:t>
            </a:r>
          </a:p>
        </p:txBody>
      </p:sp>
      <p:cxnSp>
        <p:nvCxnSpPr>
          <p:cNvPr id="25" name="Straight Connector 24"/>
          <p:cNvCxnSpPr/>
          <p:nvPr/>
        </p:nvCxnSpPr>
        <p:spPr>
          <a:xfrm>
            <a:off x="4459224" y="2514600"/>
            <a:ext cx="0" cy="320040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410200" y="1676400"/>
            <a:ext cx="1901952" cy="685800"/>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Data filtered to show</a:t>
            </a:r>
          </a:p>
          <a:p>
            <a:pPr algn="ctr">
              <a:lnSpc>
                <a:spcPct val="90000"/>
              </a:lnSpc>
            </a:pPr>
            <a:r>
              <a:rPr lang="en-US" sz="1600" dirty="0">
                <a:solidFill>
                  <a:schemeClr val="tx1"/>
                </a:solidFill>
              </a:rPr>
              <a:t>only points while</a:t>
            </a:r>
          </a:p>
          <a:p>
            <a:pPr algn="ctr">
              <a:lnSpc>
                <a:spcPct val="90000"/>
              </a:lnSpc>
            </a:pPr>
            <a:r>
              <a:rPr lang="en-US" sz="1600" dirty="0">
                <a:solidFill>
                  <a:schemeClr val="tx1"/>
                </a:solidFill>
              </a:rPr>
              <a:t>target is active</a:t>
            </a:r>
          </a:p>
        </p:txBody>
      </p:sp>
    </p:spTree>
    <p:extLst>
      <p:ext uri="{BB962C8B-B14F-4D97-AF65-F5344CB8AC3E}">
        <p14:creationId xmlns:p14="http://schemas.microsoft.com/office/powerpoint/2010/main" val="2909009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Smoothed Gaze All Fixation Points</a:t>
            </a:r>
          </a:p>
        </p:txBody>
      </p:sp>
      <p:pic>
        <p:nvPicPr>
          <p:cNvPr id="3" name="Picture 2"/>
          <p:cNvPicPr>
            <a:picLocks noChangeAspect="1"/>
          </p:cNvPicPr>
          <p:nvPr/>
        </p:nvPicPr>
        <p:blipFill>
          <a:blip r:embed="rId2"/>
          <a:stretch>
            <a:fillRect/>
          </a:stretch>
        </p:blipFill>
        <p:spPr>
          <a:xfrm>
            <a:off x="1108026" y="685800"/>
            <a:ext cx="6927948" cy="5486400"/>
          </a:xfrm>
          <a:prstGeom prst="rect">
            <a:avLst/>
          </a:prstGeom>
        </p:spPr>
      </p:pic>
      <p:sp>
        <p:nvSpPr>
          <p:cNvPr id="22" name="Rectangle 21"/>
          <p:cNvSpPr/>
          <p:nvPr/>
        </p:nvSpPr>
        <p:spPr>
          <a:xfrm>
            <a:off x="6632448" y="3657600"/>
            <a:ext cx="987552"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lumMod val="75000"/>
                    <a:lumOff val="25000"/>
                  </a:schemeClr>
                </a:solidFill>
              </a:rPr>
              <a:t>Dispersion</a:t>
            </a:r>
          </a:p>
        </p:txBody>
      </p:sp>
      <p:sp>
        <p:nvSpPr>
          <p:cNvPr id="23" name="Rectangle 22"/>
          <p:cNvSpPr/>
          <p:nvPr/>
        </p:nvSpPr>
        <p:spPr>
          <a:xfrm>
            <a:off x="1066800" y="2438400"/>
            <a:ext cx="381000" cy="1371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lnSpc>
                <a:spcPct val="90000"/>
              </a:lnSpc>
            </a:pPr>
            <a:r>
              <a:rPr lang="en-US" sz="1600" dirty="0">
                <a:solidFill>
                  <a:schemeClr val="tx1">
                    <a:lumMod val="75000"/>
                    <a:lumOff val="25000"/>
                  </a:schemeClr>
                </a:solidFill>
              </a:rPr>
              <a:t>Displacement</a:t>
            </a:r>
          </a:p>
        </p:txBody>
      </p:sp>
      <p:sp>
        <p:nvSpPr>
          <p:cNvPr id="25" name="Rectangle 24"/>
          <p:cNvSpPr/>
          <p:nvPr/>
        </p:nvSpPr>
        <p:spPr>
          <a:xfrm>
            <a:off x="4114800" y="2209800"/>
            <a:ext cx="6858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rgbClr val="00B050"/>
                </a:solidFill>
              </a:rPr>
              <a:t>28</a:t>
            </a:r>
          </a:p>
        </p:txBody>
      </p:sp>
      <p:cxnSp>
        <p:nvCxnSpPr>
          <p:cNvPr id="28" name="Straight Connector 27"/>
          <p:cNvCxnSpPr>
            <a:cxnSpLocks/>
          </p:cNvCxnSpPr>
          <p:nvPr/>
        </p:nvCxnSpPr>
        <p:spPr>
          <a:xfrm flipH="1">
            <a:off x="3276600" y="3429000"/>
            <a:ext cx="365760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59224" y="2514600"/>
            <a:ext cx="0" cy="320040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257800" y="1676400"/>
            <a:ext cx="2212848" cy="1143000"/>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Higher displacement</a:t>
            </a:r>
          </a:p>
          <a:p>
            <a:pPr algn="ctr">
              <a:lnSpc>
                <a:spcPct val="90000"/>
              </a:lnSpc>
            </a:pPr>
            <a:r>
              <a:rPr lang="en-US" sz="1600" dirty="0">
                <a:solidFill>
                  <a:schemeClr val="tx1"/>
                </a:solidFill>
              </a:rPr>
              <a:t>threshold would permit</a:t>
            </a:r>
          </a:p>
          <a:p>
            <a:pPr algn="ctr">
              <a:lnSpc>
                <a:spcPct val="90000"/>
              </a:lnSpc>
            </a:pPr>
            <a:r>
              <a:rPr lang="en-US" sz="1600" dirty="0">
                <a:solidFill>
                  <a:schemeClr val="tx1"/>
                </a:solidFill>
              </a:rPr>
              <a:t>additional fixation points</a:t>
            </a:r>
          </a:p>
          <a:p>
            <a:pPr algn="ctr">
              <a:lnSpc>
                <a:spcPct val="90000"/>
              </a:lnSpc>
            </a:pPr>
            <a:r>
              <a:rPr lang="en-US" sz="1600" dirty="0">
                <a:solidFill>
                  <a:schemeClr val="tx1"/>
                </a:solidFill>
              </a:rPr>
              <a:t>observed outside the</a:t>
            </a:r>
          </a:p>
          <a:p>
            <a:pPr algn="ctr">
              <a:lnSpc>
                <a:spcPct val="90000"/>
              </a:lnSpc>
            </a:pPr>
            <a:r>
              <a:rPr lang="en-US" sz="1600" dirty="0">
                <a:solidFill>
                  <a:schemeClr val="tx1"/>
                </a:solidFill>
              </a:rPr>
              <a:t>active target durations</a:t>
            </a:r>
          </a:p>
        </p:txBody>
      </p:sp>
      <p:cxnSp>
        <p:nvCxnSpPr>
          <p:cNvPr id="32" name="Straight Connector 31"/>
          <p:cNvCxnSpPr>
            <a:cxnSpLocks/>
          </p:cNvCxnSpPr>
          <p:nvPr/>
        </p:nvCxnSpPr>
        <p:spPr>
          <a:xfrm flipH="1">
            <a:off x="3276600" y="3505200"/>
            <a:ext cx="3657600" cy="0"/>
          </a:xfrm>
          <a:prstGeom prst="line">
            <a:avLst/>
          </a:prstGeom>
          <a:ln w="158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143000" y="6172200"/>
            <a:ext cx="3200400" cy="457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lumMod val="75000"/>
                    <a:lumOff val="25000"/>
                  </a:schemeClr>
                </a:solidFill>
              </a:rPr>
              <a:t>	Data set:	20170217T174030-fixation</a:t>
            </a:r>
          </a:p>
          <a:p>
            <a:pPr>
              <a:lnSpc>
                <a:spcPct val="90000"/>
              </a:lnSpc>
              <a:tabLst>
                <a:tab pos="685800" algn="r"/>
                <a:tab pos="800100" algn="l"/>
              </a:tabLst>
            </a:pPr>
            <a:r>
              <a:rPr lang="en-US" sz="1400" dirty="0">
                <a:solidFill>
                  <a:schemeClr val="tx1">
                    <a:lumMod val="75000"/>
                    <a:lumOff val="25000"/>
                  </a:schemeClr>
                </a:solidFill>
              </a:rPr>
              <a:t>	Filter:	ET = TRUE</a:t>
            </a:r>
          </a:p>
        </p:txBody>
      </p:sp>
      <p:sp>
        <p:nvSpPr>
          <p:cNvPr id="36" name="Rectangle 35"/>
          <p:cNvSpPr/>
          <p:nvPr/>
        </p:nvSpPr>
        <p:spPr>
          <a:xfrm>
            <a:off x="5715000" y="6172199"/>
            <a:ext cx="22860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lnSpc>
                <a:spcPct val="90000"/>
              </a:lnSpc>
            </a:pPr>
            <a:r>
              <a:rPr lang="en-US" sz="1400" dirty="0">
                <a:solidFill>
                  <a:schemeClr val="tx1">
                    <a:lumMod val="75000"/>
                    <a:lumOff val="25000"/>
                  </a:schemeClr>
                </a:solidFill>
              </a:rPr>
              <a:t>Dispersion window: 4 points</a:t>
            </a:r>
          </a:p>
        </p:txBody>
      </p:sp>
      <p:sp>
        <p:nvSpPr>
          <p:cNvPr id="14" name="Rectangle 13"/>
          <p:cNvSpPr/>
          <p:nvPr/>
        </p:nvSpPr>
        <p:spPr>
          <a:xfrm>
            <a:off x="2892552" y="3276600"/>
            <a:ext cx="384048"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rgbClr val="00B050"/>
                </a:solidFill>
              </a:rPr>
              <a:t>7</a:t>
            </a:r>
          </a:p>
        </p:txBody>
      </p:sp>
    </p:spTree>
    <p:extLst>
      <p:ext uri="{BB962C8B-B14F-4D97-AF65-F5344CB8AC3E}">
        <p14:creationId xmlns:p14="http://schemas.microsoft.com/office/powerpoint/2010/main" val="485937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Smoothed Gaze Points</a:t>
            </a:r>
          </a:p>
        </p:txBody>
      </p:sp>
      <p:pic>
        <p:nvPicPr>
          <p:cNvPr id="3" name="Picture 2"/>
          <p:cNvPicPr>
            <a:picLocks noChangeAspect="1"/>
          </p:cNvPicPr>
          <p:nvPr/>
        </p:nvPicPr>
        <p:blipFill>
          <a:blip r:embed="rId2"/>
          <a:stretch>
            <a:fillRect/>
          </a:stretch>
        </p:blipFill>
        <p:spPr>
          <a:xfrm>
            <a:off x="1108026" y="685800"/>
            <a:ext cx="6927948" cy="5486400"/>
          </a:xfrm>
          <a:prstGeom prst="rect">
            <a:avLst/>
          </a:prstGeom>
        </p:spPr>
      </p:pic>
      <p:sp>
        <p:nvSpPr>
          <p:cNvPr id="7" name="Rectangle 6"/>
          <p:cNvSpPr/>
          <p:nvPr/>
        </p:nvSpPr>
        <p:spPr>
          <a:xfrm>
            <a:off x="6632448" y="3657600"/>
            <a:ext cx="987552"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lumMod val="75000"/>
                    <a:lumOff val="25000"/>
                  </a:schemeClr>
                </a:solidFill>
              </a:rPr>
              <a:t>Dispersion</a:t>
            </a:r>
          </a:p>
        </p:txBody>
      </p:sp>
      <p:sp>
        <p:nvSpPr>
          <p:cNvPr id="9" name="Rectangle 8"/>
          <p:cNvSpPr/>
          <p:nvPr/>
        </p:nvSpPr>
        <p:spPr>
          <a:xfrm>
            <a:off x="1066800" y="2438400"/>
            <a:ext cx="381000" cy="1371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wrap="none" rtlCol="0" anchor="ctr"/>
          <a:lstStyle/>
          <a:p>
            <a:pPr algn="ctr">
              <a:lnSpc>
                <a:spcPct val="90000"/>
              </a:lnSpc>
            </a:pPr>
            <a:r>
              <a:rPr lang="en-US" sz="1600" dirty="0">
                <a:solidFill>
                  <a:schemeClr val="tx1">
                    <a:lumMod val="75000"/>
                    <a:lumOff val="25000"/>
                  </a:schemeClr>
                </a:solidFill>
              </a:rPr>
              <a:t>Displacement</a:t>
            </a:r>
          </a:p>
        </p:txBody>
      </p:sp>
      <p:cxnSp>
        <p:nvCxnSpPr>
          <p:cNvPr id="11" name="Straight Connector 10"/>
          <p:cNvCxnSpPr/>
          <p:nvPr/>
        </p:nvCxnSpPr>
        <p:spPr>
          <a:xfrm>
            <a:off x="4459224" y="2514600"/>
            <a:ext cx="0" cy="320040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flipH="1">
            <a:off x="3276600" y="3429000"/>
            <a:ext cx="365760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114800" y="2209800"/>
            <a:ext cx="6858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rgbClr val="00B050"/>
                </a:solidFill>
              </a:rPr>
              <a:t>28</a:t>
            </a:r>
          </a:p>
        </p:txBody>
      </p:sp>
      <p:sp>
        <p:nvSpPr>
          <p:cNvPr id="17" name="Rectangle 16"/>
          <p:cNvSpPr/>
          <p:nvPr/>
        </p:nvSpPr>
        <p:spPr>
          <a:xfrm>
            <a:off x="2892552" y="3276600"/>
            <a:ext cx="384048"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rgbClr val="00B050"/>
                </a:solidFill>
              </a:rPr>
              <a:t>7</a:t>
            </a:r>
          </a:p>
        </p:txBody>
      </p:sp>
      <p:sp>
        <p:nvSpPr>
          <p:cNvPr id="18" name="Rectangle 17"/>
          <p:cNvSpPr/>
          <p:nvPr/>
        </p:nvSpPr>
        <p:spPr>
          <a:xfrm>
            <a:off x="5715000" y="6172199"/>
            <a:ext cx="22860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lnSpc>
                <a:spcPct val="90000"/>
              </a:lnSpc>
            </a:pPr>
            <a:r>
              <a:rPr lang="en-US" sz="1400" dirty="0">
                <a:solidFill>
                  <a:schemeClr val="tx1">
                    <a:lumMod val="75000"/>
                    <a:lumOff val="25000"/>
                  </a:schemeClr>
                </a:solidFill>
              </a:rPr>
              <a:t>Dispersion window: 4 points</a:t>
            </a:r>
          </a:p>
        </p:txBody>
      </p:sp>
      <p:sp>
        <p:nvSpPr>
          <p:cNvPr id="19" name="Rectangle 18"/>
          <p:cNvSpPr/>
          <p:nvPr/>
        </p:nvSpPr>
        <p:spPr>
          <a:xfrm>
            <a:off x="1143000" y="6172200"/>
            <a:ext cx="3200400" cy="457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lumMod val="75000"/>
                    <a:lumOff val="25000"/>
                  </a:schemeClr>
                </a:solidFill>
              </a:rPr>
              <a:t>	Data set:	20170217T174030-fixation</a:t>
            </a:r>
          </a:p>
          <a:p>
            <a:pPr>
              <a:lnSpc>
                <a:spcPct val="90000"/>
              </a:lnSpc>
              <a:tabLst>
                <a:tab pos="685800" algn="r"/>
                <a:tab pos="800100" algn="l"/>
              </a:tabLst>
            </a:pPr>
            <a:r>
              <a:rPr lang="en-US" sz="1400" dirty="0">
                <a:solidFill>
                  <a:schemeClr val="tx1">
                    <a:lumMod val="75000"/>
                    <a:lumOff val="25000"/>
                  </a:schemeClr>
                </a:solidFill>
              </a:rPr>
              <a:t>	Filter:	none</a:t>
            </a:r>
          </a:p>
        </p:txBody>
      </p:sp>
    </p:spTree>
    <p:extLst>
      <p:ext uri="{BB962C8B-B14F-4D97-AF65-F5344CB8AC3E}">
        <p14:creationId xmlns:p14="http://schemas.microsoft.com/office/powerpoint/2010/main" val="315761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stretch>
            <a:fillRect/>
          </a:stretch>
        </p:blipFill>
        <p:spPr>
          <a:xfrm>
            <a:off x="609600" y="3429000"/>
            <a:ext cx="3505200" cy="2743200"/>
          </a:xfrm>
          <a:prstGeom prst="rect">
            <a:avLst/>
          </a:prstGeom>
        </p:spPr>
      </p:pic>
      <p:pic>
        <p:nvPicPr>
          <p:cNvPr id="29" name="Picture 28"/>
          <p:cNvPicPr>
            <a:picLocks noChangeAspect="1"/>
          </p:cNvPicPr>
          <p:nvPr/>
        </p:nvPicPr>
        <p:blipFill>
          <a:blip r:embed="rId3"/>
          <a:stretch>
            <a:fillRect/>
          </a:stretch>
        </p:blipFill>
        <p:spPr>
          <a:xfrm>
            <a:off x="609600" y="609600"/>
            <a:ext cx="3505200" cy="2743200"/>
          </a:xfrm>
          <a:prstGeom prst="rect">
            <a:avLst/>
          </a:prstGeom>
        </p:spPr>
      </p:pic>
      <p:pic>
        <p:nvPicPr>
          <p:cNvPr id="28" name="Picture 27"/>
          <p:cNvPicPr>
            <a:picLocks noChangeAspect="1"/>
          </p:cNvPicPr>
          <p:nvPr/>
        </p:nvPicPr>
        <p:blipFill>
          <a:blip r:embed="rId4"/>
          <a:stretch>
            <a:fillRect/>
          </a:stretch>
        </p:blipFill>
        <p:spPr>
          <a:xfrm>
            <a:off x="4191000" y="609600"/>
            <a:ext cx="3505200" cy="2743200"/>
          </a:xfrm>
          <a:prstGeom prst="rect">
            <a:avLst/>
          </a:prstGeom>
        </p:spPr>
      </p:pic>
      <p:pic>
        <p:nvPicPr>
          <p:cNvPr id="27" name="Picture 26"/>
          <p:cNvPicPr>
            <a:picLocks noChangeAspect="1"/>
          </p:cNvPicPr>
          <p:nvPr/>
        </p:nvPicPr>
        <p:blipFill>
          <a:blip r:embed="rId5"/>
          <a:stretch>
            <a:fillRect/>
          </a:stretch>
        </p:blipFill>
        <p:spPr>
          <a:xfrm>
            <a:off x="4191000" y="3429000"/>
            <a:ext cx="3505200" cy="2743200"/>
          </a:xfrm>
          <a:prstGeom prst="rect">
            <a:avLst/>
          </a:prstGeom>
        </p:spPr>
      </p:pic>
      <p:sp>
        <p:nvSpPr>
          <p:cNvPr id="2" name="Title 1"/>
          <p:cNvSpPr>
            <a:spLocks noGrp="1"/>
          </p:cNvSpPr>
          <p:nvPr>
            <p:ph type="title"/>
          </p:nvPr>
        </p:nvSpPr>
        <p:spPr/>
        <p:txBody>
          <a:bodyPr/>
          <a:lstStyle/>
          <a:p>
            <a:r>
              <a:rPr lang="en-US" dirty="0"/>
              <a:t>Smoothed Gaze Displacement and Dispersion</a:t>
            </a:r>
          </a:p>
        </p:txBody>
      </p:sp>
      <p:sp>
        <p:nvSpPr>
          <p:cNvPr id="10" name="Rectangle 9"/>
          <p:cNvSpPr/>
          <p:nvPr/>
        </p:nvSpPr>
        <p:spPr>
          <a:xfrm>
            <a:off x="2590800" y="5486400"/>
            <a:ext cx="1143000" cy="457200"/>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400" dirty="0">
                <a:solidFill>
                  <a:schemeClr val="tx1"/>
                </a:solidFill>
              </a:rPr>
              <a:t>Active Target</a:t>
            </a:r>
          </a:p>
          <a:p>
            <a:pPr algn="ctr">
              <a:lnSpc>
                <a:spcPct val="90000"/>
              </a:lnSpc>
            </a:pPr>
            <a:r>
              <a:rPr lang="en-US" sz="1400" dirty="0">
                <a:solidFill>
                  <a:schemeClr val="tx1"/>
                </a:solidFill>
              </a:rPr>
              <a:t>Points</a:t>
            </a:r>
          </a:p>
        </p:txBody>
      </p:sp>
      <p:sp>
        <p:nvSpPr>
          <p:cNvPr id="13" name="Rectangle 12"/>
          <p:cNvSpPr/>
          <p:nvPr/>
        </p:nvSpPr>
        <p:spPr>
          <a:xfrm>
            <a:off x="6327648" y="5486400"/>
            <a:ext cx="987552" cy="457200"/>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400" dirty="0">
                <a:solidFill>
                  <a:schemeClr val="tx1"/>
                </a:solidFill>
              </a:rPr>
              <a:t>All Gaze</a:t>
            </a:r>
          </a:p>
          <a:p>
            <a:pPr algn="ctr">
              <a:lnSpc>
                <a:spcPct val="90000"/>
              </a:lnSpc>
            </a:pPr>
            <a:r>
              <a:rPr lang="en-US" sz="1400" dirty="0">
                <a:solidFill>
                  <a:schemeClr val="tx1"/>
                </a:solidFill>
              </a:rPr>
              <a:t>Points</a:t>
            </a:r>
          </a:p>
        </p:txBody>
      </p:sp>
      <p:sp>
        <p:nvSpPr>
          <p:cNvPr id="15" name="Rectangle 14"/>
          <p:cNvSpPr/>
          <p:nvPr/>
        </p:nvSpPr>
        <p:spPr>
          <a:xfrm>
            <a:off x="2590800" y="1066800"/>
            <a:ext cx="1143000" cy="457200"/>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400" dirty="0">
                <a:solidFill>
                  <a:schemeClr val="tx1"/>
                </a:solidFill>
              </a:rPr>
              <a:t>Fixation of</a:t>
            </a:r>
          </a:p>
          <a:p>
            <a:pPr algn="ctr">
              <a:lnSpc>
                <a:spcPct val="90000"/>
              </a:lnSpc>
            </a:pPr>
            <a:r>
              <a:rPr lang="en-US" sz="1400" dirty="0">
                <a:solidFill>
                  <a:schemeClr val="tx1"/>
                </a:solidFill>
              </a:rPr>
              <a:t>Active Target</a:t>
            </a:r>
          </a:p>
        </p:txBody>
      </p:sp>
      <p:sp>
        <p:nvSpPr>
          <p:cNvPr id="17" name="Rectangle 16"/>
          <p:cNvSpPr/>
          <p:nvPr/>
        </p:nvSpPr>
        <p:spPr>
          <a:xfrm>
            <a:off x="6327648" y="1066800"/>
            <a:ext cx="987552" cy="457200"/>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400" dirty="0">
                <a:solidFill>
                  <a:schemeClr val="tx1"/>
                </a:solidFill>
              </a:rPr>
              <a:t>All Fixation</a:t>
            </a:r>
          </a:p>
          <a:p>
            <a:pPr algn="ctr">
              <a:lnSpc>
                <a:spcPct val="90000"/>
              </a:lnSpc>
            </a:pPr>
            <a:r>
              <a:rPr lang="en-US" sz="1400" dirty="0">
                <a:solidFill>
                  <a:schemeClr val="tx1"/>
                </a:solidFill>
              </a:rPr>
              <a:t>Points</a:t>
            </a:r>
          </a:p>
        </p:txBody>
      </p:sp>
      <p:sp>
        <p:nvSpPr>
          <p:cNvPr id="18" name="Rectangle 17"/>
          <p:cNvSpPr/>
          <p:nvPr/>
        </p:nvSpPr>
        <p:spPr>
          <a:xfrm>
            <a:off x="7239000" y="2819400"/>
            <a:ext cx="1371600" cy="987552"/>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Observed</a:t>
            </a:r>
          </a:p>
          <a:p>
            <a:pPr algn="ctr">
              <a:lnSpc>
                <a:spcPct val="90000"/>
              </a:lnSpc>
            </a:pPr>
            <a:r>
              <a:rPr lang="en-US" sz="1600" dirty="0">
                <a:solidFill>
                  <a:schemeClr val="tx1"/>
                </a:solidFill>
              </a:rPr>
              <a:t>displacement</a:t>
            </a:r>
          </a:p>
          <a:p>
            <a:pPr algn="ctr">
              <a:lnSpc>
                <a:spcPct val="90000"/>
              </a:lnSpc>
            </a:pPr>
            <a:r>
              <a:rPr lang="en-US" sz="1600" dirty="0">
                <a:solidFill>
                  <a:schemeClr val="tx1"/>
                </a:solidFill>
              </a:rPr>
              <a:t>and dispersion</a:t>
            </a:r>
          </a:p>
          <a:p>
            <a:pPr algn="ctr">
              <a:lnSpc>
                <a:spcPct val="90000"/>
              </a:lnSpc>
            </a:pPr>
            <a:r>
              <a:rPr lang="en-US" sz="1600" dirty="0">
                <a:solidFill>
                  <a:schemeClr val="tx1"/>
                </a:solidFill>
              </a:rPr>
              <a:t>thresholds</a:t>
            </a:r>
          </a:p>
        </p:txBody>
      </p:sp>
      <p:cxnSp>
        <p:nvCxnSpPr>
          <p:cNvPr id="19" name="Straight Connector 18"/>
          <p:cNvCxnSpPr/>
          <p:nvPr/>
        </p:nvCxnSpPr>
        <p:spPr>
          <a:xfrm>
            <a:off x="5867400" y="1752600"/>
            <a:ext cx="0" cy="418795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286000" y="1752600"/>
            <a:ext cx="0" cy="418795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flipV="1">
            <a:off x="1676400" y="4800600"/>
            <a:ext cx="548640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flipV="1">
            <a:off x="1676400" y="1981200"/>
            <a:ext cx="548640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953000" y="6324600"/>
            <a:ext cx="22860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lnSpc>
                <a:spcPct val="90000"/>
              </a:lnSpc>
            </a:pPr>
            <a:r>
              <a:rPr lang="en-US" sz="1400" dirty="0">
                <a:solidFill>
                  <a:schemeClr val="tx1">
                    <a:lumMod val="75000"/>
                    <a:lumOff val="25000"/>
                  </a:schemeClr>
                </a:solidFill>
              </a:rPr>
              <a:t>Dispersion window: 4 points</a:t>
            </a:r>
          </a:p>
        </p:txBody>
      </p:sp>
      <p:sp>
        <p:nvSpPr>
          <p:cNvPr id="33" name="Rectangle 32"/>
          <p:cNvSpPr/>
          <p:nvPr/>
        </p:nvSpPr>
        <p:spPr>
          <a:xfrm>
            <a:off x="1066800" y="6324600"/>
            <a:ext cx="32004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lumMod val="75000"/>
                    <a:lumOff val="25000"/>
                  </a:schemeClr>
                </a:solidFill>
              </a:rPr>
              <a:t>	Data set:	20170217T174030-fixation</a:t>
            </a:r>
          </a:p>
        </p:txBody>
      </p:sp>
    </p:spTree>
    <p:extLst>
      <p:ext uri="{BB962C8B-B14F-4D97-AF65-F5344CB8AC3E}">
        <p14:creationId xmlns:p14="http://schemas.microsoft.com/office/powerpoint/2010/main" val="94744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Raw Gaze Displacement and Dispersion</a:t>
            </a:r>
          </a:p>
        </p:txBody>
      </p:sp>
      <p:sp>
        <p:nvSpPr>
          <p:cNvPr id="6" name="Rectangle 5"/>
          <p:cNvSpPr/>
          <p:nvPr/>
        </p:nvSpPr>
        <p:spPr>
          <a:xfrm>
            <a:off x="1066800" y="6324600"/>
            <a:ext cx="32004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lumMod val="75000"/>
                    <a:lumOff val="25000"/>
                  </a:schemeClr>
                </a:solidFill>
              </a:rPr>
              <a:t>	Data set:	20170217T174030-fixation</a:t>
            </a:r>
          </a:p>
        </p:txBody>
      </p:sp>
      <p:pic>
        <p:nvPicPr>
          <p:cNvPr id="3" name="Picture 2"/>
          <p:cNvPicPr>
            <a:picLocks noChangeAspect="1"/>
          </p:cNvPicPr>
          <p:nvPr/>
        </p:nvPicPr>
        <p:blipFill>
          <a:blip r:embed="rId2"/>
          <a:stretch>
            <a:fillRect/>
          </a:stretch>
        </p:blipFill>
        <p:spPr>
          <a:xfrm>
            <a:off x="609600" y="3429000"/>
            <a:ext cx="3505200" cy="2743200"/>
          </a:xfrm>
          <a:prstGeom prst="rect">
            <a:avLst/>
          </a:prstGeom>
        </p:spPr>
      </p:pic>
      <p:sp>
        <p:nvSpPr>
          <p:cNvPr id="10" name="Rectangle 9"/>
          <p:cNvSpPr/>
          <p:nvPr/>
        </p:nvSpPr>
        <p:spPr>
          <a:xfrm>
            <a:off x="1447800" y="5486400"/>
            <a:ext cx="1143000" cy="457200"/>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400" dirty="0">
                <a:solidFill>
                  <a:schemeClr val="tx1"/>
                </a:solidFill>
              </a:rPr>
              <a:t>Active Target</a:t>
            </a:r>
          </a:p>
          <a:p>
            <a:pPr algn="ctr">
              <a:lnSpc>
                <a:spcPct val="90000"/>
              </a:lnSpc>
            </a:pPr>
            <a:r>
              <a:rPr lang="en-US" sz="1400" dirty="0">
                <a:solidFill>
                  <a:schemeClr val="tx1"/>
                </a:solidFill>
              </a:rPr>
              <a:t>Points</a:t>
            </a:r>
          </a:p>
        </p:txBody>
      </p:sp>
      <p:pic>
        <p:nvPicPr>
          <p:cNvPr id="12" name="Picture 11"/>
          <p:cNvPicPr>
            <a:picLocks noChangeAspect="1"/>
          </p:cNvPicPr>
          <p:nvPr/>
        </p:nvPicPr>
        <p:blipFill>
          <a:blip r:embed="rId3"/>
          <a:stretch>
            <a:fillRect/>
          </a:stretch>
        </p:blipFill>
        <p:spPr>
          <a:xfrm>
            <a:off x="4191000" y="3429000"/>
            <a:ext cx="3505200" cy="2743200"/>
          </a:xfrm>
          <a:prstGeom prst="rect">
            <a:avLst/>
          </a:prstGeom>
        </p:spPr>
      </p:pic>
      <p:sp>
        <p:nvSpPr>
          <p:cNvPr id="13" name="Rectangle 12"/>
          <p:cNvSpPr/>
          <p:nvPr/>
        </p:nvSpPr>
        <p:spPr>
          <a:xfrm>
            <a:off x="5108448" y="5486400"/>
            <a:ext cx="987552" cy="457200"/>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400" dirty="0">
                <a:solidFill>
                  <a:schemeClr val="tx1"/>
                </a:solidFill>
              </a:rPr>
              <a:t>All Gaze</a:t>
            </a:r>
          </a:p>
          <a:p>
            <a:pPr algn="ctr">
              <a:lnSpc>
                <a:spcPct val="90000"/>
              </a:lnSpc>
            </a:pPr>
            <a:r>
              <a:rPr lang="en-US" sz="1400" dirty="0">
                <a:solidFill>
                  <a:schemeClr val="tx1"/>
                </a:solidFill>
              </a:rPr>
              <a:t>Points</a:t>
            </a:r>
          </a:p>
        </p:txBody>
      </p:sp>
      <p:pic>
        <p:nvPicPr>
          <p:cNvPr id="14" name="Picture 13"/>
          <p:cNvPicPr>
            <a:picLocks noChangeAspect="1"/>
          </p:cNvPicPr>
          <p:nvPr/>
        </p:nvPicPr>
        <p:blipFill>
          <a:blip r:embed="rId4"/>
          <a:stretch>
            <a:fillRect/>
          </a:stretch>
        </p:blipFill>
        <p:spPr>
          <a:xfrm>
            <a:off x="609600" y="609600"/>
            <a:ext cx="3505200" cy="2743200"/>
          </a:xfrm>
          <a:prstGeom prst="rect">
            <a:avLst/>
          </a:prstGeom>
        </p:spPr>
      </p:pic>
      <p:sp>
        <p:nvSpPr>
          <p:cNvPr id="15" name="Rectangle 14"/>
          <p:cNvSpPr/>
          <p:nvPr/>
        </p:nvSpPr>
        <p:spPr>
          <a:xfrm>
            <a:off x="1447800" y="2667000"/>
            <a:ext cx="1143000" cy="457200"/>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400" dirty="0">
                <a:solidFill>
                  <a:schemeClr val="tx1"/>
                </a:solidFill>
              </a:rPr>
              <a:t>Fixation of</a:t>
            </a:r>
          </a:p>
          <a:p>
            <a:pPr algn="ctr">
              <a:lnSpc>
                <a:spcPct val="90000"/>
              </a:lnSpc>
            </a:pPr>
            <a:r>
              <a:rPr lang="en-US" sz="1400" dirty="0">
                <a:solidFill>
                  <a:schemeClr val="tx1"/>
                </a:solidFill>
              </a:rPr>
              <a:t>Active Target</a:t>
            </a:r>
          </a:p>
        </p:txBody>
      </p:sp>
      <p:pic>
        <p:nvPicPr>
          <p:cNvPr id="16" name="Picture 15"/>
          <p:cNvPicPr>
            <a:picLocks noChangeAspect="1"/>
          </p:cNvPicPr>
          <p:nvPr/>
        </p:nvPicPr>
        <p:blipFill>
          <a:blip r:embed="rId5"/>
          <a:stretch>
            <a:fillRect/>
          </a:stretch>
        </p:blipFill>
        <p:spPr>
          <a:xfrm>
            <a:off x="4191000" y="609600"/>
            <a:ext cx="3505200" cy="2743200"/>
          </a:xfrm>
          <a:prstGeom prst="rect">
            <a:avLst/>
          </a:prstGeom>
        </p:spPr>
      </p:pic>
      <p:sp>
        <p:nvSpPr>
          <p:cNvPr id="17" name="Rectangle 16"/>
          <p:cNvSpPr/>
          <p:nvPr/>
        </p:nvSpPr>
        <p:spPr>
          <a:xfrm>
            <a:off x="5108448" y="2667000"/>
            <a:ext cx="987552" cy="457200"/>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400" dirty="0">
                <a:solidFill>
                  <a:schemeClr val="tx1"/>
                </a:solidFill>
              </a:rPr>
              <a:t>All Fixation</a:t>
            </a:r>
          </a:p>
          <a:p>
            <a:pPr algn="ctr">
              <a:lnSpc>
                <a:spcPct val="90000"/>
              </a:lnSpc>
            </a:pPr>
            <a:r>
              <a:rPr lang="en-US" sz="1400" dirty="0">
                <a:solidFill>
                  <a:schemeClr val="tx1"/>
                </a:solidFill>
              </a:rPr>
              <a:t>Points</a:t>
            </a:r>
          </a:p>
        </p:txBody>
      </p:sp>
      <p:sp>
        <p:nvSpPr>
          <p:cNvPr id="18" name="Rectangle 17"/>
          <p:cNvSpPr/>
          <p:nvPr/>
        </p:nvSpPr>
        <p:spPr>
          <a:xfrm>
            <a:off x="7318248" y="2667000"/>
            <a:ext cx="1444752" cy="1216152"/>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Displacement</a:t>
            </a:r>
          </a:p>
          <a:p>
            <a:pPr algn="ctr">
              <a:lnSpc>
                <a:spcPct val="90000"/>
              </a:lnSpc>
            </a:pPr>
            <a:r>
              <a:rPr lang="en-US" sz="1600" dirty="0">
                <a:solidFill>
                  <a:schemeClr val="tx1"/>
                </a:solidFill>
              </a:rPr>
              <a:t>and dispersion</a:t>
            </a:r>
          </a:p>
          <a:p>
            <a:pPr algn="ctr">
              <a:lnSpc>
                <a:spcPct val="90000"/>
              </a:lnSpc>
            </a:pPr>
            <a:r>
              <a:rPr lang="en-US" sz="1600" dirty="0">
                <a:solidFill>
                  <a:schemeClr val="tx1"/>
                </a:solidFill>
              </a:rPr>
              <a:t>thresholds are</a:t>
            </a:r>
          </a:p>
          <a:p>
            <a:pPr algn="ctr">
              <a:lnSpc>
                <a:spcPct val="90000"/>
              </a:lnSpc>
            </a:pPr>
            <a:r>
              <a:rPr lang="en-US" sz="1600" dirty="0">
                <a:solidFill>
                  <a:schemeClr val="tx1"/>
                </a:solidFill>
              </a:rPr>
              <a:t>less clear from</a:t>
            </a:r>
          </a:p>
          <a:p>
            <a:pPr algn="ctr">
              <a:lnSpc>
                <a:spcPct val="90000"/>
              </a:lnSpc>
            </a:pPr>
            <a:r>
              <a:rPr lang="en-US" sz="1600" dirty="0">
                <a:solidFill>
                  <a:schemeClr val="tx1"/>
                </a:solidFill>
              </a:rPr>
              <a:t>raw gaze points</a:t>
            </a:r>
          </a:p>
        </p:txBody>
      </p:sp>
      <p:cxnSp>
        <p:nvCxnSpPr>
          <p:cNvPr id="19" name="Straight Connector 18"/>
          <p:cNvCxnSpPr/>
          <p:nvPr/>
        </p:nvCxnSpPr>
        <p:spPr>
          <a:xfrm>
            <a:off x="6477000" y="1143000"/>
            <a:ext cx="0" cy="411480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895600" y="1143000"/>
            <a:ext cx="0" cy="411480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flipV="1">
            <a:off x="2057400" y="4343400"/>
            <a:ext cx="502920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flipV="1">
            <a:off x="2133600" y="1524000"/>
            <a:ext cx="502920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53000" y="6324600"/>
            <a:ext cx="22860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lnSpc>
                <a:spcPct val="90000"/>
              </a:lnSpc>
            </a:pPr>
            <a:r>
              <a:rPr lang="en-US" sz="1400" dirty="0">
                <a:solidFill>
                  <a:schemeClr val="tx1">
                    <a:lumMod val="75000"/>
                    <a:lumOff val="25000"/>
                  </a:schemeClr>
                </a:solidFill>
              </a:rPr>
              <a:t>Dispersion window: 4 points</a:t>
            </a:r>
          </a:p>
        </p:txBody>
      </p:sp>
    </p:spTree>
    <p:extLst>
      <p:ext uri="{BB962C8B-B14F-4D97-AF65-F5344CB8AC3E}">
        <p14:creationId xmlns:p14="http://schemas.microsoft.com/office/powerpoint/2010/main" val="17110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Dispersion Threshold</a:t>
            </a:r>
          </a:p>
        </p:txBody>
      </p:sp>
      <p:sp>
        <p:nvSpPr>
          <p:cNvPr id="4" name="Content Placeholder 3"/>
          <p:cNvSpPr>
            <a:spLocks noGrp="1"/>
          </p:cNvSpPr>
          <p:nvPr>
            <p:ph idx="1"/>
          </p:nvPr>
        </p:nvSpPr>
        <p:spPr>
          <a:xfrm>
            <a:off x="76200" y="762000"/>
            <a:ext cx="8991600" cy="5486400"/>
          </a:xfrm>
        </p:spPr>
        <p:txBody>
          <a:bodyPr>
            <a:normAutofit/>
          </a:bodyPr>
          <a:lstStyle/>
          <a:p>
            <a:pPr>
              <a:spcBef>
                <a:spcPts val="600"/>
              </a:spcBef>
              <a:spcAft>
                <a:spcPts val="600"/>
              </a:spcAft>
            </a:pPr>
            <a:r>
              <a:rPr lang="en-US" dirty="0"/>
              <a:t>Typical maximum dispersion</a:t>
            </a:r>
          </a:p>
          <a:p>
            <a:pPr marL="457200" lvl="1" indent="0">
              <a:spcBef>
                <a:spcPts val="600"/>
              </a:spcBef>
              <a:spcAft>
                <a:spcPts val="600"/>
              </a:spcAft>
              <a:buNone/>
            </a:pPr>
            <a:r>
              <a:rPr lang="en-US" dirty="0">
                <a:latin typeface="Times New Roman" panose="02020603050405020304" pitchFamily="18" charset="0"/>
                <a:cs typeface="Times New Roman" panose="02020603050405020304" pitchFamily="18" charset="0"/>
              </a:rPr>
              <a:t>0.5° </a:t>
            </a:r>
            <a:r>
              <a:rPr lang="en-US" dirty="0">
                <a:latin typeface="+mj-lt"/>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1°</a:t>
            </a:r>
          </a:p>
          <a:p>
            <a:pPr marL="457200" lvl="1" indent="0">
              <a:spcBef>
                <a:spcPts val="600"/>
              </a:spcBef>
              <a:spcAft>
                <a:spcPts val="600"/>
              </a:spcAft>
              <a:buNone/>
            </a:pPr>
            <a:r>
              <a:rPr lang="en-US" i="1"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 tan(</a:t>
            </a:r>
            <a:r>
              <a:rPr lang="en-US" i="1"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p</a:t>
            </a:r>
          </a:p>
          <a:p>
            <a:pPr marL="457200" lvl="1" indent="0">
              <a:spcBef>
                <a:spcPts val="600"/>
              </a:spcBef>
              <a:spcAft>
                <a:spcPts val="600"/>
              </a:spcAft>
              <a:buNone/>
              <a:tabLst>
                <a:tab pos="684213" algn="l"/>
              </a:tabLst>
            </a:pPr>
            <a:r>
              <a:rPr lang="en-US" i="1" dirty="0">
                <a:latin typeface="Times New Roman" panose="02020603050405020304" pitchFamily="18" charset="0"/>
                <a:cs typeface="Times New Roman" panose="02020603050405020304" pitchFamily="18" charset="0"/>
              </a:rPr>
              <a:t>	d</a:t>
            </a:r>
            <a:r>
              <a:rPr lang="en-US" dirty="0">
                <a:latin typeface="Times New Roman" panose="02020603050405020304" pitchFamily="18" charset="0"/>
                <a:cs typeface="Times New Roman" panose="02020603050405020304" pitchFamily="18" charset="0"/>
              </a:rPr>
              <a:t> = 24.5</a:t>
            </a:r>
            <a:r>
              <a:rPr lang="en-US" dirty="0"/>
              <a:t> inches to screen</a:t>
            </a:r>
          </a:p>
          <a:p>
            <a:pPr marL="457200" lvl="1" indent="0">
              <a:spcBef>
                <a:spcPts val="600"/>
              </a:spcBef>
              <a:spcAft>
                <a:spcPts val="600"/>
              </a:spcAft>
              <a:buNone/>
              <a:tabLst>
                <a:tab pos="684213" algn="l"/>
              </a:tabLst>
            </a:pPr>
            <a:r>
              <a:rPr lang="en-US" i="1" dirty="0">
                <a:latin typeface="Times New Roman" panose="02020603050405020304" pitchFamily="18" charset="0"/>
                <a:cs typeface="Times New Roman" panose="02020603050405020304" pitchFamily="18" charset="0"/>
              </a:rPr>
              <a:t>	p</a:t>
            </a:r>
            <a:r>
              <a:rPr lang="en-US" dirty="0">
                <a:latin typeface="Times New Roman" panose="02020603050405020304" pitchFamily="18" charset="0"/>
                <a:cs typeface="Times New Roman" panose="02020603050405020304" pitchFamily="18" charset="0"/>
              </a:rPr>
              <a:t> = 86</a:t>
            </a:r>
            <a:r>
              <a:rPr lang="en-US" dirty="0"/>
              <a:t> pixels per inch (PPI)</a:t>
            </a:r>
          </a:p>
          <a:p>
            <a:pPr marL="457200" lvl="1" indent="0">
              <a:spcBef>
                <a:spcPts val="600"/>
              </a:spcBef>
              <a:spcAft>
                <a:spcPts val="600"/>
              </a:spcAft>
              <a:buNone/>
            </a:pPr>
            <a:r>
              <a:rPr lang="en-US" dirty="0">
                <a:latin typeface="Times New Roman" panose="02020603050405020304" pitchFamily="18" charset="0"/>
                <a:cs typeface="Times New Roman" panose="02020603050405020304" pitchFamily="18" charset="0"/>
              </a:rPr>
              <a:t>24.5</a:t>
            </a:r>
            <a:r>
              <a:rPr lang="en-US" dirty="0"/>
              <a:t> in</a:t>
            </a:r>
            <a:r>
              <a:rPr lang="en-US" dirty="0">
                <a:latin typeface="Times New Roman" panose="02020603050405020304" pitchFamily="18" charset="0"/>
                <a:cs typeface="Times New Roman" panose="02020603050405020304" pitchFamily="18" charset="0"/>
              </a:rPr>
              <a:t> · tan(0.5°) · 86</a:t>
            </a:r>
            <a:r>
              <a:rPr lang="en-US" dirty="0"/>
              <a:t> PPI</a:t>
            </a:r>
            <a:r>
              <a:rPr lang="en-US" dirty="0">
                <a:latin typeface="Times New Roman" panose="02020603050405020304" pitchFamily="18" charset="0"/>
                <a:cs typeface="Times New Roman" panose="02020603050405020304" pitchFamily="18" charset="0"/>
              </a:rPr>
              <a:t> = 18</a:t>
            </a:r>
            <a:r>
              <a:rPr lang="en-US" dirty="0"/>
              <a:t> pixels</a:t>
            </a:r>
          </a:p>
          <a:p>
            <a:pPr marL="457200" lvl="1" indent="0">
              <a:spcBef>
                <a:spcPts val="600"/>
              </a:spcBef>
              <a:spcAft>
                <a:spcPts val="600"/>
              </a:spcAft>
              <a:buNone/>
            </a:pPr>
            <a:r>
              <a:rPr lang="en-US" dirty="0">
                <a:latin typeface="Times New Roman" panose="02020603050405020304" pitchFamily="18" charset="0"/>
                <a:cs typeface="Times New Roman" panose="02020603050405020304" pitchFamily="18" charset="0"/>
              </a:rPr>
              <a:t>24.5</a:t>
            </a:r>
            <a:r>
              <a:rPr lang="en-US" dirty="0"/>
              <a:t> in</a:t>
            </a:r>
            <a:r>
              <a:rPr lang="en-US" dirty="0">
                <a:latin typeface="Times New Roman" panose="02020603050405020304" pitchFamily="18" charset="0"/>
                <a:cs typeface="Times New Roman" panose="02020603050405020304" pitchFamily="18" charset="0"/>
              </a:rPr>
              <a:t> · tan(1.0°) · 86</a:t>
            </a:r>
            <a:r>
              <a:rPr lang="en-US" dirty="0"/>
              <a:t> PPI</a:t>
            </a:r>
            <a:r>
              <a:rPr lang="en-US" dirty="0">
                <a:latin typeface="Times New Roman" panose="02020603050405020304" pitchFamily="18" charset="0"/>
                <a:cs typeface="Times New Roman" panose="02020603050405020304" pitchFamily="18" charset="0"/>
              </a:rPr>
              <a:t> = 37</a:t>
            </a:r>
            <a:r>
              <a:rPr lang="en-US" dirty="0"/>
              <a:t> pixels</a:t>
            </a:r>
          </a:p>
          <a:p>
            <a:pPr marL="457200" lvl="1" indent="0">
              <a:spcBef>
                <a:spcPts val="600"/>
              </a:spcBef>
              <a:spcAft>
                <a:spcPts val="600"/>
              </a:spcAft>
              <a:buNone/>
            </a:pPr>
            <a:endParaRPr lang="en-US" dirty="0"/>
          </a:p>
          <a:p>
            <a:pPr marL="342900" lvl="1" indent="-342900">
              <a:spcBef>
                <a:spcPts val="600"/>
              </a:spcBef>
              <a:spcAft>
                <a:spcPts val="600"/>
              </a:spcAft>
              <a:buFont typeface="Arial" pitchFamily="34" charset="0"/>
              <a:buChar char="•"/>
              <a:tabLst>
                <a:tab pos="684213" algn="l"/>
              </a:tabLst>
            </a:pPr>
            <a:r>
              <a:rPr lang="en-US" sz="2400" dirty="0"/>
              <a:t>Observed dispersion threshold</a:t>
            </a:r>
          </a:p>
          <a:p>
            <a:pPr marL="457200" lvl="1" indent="0">
              <a:spcBef>
                <a:spcPts val="600"/>
              </a:spcBef>
              <a:spcAft>
                <a:spcPts val="600"/>
              </a:spcAft>
              <a:buNone/>
            </a:pPr>
            <a:r>
              <a:rPr lang="en-US" i="1"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 = tan</a:t>
            </a:r>
            <a:r>
              <a:rPr lang="en-US" baseline="30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(28 </a:t>
            </a:r>
            <a:r>
              <a:rPr lang="en-US" dirty="0"/>
              <a:t>pixels</a:t>
            </a:r>
            <a:r>
              <a:rPr lang="en-US" dirty="0">
                <a:latin typeface="Times New Roman" panose="02020603050405020304" pitchFamily="18" charset="0"/>
                <a:cs typeface="Times New Roman" panose="02020603050405020304" pitchFamily="18" charset="0"/>
              </a:rPr>
              <a:t> / 86 </a:t>
            </a:r>
            <a:r>
              <a:rPr lang="en-US" dirty="0"/>
              <a:t>PPI</a:t>
            </a:r>
            <a:r>
              <a:rPr lang="en-US" dirty="0">
                <a:latin typeface="Times New Roman" panose="02020603050405020304" pitchFamily="18" charset="0"/>
                <a:cs typeface="Times New Roman" panose="02020603050405020304" pitchFamily="18" charset="0"/>
              </a:rPr>
              <a:t>) / 24.5</a:t>
            </a:r>
            <a:r>
              <a:rPr lang="en-US" dirty="0"/>
              <a:t> in</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0.76</a:t>
            </a:r>
            <a:r>
              <a:rPr lang="en-US" dirty="0">
                <a:latin typeface="Times New Roman" panose="02020603050405020304" pitchFamily="18" charset="0"/>
                <a:cs typeface="Times New Roman" panose="02020603050405020304" pitchFamily="18" charset="0"/>
              </a:rPr>
              <a:t>°</a:t>
            </a:r>
            <a:endParaRPr lang="en-US" dirty="0"/>
          </a:p>
        </p:txBody>
      </p:sp>
      <p:sp>
        <p:nvSpPr>
          <p:cNvPr id="5" name="Rectangle 4"/>
          <p:cNvSpPr/>
          <p:nvPr/>
        </p:nvSpPr>
        <p:spPr>
          <a:xfrm>
            <a:off x="2971800" y="6327648"/>
            <a:ext cx="32004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lumMod val="75000"/>
                    <a:lumOff val="25000"/>
                  </a:schemeClr>
                </a:solidFill>
              </a:rPr>
              <a:t>	Data set:	20170217T174030-fixation</a:t>
            </a:r>
          </a:p>
        </p:txBody>
      </p:sp>
    </p:spTree>
    <p:extLst>
      <p:ext uri="{BB962C8B-B14F-4D97-AF65-F5344CB8AC3E}">
        <p14:creationId xmlns:p14="http://schemas.microsoft.com/office/powerpoint/2010/main" val="148501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Calibration</a:t>
            </a:r>
          </a:p>
        </p:txBody>
      </p:sp>
    </p:spTree>
    <p:extLst>
      <p:ext uri="{BB962C8B-B14F-4D97-AF65-F5344CB8AC3E}">
        <p14:creationId xmlns:p14="http://schemas.microsoft.com/office/powerpoint/2010/main" val="106234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Dispersion and Displacement</a:t>
            </a:r>
          </a:p>
        </p:txBody>
      </p:sp>
      <p:sp>
        <p:nvSpPr>
          <p:cNvPr id="4" name="Content Placeholder 3"/>
          <p:cNvSpPr>
            <a:spLocks noGrp="1"/>
          </p:cNvSpPr>
          <p:nvPr>
            <p:ph idx="1"/>
          </p:nvPr>
        </p:nvSpPr>
        <p:spPr>
          <a:xfrm>
            <a:off x="76200" y="762000"/>
            <a:ext cx="8991600" cy="5486400"/>
          </a:xfrm>
        </p:spPr>
        <p:txBody>
          <a:bodyPr>
            <a:normAutofit/>
          </a:bodyPr>
          <a:lstStyle/>
          <a:p>
            <a:pPr>
              <a:spcBef>
                <a:spcPts val="600"/>
              </a:spcBef>
              <a:spcAft>
                <a:spcPts val="600"/>
              </a:spcAft>
            </a:pPr>
            <a:r>
              <a:rPr lang="en-US" dirty="0"/>
              <a:t>Typical velocity threshold</a:t>
            </a:r>
          </a:p>
          <a:p>
            <a:pPr marL="457200" lvl="1" indent="0">
              <a:spcBef>
                <a:spcPts val="600"/>
              </a:spcBef>
              <a:spcAft>
                <a:spcPts val="600"/>
              </a:spcAft>
              <a:buNone/>
              <a:tabLst>
                <a:tab pos="1487488" algn="l"/>
              </a:tabLst>
            </a:pPr>
            <a:r>
              <a:rPr lang="en-US" dirty="0"/>
              <a:t>Fixation:	</a:t>
            </a:r>
            <a:r>
              <a:rPr lang="en-US" dirty="0">
                <a:latin typeface="Times New Roman" panose="02020603050405020304" pitchFamily="18" charset="0"/>
                <a:cs typeface="Times New Roman" panose="02020603050405020304" pitchFamily="18" charset="0"/>
              </a:rPr>
              <a:t>&lt; 100°/</a:t>
            </a:r>
            <a:r>
              <a:rPr lang="en-US" dirty="0"/>
              <a:t>second  →  </a:t>
            </a:r>
            <a:r>
              <a:rPr lang="en-US" dirty="0">
                <a:latin typeface="Times New Roman" panose="02020603050405020304" pitchFamily="18" charset="0"/>
                <a:cs typeface="Times New Roman" panose="02020603050405020304" pitchFamily="18" charset="0"/>
              </a:rPr>
              <a:t>24.5</a:t>
            </a:r>
            <a:r>
              <a:rPr lang="en-US" dirty="0"/>
              <a:t> in</a:t>
            </a:r>
            <a:r>
              <a:rPr lang="en-US" dirty="0">
                <a:latin typeface="Times New Roman" panose="02020603050405020304" pitchFamily="18" charset="0"/>
                <a:cs typeface="Times New Roman" panose="02020603050405020304" pitchFamily="18" charset="0"/>
              </a:rPr>
              <a:t> · tan(100°/</a:t>
            </a:r>
            <a:r>
              <a:rPr lang="en-US" dirty="0"/>
              <a:t>s</a:t>
            </a:r>
            <a:r>
              <a:rPr lang="en-US" dirty="0">
                <a:latin typeface="Times New Roman" panose="02020603050405020304" pitchFamily="18" charset="0"/>
                <a:cs typeface="Times New Roman" panose="02020603050405020304" pitchFamily="18" charset="0"/>
              </a:rPr>
              <a:t> / 60 </a:t>
            </a:r>
            <a:r>
              <a:rPr lang="en-US" dirty="0"/>
              <a:t>fps</a:t>
            </a:r>
            <a:r>
              <a:rPr lang="en-US" dirty="0">
                <a:latin typeface="Times New Roman" panose="02020603050405020304" pitchFamily="18" charset="0"/>
                <a:cs typeface="Times New Roman" panose="02020603050405020304" pitchFamily="18" charset="0"/>
              </a:rPr>
              <a:t>) · 86</a:t>
            </a:r>
            <a:r>
              <a:rPr lang="en-US" dirty="0"/>
              <a:t> PPI</a:t>
            </a:r>
            <a:r>
              <a:rPr lang="en-US" dirty="0">
                <a:latin typeface="Times New Roman" panose="02020603050405020304" pitchFamily="18" charset="0"/>
                <a:cs typeface="Times New Roman" panose="02020603050405020304" pitchFamily="18" charset="0"/>
              </a:rPr>
              <a:t> = 61</a:t>
            </a:r>
            <a:r>
              <a:rPr lang="en-US" dirty="0"/>
              <a:t> pixels</a:t>
            </a:r>
          </a:p>
          <a:p>
            <a:pPr marL="457200" lvl="1" indent="0">
              <a:spcBef>
                <a:spcPts val="600"/>
              </a:spcBef>
              <a:spcAft>
                <a:spcPts val="600"/>
              </a:spcAft>
              <a:buNone/>
              <a:tabLst>
                <a:tab pos="1487488" algn="l"/>
              </a:tabLst>
            </a:pPr>
            <a:r>
              <a:rPr lang="en-US" dirty="0"/>
              <a:t>Saccade:	</a:t>
            </a:r>
            <a:r>
              <a:rPr lang="en-US" dirty="0">
                <a:latin typeface="Times New Roman" panose="02020603050405020304" pitchFamily="18" charset="0"/>
                <a:cs typeface="Times New Roman" panose="02020603050405020304" pitchFamily="18" charset="0"/>
              </a:rPr>
              <a:t>&gt; 300°/</a:t>
            </a:r>
            <a:r>
              <a:rPr lang="en-US" dirty="0"/>
              <a:t>second  →  </a:t>
            </a:r>
            <a:r>
              <a:rPr lang="en-US" dirty="0">
                <a:latin typeface="Times New Roman" panose="02020603050405020304" pitchFamily="18" charset="0"/>
                <a:cs typeface="Times New Roman" panose="02020603050405020304" pitchFamily="18" charset="0"/>
              </a:rPr>
              <a:t>24.5</a:t>
            </a:r>
            <a:r>
              <a:rPr lang="en-US" dirty="0"/>
              <a:t> in</a:t>
            </a:r>
            <a:r>
              <a:rPr lang="en-US" dirty="0">
                <a:latin typeface="Times New Roman" panose="02020603050405020304" pitchFamily="18" charset="0"/>
                <a:cs typeface="Times New Roman" panose="02020603050405020304" pitchFamily="18" charset="0"/>
              </a:rPr>
              <a:t> · tan(300°/</a:t>
            </a:r>
            <a:r>
              <a:rPr lang="en-US" dirty="0"/>
              <a:t>s</a:t>
            </a:r>
            <a:r>
              <a:rPr lang="en-US" dirty="0">
                <a:latin typeface="Times New Roman" panose="02020603050405020304" pitchFamily="18" charset="0"/>
                <a:cs typeface="Times New Roman" panose="02020603050405020304" pitchFamily="18" charset="0"/>
              </a:rPr>
              <a:t> / 60 </a:t>
            </a:r>
            <a:r>
              <a:rPr lang="en-US" dirty="0"/>
              <a:t>fps</a:t>
            </a:r>
            <a:r>
              <a:rPr lang="en-US" dirty="0">
                <a:latin typeface="Times New Roman" panose="02020603050405020304" pitchFamily="18" charset="0"/>
                <a:cs typeface="Times New Roman" panose="02020603050405020304" pitchFamily="18" charset="0"/>
              </a:rPr>
              <a:t>) · 86</a:t>
            </a:r>
            <a:r>
              <a:rPr lang="en-US" dirty="0"/>
              <a:t> PPI</a:t>
            </a:r>
            <a:r>
              <a:rPr lang="en-US" dirty="0">
                <a:latin typeface="Times New Roman" panose="02020603050405020304" pitchFamily="18" charset="0"/>
                <a:cs typeface="Times New Roman" panose="02020603050405020304" pitchFamily="18" charset="0"/>
              </a:rPr>
              <a:t> = 184</a:t>
            </a:r>
            <a:r>
              <a:rPr lang="en-US" dirty="0"/>
              <a:t> pixels</a:t>
            </a:r>
          </a:p>
          <a:p>
            <a:pPr marL="457200" lvl="1" indent="0">
              <a:spcBef>
                <a:spcPts val="600"/>
              </a:spcBef>
              <a:spcAft>
                <a:spcPts val="600"/>
              </a:spcAft>
              <a:buNone/>
              <a:tabLst>
                <a:tab pos="1487488" algn="l"/>
              </a:tabLst>
            </a:pPr>
            <a:endParaRPr lang="en-US" dirty="0"/>
          </a:p>
          <a:p>
            <a:pPr marL="342900" lvl="1" indent="-342900">
              <a:spcBef>
                <a:spcPts val="600"/>
              </a:spcBef>
              <a:spcAft>
                <a:spcPts val="600"/>
              </a:spcAft>
              <a:buFont typeface="Arial" pitchFamily="34" charset="0"/>
              <a:buChar char="•"/>
              <a:tabLst>
                <a:tab pos="684213" algn="l"/>
              </a:tabLst>
            </a:pPr>
            <a:r>
              <a:rPr lang="en-US" sz="2400" dirty="0"/>
              <a:t>Observed displacement threshold</a:t>
            </a:r>
          </a:p>
          <a:p>
            <a:pPr marL="457200" lvl="1" indent="0">
              <a:spcBef>
                <a:spcPts val="600"/>
              </a:spcBef>
              <a:spcAft>
                <a:spcPts val="600"/>
              </a:spcAft>
              <a:buNone/>
            </a:pPr>
            <a:r>
              <a:rPr lang="en-US" i="1"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 = tan</a:t>
            </a:r>
            <a:r>
              <a:rPr lang="en-US" baseline="30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(7 </a:t>
            </a:r>
            <a:r>
              <a:rPr lang="en-US" dirty="0"/>
              <a:t>pixels</a:t>
            </a:r>
            <a:r>
              <a:rPr lang="en-US" dirty="0">
                <a:latin typeface="Times New Roman" panose="02020603050405020304" pitchFamily="18" charset="0"/>
                <a:cs typeface="Times New Roman" panose="02020603050405020304" pitchFamily="18" charset="0"/>
              </a:rPr>
              <a:t> / 86 </a:t>
            </a:r>
            <a:r>
              <a:rPr lang="en-US" dirty="0"/>
              <a:t>PPI</a:t>
            </a:r>
            <a:r>
              <a:rPr lang="en-US" dirty="0">
                <a:latin typeface="Times New Roman" panose="02020603050405020304" pitchFamily="18" charset="0"/>
                <a:cs typeface="Times New Roman" panose="02020603050405020304" pitchFamily="18" charset="0"/>
              </a:rPr>
              <a:t>) / 24.5</a:t>
            </a:r>
            <a:r>
              <a:rPr lang="en-US" dirty="0"/>
              <a:t> in</a:t>
            </a:r>
            <a:r>
              <a:rPr lang="en-US" dirty="0">
                <a:latin typeface="Times New Roman" panose="02020603050405020304" pitchFamily="18" charset="0"/>
                <a:cs typeface="Times New Roman" panose="02020603050405020304" pitchFamily="18" charset="0"/>
              </a:rPr>
              <a:t>) · 60</a:t>
            </a:r>
            <a:r>
              <a:rPr lang="en-US" dirty="0"/>
              <a:t> fps</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11</a:t>
            </a:r>
            <a:r>
              <a:rPr lang="en-US" dirty="0">
                <a:latin typeface="Times New Roman" panose="02020603050405020304" pitchFamily="18" charset="0"/>
                <a:cs typeface="Times New Roman" panose="02020603050405020304" pitchFamily="18" charset="0"/>
              </a:rPr>
              <a:t>°/s</a:t>
            </a:r>
            <a:endParaRPr lang="en-US" dirty="0"/>
          </a:p>
        </p:txBody>
      </p:sp>
      <p:sp>
        <p:nvSpPr>
          <p:cNvPr id="5" name="Rectangle 4"/>
          <p:cNvSpPr/>
          <p:nvPr/>
        </p:nvSpPr>
        <p:spPr>
          <a:xfrm>
            <a:off x="2971800" y="6327648"/>
            <a:ext cx="32004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lumMod val="75000"/>
                    <a:lumOff val="25000"/>
                  </a:schemeClr>
                </a:solidFill>
              </a:rPr>
              <a:t>	Data set:	20170217T174030-fixation</a:t>
            </a:r>
          </a:p>
        </p:txBody>
      </p:sp>
    </p:spTree>
    <p:extLst>
      <p:ext uri="{BB962C8B-B14F-4D97-AF65-F5344CB8AC3E}">
        <p14:creationId xmlns:p14="http://schemas.microsoft.com/office/powerpoint/2010/main" val="1292824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Fixations on Targets</a:t>
            </a:r>
          </a:p>
        </p:txBody>
      </p:sp>
      <p:sp>
        <p:nvSpPr>
          <p:cNvPr id="6" name="Rectangle 5"/>
          <p:cNvSpPr/>
          <p:nvPr/>
        </p:nvSpPr>
        <p:spPr>
          <a:xfrm>
            <a:off x="2971800" y="6248400"/>
            <a:ext cx="32004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lumMod val="75000"/>
                    <a:lumOff val="25000"/>
                  </a:schemeClr>
                </a:solidFill>
              </a:rPr>
              <a:t>	Data set:	20170217T174030-fixation</a:t>
            </a:r>
          </a:p>
        </p:txBody>
      </p:sp>
      <p:graphicFrame>
        <p:nvGraphicFramePr>
          <p:cNvPr id="7" name="Table 6"/>
          <p:cNvGraphicFramePr>
            <a:graphicFrameLocks noGrp="1"/>
          </p:cNvGraphicFramePr>
          <p:nvPr>
            <p:extLst>
              <p:ext uri="{D42A27DB-BD31-4B8C-83A1-F6EECF244321}">
                <p14:modId xmlns:p14="http://schemas.microsoft.com/office/powerpoint/2010/main" val="2596456767"/>
              </p:ext>
            </p:extLst>
          </p:nvPr>
        </p:nvGraphicFramePr>
        <p:xfrm>
          <a:off x="1371600" y="838204"/>
          <a:ext cx="6400800" cy="3657596"/>
        </p:xfrm>
        <a:graphic>
          <a:graphicData uri="http://schemas.openxmlformats.org/drawingml/2006/table">
            <a:tbl>
              <a:tblPr firstRow="1" bandRow="1">
                <a:tableStyleId>{5C22544A-7EE6-4342-B048-85BDC9FD1C3A}</a:tableStyleId>
              </a:tblPr>
              <a:tblGrid>
                <a:gridCol w="759167">
                  <a:extLst>
                    <a:ext uri="{9D8B030D-6E8A-4147-A177-3AD203B41FA5}">
                      <a16:colId xmlns:a16="http://schemas.microsoft.com/office/drawing/2014/main" val="1005343133"/>
                    </a:ext>
                  </a:extLst>
                </a:gridCol>
                <a:gridCol w="611914">
                  <a:extLst>
                    <a:ext uri="{9D8B030D-6E8A-4147-A177-3AD203B41FA5}">
                      <a16:colId xmlns:a16="http://schemas.microsoft.com/office/drawing/2014/main" val="701278165"/>
                    </a:ext>
                  </a:extLst>
                </a:gridCol>
                <a:gridCol w="611914">
                  <a:extLst>
                    <a:ext uri="{9D8B030D-6E8A-4147-A177-3AD203B41FA5}">
                      <a16:colId xmlns:a16="http://schemas.microsoft.com/office/drawing/2014/main" val="1321285443"/>
                    </a:ext>
                  </a:extLst>
                </a:gridCol>
                <a:gridCol w="1527481">
                  <a:extLst>
                    <a:ext uri="{9D8B030D-6E8A-4147-A177-3AD203B41FA5}">
                      <a16:colId xmlns:a16="http://schemas.microsoft.com/office/drawing/2014/main" val="3740652920"/>
                    </a:ext>
                  </a:extLst>
                </a:gridCol>
                <a:gridCol w="1445162">
                  <a:extLst>
                    <a:ext uri="{9D8B030D-6E8A-4147-A177-3AD203B41FA5}">
                      <a16:colId xmlns:a16="http://schemas.microsoft.com/office/drawing/2014/main" val="781309781"/>
                    </a:ext>
                  </a:extLst>
                </a:gridCol>
                <a:gridCol w="1445162">
                  <a:extLst>
                    <a:ext uri="{9D8B030D-6E8A-4147-A177-3AD203B41FA5}">
                      <a16:colId xmlns:a16="http://schemas.microsoft.com/office/drawing/2014/main" val="3839535739"/>
                    </a:ext>
                  </a:extLst>
                </a:gridCol>
              </a:tblGrid>
              <a:tr h="538716">
                <a:tc>
                  <a:txBody>
                    <a:bodyPr/>
                    <a:lstStyle/>
                    <a:p>
                      <a:pPr algn="ctr"/>
                      <a:r>
                        <a:rPr lang="en-US" sz="1400" b="0" dirty="0">
                          <a:solidFill>
                            <a:schemeClr val="tx1"/>
                          </a:solidFill>
                        </a:rPr>
                        <a:t>Target</a:t>
                      </a:r>
                    </a:p>
                  </a:txBody>
                  <a:tcPr anchor="b">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x</a:t>
                      </a: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y</a:t>
                      </a: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Count of fixations</a:t>
                      </a:r>
                    </a:p>
                    <a:p>
                      <a:pPr algn="ctr"/>
                      <a:r>
                        <a:rPr lang="en-US" sz="1400" b="0" dirty="0">
                          <a:solidFill>
                            <a:schemeClr val="tx1"/>
                          </a:solidFill>
                        </a:rPr>
                        <a:t>on target</a:t>
                      </a: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Average fixation</a:t>
                      </a:r>
                    </a:p>
                    <a:p>
                      <a:pPr algn="ctr"/>
                      <a:r>
                        <a:rPr lang="en-US" sz="1400" b="0" dirty="0">
                          <a:solidFill>
                            <a:schemeClr val="tx1"/>
                          </a:solidFill>
                        </a:rPr>
                        <a:t>duration (</a:t>
                      </a:r>
                      <a:r>
                        <a:rPr lang="en-US" sz="1400" b="0" dirty="0" err="1">
                          <a:solidFill>
                            <a:schemeClr val="tx1"/>
                          </a:solidFill>
                        </a:rPr>
                        <a:t>ms</a:t>
                      </a:r>
                      <a:r>
                        <a:rPr lang="en-US" sz="1400" b="0" dirty="0">
                          <a:solidFill>
                            <a:schemeClr val="tx1"/>
                          </a:solidFill>
                        </a:rPr>
                        <a:t>)</a:t>
                      </a: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Interval between</a:t>
                      </a:r>
                    </a:p>
                    <a:p>
                      <a:pPr algn="ctr"/>
                      <a:r>
                        <a:rPr lang="en-US" sz="1400" b="0" dirty="0">
                          <a:solidFill>
                            <a:schemeClr val="tx1"/>
                          </a:solidFill>
                        </a:rPr>
                        <a:t>fixations (</a:t>
                      </a:r>
                      <a:r>
                        <a:rPr lang="en-US" sz="1400" b="0" dirty="0" err="1">
                          <a:solidFill>
                            <a:schemeClr val="tx1"/>
                          </a:solidFill>
                        </a:rPr>
                        <a:t>ms</a:t>
                      </a:r>
                      <a:r>
                        <a:rPr lang="en-US" sz="1400" b="0" dirty="0">
                          <a:solidFill>
                            <a:schemeClr val="tx1"/>
                          </a:solidFill>
                        </a:rPr>
                        <a:t>)</a:t>
                      </a: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36267443"/>
                  </a:ext>
                </a:extLst>
              </a:tr>
              <a:tr h="311888">
                <a:tc>
                  <a:txBody>
                    <a:bodyPr/>
                    <a:lstStyle/>
                    <a:p>
                      <a:pPr algn="ctr"/>
                      <a:r>
                        <a:rPr lang="en-US" sz="1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102</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102</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3</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1,875</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20,295</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44240809"/>
                  </a:ext>
                </a:extLst>
              </a:tr>
              <a:tr h="311888">
                <a:tc>
                  <a:txBody>
                    <a:bodyPr/>
                    <a:lstStyle/>
                    <a:p>
                      <a:pPr algn="ctr"/>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640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102</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3</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1,665</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14,200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83266226"/>
                  </a:ext>
                </a:extLst>
              </a:tr>
              <a:tr h="311888">
                <a:tc>
                  <a:txBody>
                    <a:bodyPr/>
                    <a:lstStyle/>
                    <a:p>
                      <a:pPr algn="ctr"/>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1178</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102</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3</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2,420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32,449</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54596627"/>
                  </a:ext>
                </a:extLst>
              </a:tr>
              <a:tr h="311888">
                <a:tc>
                  <a:txBody>
                    <a:bodyPr/>
                    <a:lstStyle/>
                    <a:p>
                      <a:pPr algn="ctr"/>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102</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512</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3</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2,153</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16,316</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32252278"/>
                  </a:ext>
                </a:extLst>
              </a:tr>
              <a:tr h="311888">
                <a:tc>
                  <a:txBody>
                    <a:bodyPr/>
                    <a:lstStyle/>
                    <a:p>
                      <a:pPr algn="ctr"/>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640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512</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3</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1,686</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16,217</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48934099"/>
                  </a:ext>
                </a:extLst>
              </a:tr>
              <a:tr h="311888">
                <a:tc>
                  <a:txBody>
                    <a:bodyPr/>
                    <a:lstStyle/>
                    <a:p>
                      <a:pPr algn="ctr"/>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1178</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512</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3</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1,864</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28,369</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6323600"/>
                  </a:ext>
                </a:extLst>
              </a:tr>
              <a:tr h="311888">
                <a:tc>
                  <a:txBody>
                    <a:bodyPr/>
                    <a:lstStyle/>
                    <a:p>
                      <a:pPr algn="ctr"/>
                      <a:r>
                        <a:rPr lang="en-US" sz="14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102</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922</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3</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1,860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6,144</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63108315"/>
                  </a:ext>
                </a:extLst>
              </a:tr>
              <a:tr h="311888">
                <a:tc>
                  <a:txBody>
                    <a:bodyPr/>
                    <a:lstStyle/>
                    <a:p>
                      <a:pPr algn="ctr"/>
                      <a:r>
                        <a:rPr lang="en-US" sz="14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640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922</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3</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1,890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18,280</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60072945"/>
                  </a:ext>
                </a:extLst>
              </a:tr>
              <a:tr h="311888">
                <a:tc>
                  <a:txBody>
                    <a:bodyPr/>
                    <a:lstStyle/>
                    <a:p>
                      <a:pPr algn="ctr"/>
                      <a:r>
                        <a:rPr lang="en-US" sz="14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solidFill>
                            <a:schemeClr val="tx1"/>
                          </a:solidFill>
                        </a:rPr>
                        <a:t>1178</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solidFill>
                            <a:schemeClr val="tx1"/>
                          </a:solidFill>
                        </a:rPr>
                        <a:t>922</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3</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1,876</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10,222</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5333482"/>
                  </a:ext>
                </a:extLst>
              </a:tr>
              <a:tr h="311888">
                <a:tc gridSpan="3">
                  <a:txBody>
                    <a:bodyPr/>
                    <a:lstStyle/>
                    <a:p>
                      <a:pPr algn="r"/>
                      <a:r>
                        <a:rPr lang="en-US" sz="1400" dirty="0">
                          <a:solidFill>
                            <a:schemeClr val="tx1"/>
                          </a:solidFill>
                        </a:rPr>
                        <a:t>Average</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r"/>
                      <a:endParaRPr lang="en-US" sz="1400" dirty="0">
                        <a:solidFill>
                          <a:schemeClr val="tx1"/>
                        </a:solidFill>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r"/>
                      <a:endParaRPr lang="en-US" sz="140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3</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1,921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18,055</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8868070"/>
                  </a:ext>
                </a:extLst>
              </a:tr>
            </a:tbl>
          </a:graphicData>
        </a:graphic>
      </p:graphicFrame>
      <p:cxnSp>
        <p:nvCxnSpPr>
          <p:cNvPr id="13" name="Straight Arrow Connector 12"/>
          <p:cNvCxnSpPr>
            <a:cxnSpLocks/>
          </p:cNvCxnSpPr>
          <p:nvPr/>
        </p:nvCxnSpPr>
        <p:spPr>
          <a:xfrm flipV="1">
            <a:off x="3429000" y="4492752"/>
            <a:ext cx="228600" cy="384048"/>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flipV="1">
            <a:off x="6934200" y="4492752"/>
            <a:ext cx="0" cy="384048"/>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V="1">
            <a:off x="5105400" y="4492752"/>
            <a:ext cx="228600" cy="384048"/>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114800" y="4803648"/>
            <a:ext cx="1444752" cy="1216152"/>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400" dirty="0">
                <a:solidFill>
                  <a:schemeClr val="tx1"/>
                </a:solidFill>
              </a:rPr>
              <a:t>Fixation durations</a:t>
            </a:r>
          </a:p>
          <a:p>
            <a:pPr algn="ctr">
              <a:lnSpc>
                <a:spcPct val="90000"/>
              </a:lnSpc>
            </a:pPr>
            <a:r>
              <a:rPr lang="en-US" sz="1400" dirty="0">
                <a:solidFill>
                  <a:schemeClr val="tx1"/>
                </a:solidFill>
              </a:rPr>
              <a:t>should be equal</a:t>
            </a:r>
          </a:p>
          <a:p>
            <a:pPr algn="ctr">
              <a:lnSpc>
                <a:spcPct val="90000"/>
              </a:lnSpc>
            </a:pPr>
            <a:r>
              <a:rPr lang="en-US" sz="1400" dirty="0">
                <a:solidFill>
                  <a:schemeClr val="tx1"/>
                </a:solidFill>
              </a:rPr>
              <a:t>to or greater than</a:t>
            </a:r>
          </a:p>
          <a:p>
            <a:pPr algn="ctr">
              <a:lnSpc>
                <a:spcPct val="90000"/>
              </a:lnSpc>
            </a:pPr>
            <a:r>
              <a:rPr lang="en-US" sz="1400" dirty="0">
                <a:solidFill>
                  <a:schemeClr val="tx1"/>
                </a:solidFill>
              </a:rPr>
              <a:t>the target active</a:t>
            </a:r>
          </a:p>
          <a:p>
            <a:pPr algn="ctr">
              <a:lnSpc>
                <a:spcPct val="90000"/>
              </a:lnSpc>
            </a:pPr>
            <a:r>
              <a:rPr lang="en-US" sz="1400" dirty="0">
                <a:solidFill>
                  <a:schemeClr val="tx1"/>
                </a:solidFill>
              </a:rPr>
              <a:t>time of 1,000</a:t>
            </a:r>
          </a:p>
          <a:p>
            <a:pPr algn="ctr">
              <a:lnSpc>
                <a:spcPct val="90000"/>
              </a:lnSpc>
            </a:pPr>
            <a:r>
              <a:rPr lang="en-US" sz="1400" dirty="0">
                <a:solidFill>
                  <a:schemeClr val="tx1"/>
                </a:solidFill>
              </a:rPr>
              <a:t>milliseconds.</a:t>
            </a:r>
          </a:p>
        </p:txBody>
      </p:sp>
      <p:sp>
        <p:nvSpPr>
          <p:cNvPr id="10" name="Rectangle 9"/>
          <p:cNvSpPr/>
          <p:nvPr/>
        </p:nvSpPr>
        <p:spPr>
          <a:xfrm>
            <a:off x="5940552" y="4803648"/>
            <a:ext cx="1755648" cy="1216152"/>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400" dirty="0">
                <a:solidFill>
                  <a:schemeClr val="tx1"/>
                </a:solidFill>
              </a:rPr>
              <a:t>An average interval of</a:t>
            </a:r>
          </a:p>
          <a:p>
            <a:pPr algn="ctr">
              <a:lnSpc>
                <a:spcPct val="90000"/>
              </a:lnSpc>
            </a:pPr>
            <a:r>
              <a:rPr lang="en-US" sz="1400" dirty="0">
                <a:solidFill>
                  <a:schemeClr val="tx1"/>
                </a:solidFill>
              </a:rPr>
              <a:t>18,000 milliseconds</a:t>
            </a:r>
          </a:p>
          <a:p>
            <a:pPr algn="ctr">
              <a:lnSpc>
                <a:spcPct val="90000"/>
              </a:lnSpc>
            </a:pPr>
            <a:r>
              <a:rPr lang="en-US" sz="1400" dirty="0">
                <a:solidFill>
                  <a:schemeClr val="tx1"/>
                </a:solidFill>
              </a:rPr>
              <a:t>would be consistent</a:t>
            </a:r>
          </a:p>
          <a:p>
            <a:pPr algn="ctr">
              <a:lnSpc>
                <a:spcPct val="90000"/>
              </a:lnSpc>
            </a:pPr>
            <a:r>
              <a:rPr lang="en-US" sz="1400" dirty="0">
                <a:solidFill>
                  <a:schemeClr val="tx1"/>
                </a:solidFill>
              </a:rPr>
              <a:t>with 9 targets and</a:t>
            </a:r>
          </a:p>
          <a:p>
            <a:pPr algn="ctr">
              <a:lnSpc>
                <a:spcPct val="90000"/>
              </a:lnSpc>
            </a:pPr>
            <a:r>
              <a:rPr lang="en-US" sz="1400" dirty="0">
                <a:solidFill>
                  <a:schemeClr val="tx1"/>
                </a:solidFill>
              </a:rPr>
              <a:t>2,000 milliseconds</a:t>
            </a:r>
          </a:p>
          <a:p>
            <a:pPr algn="ctr">
              <a:lnSpc>
                <a:spcPct val="90000"/>
              </a:lnSpc>
            </a:pPr>
            <a:r>
              <a:rPr lang="en-US" sz="1400" dirty="0">
                <a:solidFill>
                  <a:schemeClr val="tx1"/>
                </a:solidFill>
              </a:rPr>
              <a:t>per target.</a:t>
            </a:r>
          </a:p>
        </p:txBody>
      </p:sp>
      <p:sp>
        <p:nvSpPr>
          <p:cNvPr id="11" name="Rectangle 10"/>
          <p:cNvSpPr/>
          <p:nvPr/>
        </p:nvSpPr>
        <p:spPr>
          <a:xfrm>
            <a:off x="1444752" y="4803648"/>
            <a:ext cx="2286000" cy="1216152"/>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400" dirty="0">
                <a:solidFill>
                  <a:schemeClr val="tx1"/>
                </a:solidFill>
              </a:rPr>
              <a:t>Ideal count is 3, one for each</a:t>
            </a:r>
          </a:p>
          <a:p>
            <a:pPr algn="ctr">
              <a:lnSpc>
                <a:spcPct val="90000"/>
              </a:lnSpc>
            </a:pPr>
            <a:r>
              <a:rPr lang="en-US" sz="1400" dirty="0">
                <a:solidFill>
                  <a:schemeClr val="tx1"/>
                </a:solidFill>
              </a:rPr>
              <a:t>target sequence. Less than 3</a:t>
            </a:r>
          </a:p>
          <a:p>
            <a:pPr algn="ctr">
              <a:lnSpc>
                <a:spcPct val="90000"/>
              </a:lnSpc>
            </a:pPr>
            <a:r>
              <a:rPr lang="en-US" sz="1400" dirty="0">
                <a:solidFill>
                  <a:schemeClr val="tx1"/>
                </a:solidFill>
              </a:rPr>
              <a:t>represents failure to detect</a:t>
            </a:r>
          </a:p>
          <a:p>
            <a:pPr algn="ctr">
              <a:lnSpc>
                <a:spcPct val="90000"/>
              </a:lnSpc>
            </a:pPr>
            <a:r>
              <a:rPr lang="en-US" sz="1400" dirty="0">
                <a:solidFill>
                  <a:schemeClr val="tx1"/>
                </a:solidFill>
              </a:rPr>
              <a:t>fixation(s) on a target.</a:t>
            </a:r>
          </a:p>
          <a:p>
            <a:pPr algn="ctr">
              <a:lnSpc>
                <a:spcPct val="90000"/>
              </a:lnSpc>
            </a:pPr>
            <a:r>
              <a:rPr lang="en-US" sz="1400" dirty="0">
                <a:solidFill>
                  <a:schemeClr val="tx1"/>
                </a:solidFill>
              </a:rPr>
              <a:t>Greater than 3 represents</a:t>
            </a:r>
          </a:p>
          <a:p>
            <a:pPr algn="ctr">
              <a:lnSpc>
                <a:spcPct val="90000"/>
              </a:lnSpc>
            </a:pPr>
            <a:r>
              <a:rPr lang="en-US" sz="1400" dirty="0">
                <a:solidFill>
                  <a:schemeClr val="tx1"/>
                </a:solidFill>
              </a:rPr>
              <a:t>interrupted fixation(s).</a:t>
            </a:r>
          </a:p>
        </p:txBody>
      </p:sp>
    </p:spTree>
    <p:extLst>
      <p:ext uri="{BB962C8B-B14F-4D97-AF65-F5344CB8AC3E}">
        <p14:creationId xmlns:p14="http://schemas.microsoft.com/office/powerpoint/2010/main" val="3541885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Preliminary Fixation Study – Summary</a:t>
            </a:r>
          </a:p>
        </p:txBody>
      </p:sp>
      <p:sp>
        <p:nvSpPr>
          <p:cNvPr id="4" name="Content Placeholder 3"/>
          <p:cNvSpPr>
            <a:spLocks noGrp="1"/>
          </p:cNvSpPr>
          <p:nvPr>
            <p:ph idx="1"/>
          </p:nvPr>
        </p:nvSpPr>
        <p:spPr/>
        <p:txBody>
          <a:bodyPr>
            <a:normAutofit fontScale="85000" lnSpcReduction="10000"/>
          </a:bodyPr>
          <a:lstStyle/>
          <a:p>
            <a:r>
              <a:rPr lang="en-US" dirty="0"/>
              <a:t>Exploratory data analysis provides evidence of expected observations</a:t>
            </a:r>
          </a:p>
          <a:p>
            <a:pPr lvl="1"/>
            <a:r>
              <a:rPr lang="en-US" dirty="0"/>
              <a:t>Smoothed gaze points reveal saccade paths</a:t>
            </a:r>
          </a:p>
          <a:p>
            <a:pPr lvl="1"/>
            <a:r>
              <a:rPr lang="en-US" dirty="0"/>
              <a:t>High density of gaze points observed near targets</a:t>
            </a:r>
          </a:p>
          <a:p>
            <a:pPr lvl="1"/>
            <a:r>
              <a:rPr lang="en-US" dirty="0"/>
              <a:t>High density of fixations observed near targets</a:t>
            </a:r>
          </a:p>
          <a:p>
            <a:pPr lvl="1"/>
            <a:r>
              <a:rPr lang="en-US" dirty="0"/>
              <a:t>Some fixations appear not to be on or during an active target</a:t>
            </a:r>
          </a:p>
          <a:p>
            <a:r>
              <a:rPr lang="en-US" dirty="0"/>
              <a:t>Fixation point accuracy</a:t>
            </a:r>
          </a:p>
          <a:p>
            <a:pPr lvl="1"/>
            <a:r>
              <a:rPr lang="en-US" dirty="0"/>
              <a:t>Average error:  26-27 pixels (0.7° visual angle)</a:t>
            </a:r>
          </a:p>
          <a:p>
            <a:r>
              <a:rPr lang="en-US" dirty="0"/>
              <a:t>Parameters for fixation detection</a:t>
            </a:r>
          </a:p>
          <a:p>
            <a:pPr lvl="1"/>
            <a:r>
              <a:rPr lang="en-US" dirty="0"/>
              <a:t>DT window size:  4 points</a:t>
            </a:r>
          </a:p>
          <a:p>
            <a:pPr lvl="2"/>
            <a:r>
              <a:rPr lang="en-US" dirty="0"/>
              <a:t>Initial testing suggested 4 points would be sufficient</a:t>
            </a:r>
          </a:p>
          <a:p>
            <a:pPr lvl="2"/>
            <a:r>
              <a:rPr lang="en-US" dirty="0"/>
              <a:t>Data analysis provides evidence to support</a:t>
            </a:r>
          </a:p>
          <a:p>
            <a:pPr lvl="1"/>
            <a:r>
              <a:rPr lang="en-US" dirty="0"/>
              <a:t>Maximum dispersion of fixation points in DT window:  28</a:t>
            </a:r>
          </a:p>
          <a:p>
            <a:pPr lvl="2"/>
            <a:r>
              <a:rPr lang="en-US" dirty="0"/>
              <a:t>Evidence implemented DT algorithm may be suitable for fixation detection</a:t>
            </a:r>
          </a:p>
          <a:p>
            <a:pPr lvl="1"/>
            <a:r>
              <a:rPr lang="en-US" dirty="0"/>
              <a:t>Maximum displacement between fixation points:  7</a:t>
            </a:r>
          </a:p>
          <a:p>
            <a:pPr lvl="2"/>
            <a:r>
              <a:rPr lang="en-US" dirty="0"/>
              <a:t>However, there is evidence implemented VT algorithm may not be suitable for fixation detection</a:t>
            </a:r>
          </a:p>
          <a:p>
            <a:r>
              <a:rPr lang="en-US" dirty="0"/>
              <a:t>Test metrics for fixations on object (target)</a:t>
            </a:r>
          </a:p>
          <a:p>
            <a:pPr lvl="1"/>
            <a:r>
              <a:rPr lang="en-US" dirty="0"/>
              <a:t>Count of fixations for each target equals 3, one for each target sequence</a:t>
            </a:r>
          </a:p>
          <a:p>
            <a:pPr lvl="1"/>
            <a:r>
              <a:rPr lang="en-US" dirty="0"/>
              <a:t>Average fixation duration at each target is greater than the minimum of 1,000 </a:t>
            </a:r>
            <a:r>
              <a:rPr lang="en-US" dirty="0" err="1"/>
              <a:t>ms</a:t>
            </a:r>
            <a:endParaRPr lang="en-US" dirty="0"/>
          </a:p>
          <a:p>
            <a:pPr lvl="1"/>
            <a:r>
              <a:rPr lang="en-US" dirty="0"/>
              <a:t>Interval between fixations is consistent with a sequence of 9 targets, repeated 3 times, with 2,000 </a:t>
            </a:r>
            <a:r>
              <a:rPr lang="en-US" dirty="0" err="1"/>
              <a:t>ms</a:t>
            </a:r>
            <a:r>
              <a:rPr lang="en-US" dirty="0"/>
              <a:t> per target</a:t>
            </a:r>
          </a:p>
        </p:txBody>
      </p:sp>
    </p:spTree>
    <p:extLst>
      <p:ext uri="{BB962C8B-B14F-4D97-AF65-F5344CB8AC3E}">
        <p14:creationId xmlns:p14="http://schemas.microsoft.com/office/powerpoint/2010/main" val="3773236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Fixation Test</a:t>
            </a:r>
          </a:p>
        </p:txBody>
      </p:sp>
    </p:spTree>
    <p:extLst>
      <p:ext uri="{BB962C8B-B14F-4D97-AF65-F5344CB8AC3E}">
        <p14:creationId xmlns:p14="http://schemas.microsoft.com/office/powerpoint/2010/main" val="2963651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Fixation Test Objectives</a:t>
            </a:r>
          </a:p>
        </p:txBody>
      </p:sp>
      <p:sp>
        <p:nvSpPr>
          <p:cNvPr id="4" name="Content Placeholder 3"/>
          <p:cNvSpPr>
            <a:spLocks noGrp="1"/>
          </p:cNvSpPr>
          <p:nvPr>
            <p:ph idx="1"/>
          </p:nvPr>
        </p:nvSpPr>
        <p:spPr/>
        <p:txBody>
          <a:bodyPr>
            <a:normAutofit/>
          </a:bodyPr>
          <a:lstStyle/>
          <a:p>
            <a:pPr marL="457200" indent="-457200">
              <a:buFont typeface="+mj-lt"/>
              <a:buAutoNum type="arabicPeriod"/>
            </a:pPr>
            <a:r>
              <a:rPr lang="en-US" dirty="0"/>
              <a:t>Test reliability and compare three (3) fixation detection methods</a:t>
            </a:r>
          </a:p>
          <a:p>
            <a:pPr marL="457200" lvl="1" indent="0">
              <a:buNone/>
            </a:pPr>
            <a:r>
              <a:rPr lang="en-US" dirty="0"/>
              <a:t>	Eye tracker fixation flag (ET)</a:t>
            </a:r>
          </a:p>
          <a:p>
            <a:pPr marL="457200" lvl="1" indent="0">
              <a:buNone/>
            </a:pPr>
            <a:r>
              <a:rPr lang="en-US" dirty="0"/>
              <a:t>	Dispersion threshold (DT)</a:t>
            </a:r>
          </a:p>
          <a:p>
            <a:pPr marL="457200" lvl="1" indent="0">
              <a:buNone/>
            </a:pPr>
            <a:r>
              <a:rPr lang="en-US" dirty="0"/>
              <a:t>	Velocity threshold (VT)</a:t>
            </a:r>
          </a:p>
          <a:p>
            <a:pPr lvl="1"/>
            <a:r>
              <a:rPr lang="en-US" dirty="0"/>
              <a:t>Input smoothed gaze points to both DT and VT</a:t>
            </a:r>
          </a:p>
          <a:p>
            <a:pPr lvl="1"/>
            <a:r>
              <a:rPr lang="en-US" dirty="0"/>
              <a:t>Is eye tracker fixation detection sufficient?</a:t>
            </a:r>
          </a:p>
          <a:p>
            <a:pPr marL="457200" indent="-457200">
              <a:buFont typeface="+mj-lt"/>
              <a:buAutoNum type="arabicPeriod"/>
            </a:pPr>
            <a:r>
              <a:rPr lang="en-US" dirty="0"/>
              <a:t>Measure fixation point accuracy</a:t>
            </a:r>
          </a:p>
          <a:p>
            <a:pPr lvl="1"/>
            <a:r>
              <a:rPr lang="en-US" dirty="0"/>
              <a:t>Smoothed gaze point error during fixation, in pixels and degrees visual angle</a:t>
            </a:r>
          </a:p>
          <a:p>
            <a:pPr lvl="1"/>
            <a:r>
              <a:rPr lang="en-US" dirty="0"/>
              <a:t>Compare with reported accuracy of eye tracker</a:t>
            </a:r>
          </a:p>
          <a:p>
            <a:pPr marL="457200" indent="-457200">
              <a:buFont typeface="+mj-lt"/>
              <a:buAutoNum type="arabicPeriod"/>
            </a:pPr>
            <a:r>
              <a:rPr lang="en-US" dirty="0">
                <a:solidFill>
                  <a:srgbClr val="FF0000"/>
                </a:solidFill>
              </a:rPr>
              <a:t>Model the relationship between fixation metrics and attention</a:t>
            </a:r>
          </a:p>
          <a:p>
            <a:pPr lvl="1"/>
            <a:r>
              <a:rPr lang="en-US" i="1" dirty="0">
                <a:solidFill>
                  <a:srgbClr val="FF0000"/>
                </a:solidFill>
              </a:rPr>
              <a:t>May need to use a different test</a:t>
            </a:r>
          </a:p>
          <a:p>
            <a:pPr lvl="1"/>
            <a:r>
              <a:rPr lang="en-US" i="1" dirty="0">
                <a:solidFill>
                  <a:srgbClr val="FF0000"/>
                </a:solidFill>
              </a:rPr>
              <a:t>This test might be limited to assessing reliability of measurements</a:t>
            </a:r>
          </a:p>
          <a:p>
            <a:pPr marL="457200" indent="-457200">
              <a:buFont typeface="+mj-lt"/>
              <a:buAutoNum type="arabicPeriod"/>
            </a:pPr>
            <a:r>
              <a:rPr lang="en-US" dirty="0"/>
              <a:t>Capture pictures of experiment for use during dissertation defense</a:t>
            </a:r>
          </a:p>
        </p:txBody>
      </p:sp>
      <p:sp>
        <p:nvSpPr>
          <p:cNvPr id="5" name="Rectangle 4"/>
          <p:cNvSpPr/>
          <p:nvPr/>
        </p:nvSpPr>
        <p:spPr>
          <a:xfrm>
            <a:off x="762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Fixation Test</a:t>
            </a:r>
            <a:endParaRPr lang="en-US" sz="1400" dirty="0">
              <a:solidFill>
                <a:schemeClr val="tx1"/>
              </a:solidFill>
            </a:endParaRPr>
          </a:p>
        </p:txBody>
      </p:sp>
      <p:sp>
        <p:nvSpPr>
          <p:cNvPr id="6" name="Rectangle 5"/>
          <p:cNvSpPr/>
          <p:nvPr/>
        </p:nvSpPr>
        <p:spPr>
          <a:xfrm>
            <a:off x="79248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Introduction</a:t>
            </a:r>
            <a:endParaRPr lang="en-US" sz="1400" dirty="0">
              <a:solidFill>
                <a:schemeClr val="tx1"/>
              </a:solidFill>
            </a:endParaRPr>
          </a:p>
        </p:txBody>
      </p:sp>
    </p:spTree>
    <p:extLst>
      <p:ext uri="{BB962C8B-B14F-4D97-AF65-F5344CB8AC3E}">
        <p14:creationId xmlns:p14="http://schemas.microsoft.com/office/powerpoint/2010/main" val="697663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Parameters</a:t>
            </a:r>
          </a:p>
        </p:txBody>
      </p:sp>
      <p:graphicFrame>
        <p:nvGraphicFramePr>
          <p:cNvPr id="5" name="Table 4"/>
          <p:cNvGraphicFramePr>
            <a:graphicFrameLocks noGrp="1"/>
          </p:cNvGraphicFramePr>
          <p:nvPr>
            <p:extLst>
              <p:ext uri="{D42A27DB-BD31-4B8C-83A1-F6EECF244321}">
                <p14:modId xmlns:p14="http://schemas.microsoft.com/office/powerpoint/2010/main" val="2801197994"/>
              </p:ext>
            </p:extLst>
          </p:nvPr>
        </p:nvGraphicFramePr>
        <p:xfrm>
          <a:off x="1751076" y="914400"/>
          <a:ext cx="5641848" cy="34290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701278165"/>
                    </a:ext>
                  </a:extLst>
                </a:gridCol>
                <a:gridCol w="2514600">
                  <a:extLst>
                    <a:ext uri="{9D8B030D-6E8A-4147-A177-3AD203B41FA5}">
                      <a16:colId xmlns:a16="http://schemas.microsoft.com/office/drawing/2014/main" val="35237694"/>
                    </a:ext>
                  </a:extLst>
                </a:gridCol>
                <a:gridCol w="685800">
                  <a:extLst>
                    <a:ext uri="{9D8B030D-6E8A-4147-A177-3AD203B41FA5}">
                      <a16:colId xmlns:a16="http://schemas.microsoft.com/office/drawing/2014/main" val="3740652920"/>
                    </a:ext>
                  </a:extLst>
                </a:gridCol>
                <a:gridCol w="1298448">
                  <a:extLst>
                    <a:ext uri="{9D8B030D-6E8A-4147-A177-3AD203B41FA5}">
                      <a16:colId xmlns:a16="http://schemas.microsoft.com/office/drawing/2014/main" val="3839535739"/>
                    </a:ext>
                  </a:extLst>
                </a:gridCol>
              </a:tblGrid>
              <a:tr h="342900">
                <a:tc>
                  <a:txBody>
                    <a:bodyPr/>
                    <a:lstStyle/>
                    <a:p>
                      <a:pPr algn="l"/>
                      <a:r>
                        <a:rPr lang="en-US" sz="1600" b="0" dirty="0">
                          <a:solidFill>
                            <a:schemeClr val="tx1"/>
                          </a:solidFill>
                        </a:rPr>
                        <a:t>Category</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0" dirty="0">
                          <a:solidFill>
                            <a:schemeClr val="tx1"/>
                          </a:solidFill>
                        </a:rPr>
                        <a:t>Parameter</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lang="en-US" sz="1600" b="0" dirty="0">
                          <a:solidFill>
                            <a:schemeClr val="tx1"/>
                          </a:solidFill>
                        </a:rPr>
                        <a:t>Value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0" dirty="0">
                          <a:solidFill>
                            <a:schemeClr val="tx1"/>
                          </a:solidFill>
                        </a:rPr>
                        <a:t>Units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36267443"/>
                  </a:ext>
                </a:extLst>
              </a:tr>
              <a:tr h="342900">
                <a:tc rowSpan="3">
                  <a:txBody>
                    <a:bodyPr/>
                    <a:lstStyle/>
                    <a:p>
                      <a:pPr algn="l"/>
                      <a:r>
                        <a:rPr lang="en-US" sz="1600" dirty="0">
                          <a:solidFill>
                            <a:schemeClr val="tx1"/>
                          </a:solidFill>
                        </a:rPr>
                        <a:t>Fixation</a:t>
                      </a:r>
                    </a:p>
                    <a:p>
                      <a:pPr algn="l"/>
                      <a:r>
                        <a:rPr lang="en-US" sz="1600" dirty="0">
                          <a:solidFill>
                            <a:schemeClr val="tx1"/>
                          </a:solidFill>
                        </a:rPr>
                        <a:t>detection</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600" dirty="0">
                          <a:solidFill>
                            <a:schemeClr val="tx1"/>
                          </a:solidFill>
                        </a:rPr>
                        <a:t>DT sample window size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4</a:t>
                      </a:r>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points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44240809"/>
                  </a:ext>
                </a:extLst>
              </a:tr>
              <a:tr h="342900">
                <a:tc vMerge="1">
                  <a:txBody>
                    <a:bodyPr/>
                    <a:lstStyle/>
                    <a:p>
                      <a:pPr algn="l"/>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r>
                        <a:rPr lang="en-US" sz="1600" dirty="0">
                          <a:solidFill>
                            <a:schemeClr val="tx1"/>
                          </a:solidFill>
                        </a:rPr>
                        <a:t>DT maximum dispersion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30</a:t>
                      </a:r>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600" dirty="0">
                          <a:solidFill>
                            <a:schemeClr val="tx1"/>
                          </a:solidFill>
                        </a:rPr>
                        <a:t>pixels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1345846"/>
                  </a:ext>
                </a:extLst>
              </a:tr>
              <a:tr h="342900">
                <a:tc vMerge="1">
                  <a:txBody>
                    <a:bodyPr/>
                    <a:lstStyle/>
                    <a:p>
                      <a:pPr algn="l"/>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600" dirty="0">
                          <a:solidFill>
                            <a:schemeClr val="tx1"/>
                          </a:solidFill>
                        </a:rPr>
                        <a:t>VT maximum displacement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7</a:t>
                      </a:r>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600" dirty="0">
                          <a:solidFill>
                            <a:schemeClr val="tx1"/>
                          </a:solidFill>
                        </a:rPr>
                        <a:t>pixels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7930447"/>
                  </a:ext>
                </a:extLst>
              </a:tr>
              <a:tr h="342900">
                <a:tc rowSpan="3">
                  <a:txBody>
                    <a:bodyPr/>
                    <a:lstStyle/>
                    <a:p>
                      <a:pPr algn="l"/>
                      <a:r>
                        <a:rPr lang="en-US" sz="1600" dirty="0">
                          <a:solidFill>
                            <a:schemeClr val="tx1"/>
                          </a:solidFill>
                        </a:rPr>
                        <a:t>Target</a:t>
                      </a:r>
                    </a:p>
                    <a:p>
                      <a:pPr algn="l"/>
                      <a:r>
                        <a:rPr lang="en-US" sz="1600" dirty="0">
                          <a:solidFill>
                            <a:schemeClr val="tx1"/>
                          </a:solidFill>
                        </a:rPr>
                        <a:t>duration</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Before active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750</a:t>
                      </a:r>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600" dirty="0">
                          <a:solidFill>
                            <a:schemeClr val="tx1"/>
                          </a:solidFill>
                        </a:rPr>
                        <a:t>milliseconds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9817415"/>
                  </a:ext>
                </a:extLst>
              </a:tr>
              <a:tr h="342900">
                <a:tc vMerge="1">
                  <a:txBody>
                    <a:bodyPr/>
                    <a:lstStyle/>
                    <a:p>
                      <a:pPr algn="l"/>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Active state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750</a:t>
                      </a:r>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milliseconds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57456290"/>
                  </a:ext>
                </a:extLst>
              </a:tr>
              <a:tr h="342900">
                <a:tc vMerge="1">
                  <a:txBody>
                    <a:bodyPr/>
                    <a:lstStyle/>
                    <a:p>
                      <a:pPr algn="l"/>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After active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0</a:t>
                      </a:r>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milliseconds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3266226"/>
                  </a:ext>
                </a:extLst>
              </a:tr>
              <a:tr h="34290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Target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sequence</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600" dirty="0">
                          <a:solidFill>
                            <a:schemeClr val="tx1"/>
                          </a:solidFill>
                        </a:rPr>
                        <a:t>Number of targets per cycle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9</a:t>
                      </a:r>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targets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48934099"/>
                  </a:ext>
                </a:extLst>
              </a:tr>
              <a:tr h="34290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600" dirty="0">
                          <a:solidFill>
                            <a:schemeClr val="tx1"/>
                          </a:solidFill>
                        </a:rPr>
                        <a:t>Number of target cycles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3</a:t>
                      </a:r>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cycles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4552544"/>
                  </a:ext>
                </a:extLst>
              </a:tr>
              <a:tr h="342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Fixations</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600" dirty="0">
                          <a:solidFill>
                            <a:schemeClr val="tx1"/>
                          </a:solidFill>
                        </a:rPr>
                        <a:t>Fixation object radius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56</a:t>
                      </a:r>
                    </a:p>
                  </a:txBody>
                  <a:tcPr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pixels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65196038"/>
                  </a:ext>
                </a:extLst>
              </a:tr>
            </a:tbl>
          </a:graphicData>
        </a:graphic>
      </p:graphicFrame>
      <p:sp>
        <p:nvSpPr>
          <p:cNvPr id="4" name="Rectangle 3"/>
          <p:cNvSpPr/>
          <p:nvPr/>
        </p:nvSpPr>
        <p:spPr>
          <a:xfrm>
            <a:off x="762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Fixation Test</a:t>
            </a:r>
            <a:endParaRPr lang="en-US" sz="1400" dirty="0">
              <a:solidFill>
                <a:schemeClr val="tx1"/>
              </a:solidFill>
            </a:endParaRPr>
          </a:p>
        </p:txBody>
      </p:sp>
      <p:sp>
        <p:nvSpPr>
          <p:cNvPr id="6" name="Rectangle 5"/>
          <p:cNvSpPr/>
          <p:nvPr/>
        </p:nvSpPr>
        <p:spPr>
          <a:xfrm>
            <a:off x="79248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Introduction</a:t>
            </a:r>
            <a:endParaRPr lang="en-US" sz="1400" dirty="0">
              <a:solidFill>
                <a:schemeClr val="tx1"/>
              </a:solidFill>
            </a:endParaRPr>
          </a:p>
        </p:txBody>
      </p:sp>
    </p:spTree>
    <p:extLst>
      <p:ext uri="{BB962C8B-B14F-4D97-AF65-F5344CB8AC3E}">
        <p14:creationId xmlns:p14="http://schemas.microsoft.com/office/powerpoint/2010/main" val="3075736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sp>
        <p:nvSpPr>
          <p:cNvPr id="4" name="Rectangle 3"/>
          <p:cNvSpPr/>
          <p:nvPr/>
        </p:nvSpPr>
        <p:spPr>
          <a:xfrm>
            <a:off x="762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Fixation Test</a:t>
            </a:r>
            <a:endParaRPr lang="en-US" sz="1400" dirty="0">
              <a:solidFill>
                <a:schemeClr val="tx1"/>
              </a:solidFill>
            </a:endParaRPr>
          </a:p>
        </p:txBody>
      </p:sp>
      <p:sp>
        <p:nvSpPr>
          <p:cNvPr id="5" name="Rectangle 4"/>
          <p:cNvSpPr/>
          <p:nvPr/>
        </p:nvSpPr>
        <p:spPr>
          <a:xfrm>
            <a:off x="79248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Introduction</a:t>
            </a:r>
            <a:endParaRPr lang="en-US" sz="14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010569003"/>
              </p:ext>
            </p:extLst>
          </p:nvPr>
        </p:nvGraphicFramePr>
        <p:xfrm>
          <a:off x="152400" y="762000"/>
          <a:ext cx="8839199" cy="57150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35237694"/>
                    </a:ext>
                  </a:extLst>
                </a:gridCol>
                <a:gridCol w="4038600">
                  <a:extLst>
                    <a:ext uri="{9D8B030D-6E8A-4147-A177-3AD203B41FA5}">
                      <a16:colId xmlns:a16="http://schemas.microsoft.com/office/drawing/2014/main" val="22512166"/>
                    </a:ext>
                  </a:extLst>
                </a:gridCol>
                <a:gridCol w="3505199">
                  <a:extLst>
                    <a:ext uri="{9D8B030D-6E8A-4147-A177-3AD203B41FA5}">
                      <a16:colId xmlns:a16="http://schemas.microsoft.com/office/drawing/2014/main" val="1291764222"/>
                    </a:ext>
                  </a:extLst>
                </a:gridCol>
              </a:tblGrid>
              <a:tr h="306565">
                <a:tc>
                  <a:txBody>
                    <a:bodyPr/>
                    <a:lstStyle/>
                    <a:p>
                      <a:pPr algn="ctr"/>
                      <a:r>
                        <a:rPr lang="en-US" sz="1400" b="0" dirty="0">
                          <a:solidFill>
                            <a:schemeClr val="tx1"/>
                          </a:solidFill>
                        </a:rPr>
                        <a:t>File type</a:t>
                      </a: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File name</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Description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70294604"/>
                  </a:ext>
                </a:extLst>
              </a:tr>
              <a:tr h="1226259">
                <a:tc>
                  <a:txBody>
                    <a:bodyPr/>
                    <a:lstStyle/>
                    <a:p>
                      <a:pPr algn="l"/>
                      <a:r>
                        <a:rPr lang="en-US" sz="1400" dirty="0">
                          <a:solidFill>
                            <a:schemeClr val="tx1"/>
                          </a:solidFill>
                        </a:rPr>
                        <a:t>Data log</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r>
                        <a:rPr lang="en-US" sz="1400" dirty="0"/>
                        <a:t>20170310T150350-fixation-A3.csv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20170310T152053-fixation-B1.csv</a:t>
                      </a:r>
                    </a:p>
                    <a:p>
                      <a:pPr algn="l"/>
                      <a:r>
                        <a:rPr lang="en-US" sz="1400" dirty="0"/>
                        <a:t>2017</a:t>
                      </a:r>
                      <a:r>
                        <a:rPr lang="en-US" sz="1400" dirty="0">
                          <a:solidFill>
                            <a:srgbClr val="FF0000"/>
                          </a:solidFill>
                        </a:rPr>
                        <a:t>XXXX</a:t>
                      </a:r>
                      <a:r>
                        <a:rPr lang="en-US" sz="1400" dirty="0"/>
                        <a:t>T</a:t>
                      </a:r>
                      <a:r>
                        <a:rPr lang="en-US" sz="1400" dirty="0">
                          <a:solidFill>
                            <a:srgbClr val="FF0000"/>
                          </a:solidFill>
                        </a:rPr>
                        <a:t>XXXXXX</a:t>
                      </a:r>
                      <a:r>
                        <a:rPr lang="en-US" sz="1400" dirty="0"/>
                        <a:t>-fixation-C</a:t>
                      </a:r>
                      <a:r>
                        <a:rPr lang="en-US" sz="1400" dirty="0">
                          <a:solidFill>
                            <a:srgbClr val="FF0000"/>
                          </a:solidFill>
                        </a:rPr>
                        <a:t>X</a:t>
                      </a:r>
                      <a:r>
                        <a:rPr lang="en-US" sz="1400" dirty="0"/>
                        <a:t>.csv</a:t>
                      </a:r>
                      <a:endParaRPr lang="en-US" sz="140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400" dirty="0">
                          <a:solidFill>
                            <a:schemeClr val="tx1"/>
                          </a:solidFill>
                        </a:rPr>
                        <a:t>Gaze and fixation data CSV files</a:t>
                      </a:r>
                    </a:p>
                    <a:p>
                      <a:pPr marL="285750" indent="-285750" algn="l">
                        <a:buFont typeface="Arial" panose="020B0604020202020204" pitchFamily="34" charset="0"/>
                        <a:buChar char="•"/>
                      </a:pPr>
                      <a:r>
                        <a:rPr lang="en-US" sz="1200" dirty="0">
                          <a:solidFill>
                            <a:schemeClr val="tx1"/>
                          </a:solidFill>
                        </a:rPr>
                        <a:t>File timestamp</a:t>
                      </a:r>
                    </a:p>
                    <a:p>
                      <a:pPr marL="285750" indent="-285750" algn="l">
                        <a:buFont typeface="Arial" panose="020B0604020202020204" pitchFamily="34" charset="0"/>
                        <a:buChar char="•"/>
                      </a:pPr>
                      <a:r>
                        <a:rPr lang="en-US" sz="1200" dirty="0">
                          <a:solidFill>
                            <a:schemeClr val="tx1"/>
                          </a:solidFill>
                        </a:rPr>
                        <a:t>Timestamped eye tracker, target, fixation detection, and target object fixation</a:t>
                      </a:r>
                    </a:p>
                    <a:p>
                      <a:pPr marL="285750" indent="-285750" algn="l">
                        <a:buFont typeface="Arial" panose="020B0604020202020204" pitchFamily="34" charset="0"/>
                        <a:buChar char="•"/>
                      </a:pPr>
                      <a:r>
                        <a:rPr lang="en-US" sz="1200" dirty="0">
                          <a:solidFill>
                            <a:schemeClr val="tx1"/>
                          </a:solidFill>
                        </a:rPr>
                        <a:t>Summary of target object fixation for each fixation detection method</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19753889"/>
                  </a:ext>
                </a:extLst>
              </a:tr>
              <a:tr h="858381">
                <a:tc>
                  <a:txBody>
                    <a:bodyPr/>
                    <a:lstStyle/>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1" indent="0" algn="l" defTabSz="914400" rtl="0" eaLnBrk="1" latinLnBrk="0" hangingPunct="1">
                        <a:buNone/>
                      </a:pPr>
                      <a:r>
                        <a:rPr lang="en-US" sz="1400" kern="1200" dirty="0">
                          <a:solidFill>
                            <a:schemeClr val="dk1"/>
                          </a:solidFill>
                          <a:latin typeface="+mn-lt"/>
                          <a:ea typeface="+mn-ea"/>
                          <a:cs typeface="+mn-cs"/>
                        </a:rPr>
                        <a:t>20170310T150350-fix-calib-A3.csv</a:t>
                      </a:r>
                    </a:p>
                    <a:p>
                      <a:pPr marL="0" lvl="1" indent="0" algn="l" defTabSz="914400" rtl="0" eaLnBrk="1" latinLnBrk="0" hangingPunct="1">
                        <a:buNone/>
                      </a:pPr>
                      <a:r>
                        <a:rPr lang="en-US" sz="1400" kern="1200" dirty="0">
                          <a:solidFill>
                            <a:schemeClr val="dk1"/>
                          </a:solidFill>
                          <a:latin typeface="+mn-lt"/>
                          <a:ea typeface="+mn-ea"/>
                          <a:cs typeface="+mn-cs"/>
                        </a:rPr>
                        <a:t>20170310T152053-fix-calib-B1.csv</a:t>
                      </a:r>
                    </a:p>
                    <a:p>
                      <a:pPr marL="0" lvl="1" indent="0" algn="l" defTabSz="914400" rtl="0" eaLnBrk="1" latinLnBrk="0" hangingPunct="1">
                        <a:buNone/>
                      </a:pPr>
                      <a:r>
                        <a:rPr lang="en-US" sz="1400" kern="1200" dirty="0">
                          <a:solidFill>
                            <a:schemeClr val="dk1"/>
                          </a:solidFill>
                          <a:latin typeface="+mn-lt"/>
                          <a:ea typeface="+mn-ea"/>
                          <a:cs typeface="+mn-cs"/>
                        </a:rPr>
                        <a:t>2017</a:t>
                      </a:r>
                      <a:r>
                        <a:rPr lang="en-US" sz="1400" dirty="0">
                          <a:solidFill>
                            <a:srgbClr val="FF0000"/>
                          </a:solidFill>
                        </a:rPr>
                        <a:t>XXXX</a:t>
                      </a:r>
                      <a:r>
                        <a:rPr lang="en-US" sz="1400" dirty="0"/>
                        <a:t>T</a:t>
                      </a:r>
                      <a:r>
                        <a:rPr lang="en-US" sz="1400" dirty="0">
                          <a:solidFill>
                            <a:srgbClr val="FF0000"/>
                          </a:solidFill>
                        </a:rPr>
                        <a:t>XXXXXX</a:t>
                      </a:r>
                      <a:r>
                        <a:rPr lang="en-US" sz="1400" kern="1200" dirty="0">
                          <a:solidFill>
                            <a:schemeClr val="dk1"/>
                          </a:solidFill>
                          <a:latin typeface="+mn-lt"/>
                          <a:ea typeface="+mn-ea"/>
                          <a:cs typeface="+mn-cs"/>
                        </a:rPr>
                        <a:t>-fix-calib-C</a:t>
                      </a:r>
                      <a:r>
                        <a:rPr lang="en-US" sz="1400" dirty="0">
                          <a:solidFill>
                            <a:srgbClr val="FF0000"/>
                          </a:solidFill>
                        </a:rPr>
                        <a:t>X</a:t>
                      </a:r>
                      <a:r>
                        <a:rPr lang="en-US" sz="1400" kern="1200" dirty="0">
                          <a:solidFill>
                            <a:schemeClr val="dk1"/>
                          </a:solidFill>
                          <a:latin typeface="+mn-lt"/>
                          <a:ea typeface="+mn-ea"/>
                          <a:cs typeface="+mn-cs"/>
                        </a:rPr>
                        <a:t>.csv</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solidFill>
                            <a:schemeClr val="tx1"/>
                          </a:solidFill>
                        </a:rPr>
                        <a:t>Calibration results CSV files</a:t>
                      </a:r>
                    </a:p>
                    <a:p>
                      <a:pPr marL="285750" lvl="1" indent="-285750" algn="l" defTabSz="914400" rtl="0" eaLnBrk="1" latinLnBrk="0" hangingPunct="1">
                        <a:buFont typeface="Arial" panose="020B0604020202020204" pitchFamily="34" charset="0"/>
                        <a:buChar char="•"/>
                      </a:pPr>
                      <a:r>
                        <a:rPr lang="en-US" sz="1200" kern="1200" dirty="0">
                          <a:solidFill>
                            <a:schemeClr val="tx1"/>
                          </a:solidFill>
                          <a:latin typeface="+mn-lt"/>
                          <a:ea typeface="+mn-ea"/>
                          <a:cs typeface="+mn-cs"/>
                        </a:rPr>
                        <a:t>File timestamp</a:t>
                      </a:r>
                    </a:p>
                    <a:p>
                      <a:pPr marL="285750" lvl="1" indent="-285750" algn="l" defTabSz="914400" rtl="0" eaLnBrk="1" latinLnBrk="0" hangingPunct="1">
                        <a:buFont typeface="Arial" panose="020B0604020202020204" pitchFamily="34" charset="0"/>
                        <a:buChar char="•"/>
                      </a:pPr>
                      <a:r>
                        <a:rPr lang="en-US" sz="1200" kern="1200" dirty="0">
                          <a:solidFill>
                            <a:schemeClr val="tx1"/>
                          </a:solidFill>
                          <a:latin typeface="+mn-lt"/>
                          <a:ea typeface="+mn-ea"/>
                          <a:cs typeface="+mn-cs"/>
                        </a:rPr>
                        <a:t>Overall calibration results</a:t>
                      </a:r>
                      <a:endParaRPr lang="en-US" sz="1200" dirty="0"/>
                    </a:p>
                    <a:p>
                      <a:pPr marL="285750" lvl="1" indent="-285750" algn="l" defTabSz="914400" rtl="0" eaLnBrk="1" latinLnBrk="0" hangingPunct="1">
                        <a:buFont typeface="Arial" panose="020B0604020202020204" pitchFamily="34" charset="0"/>
                        <a:buChar char="•"/>
                      </a:pPr>
                      <a:r>
                        <a:rPr lang="en-US" sz="1200" kern="1200" dirty="0">
                          <a:solidFill>
                            <a:schemeClr val="tx1"/>
                          </a:solidFill>
                          <a:latin typeface="+mn-lt"/>
                          <a:ea typeface="+mn-ea"/>
                          <a:cs typeface="+mn-cs"/>
                        </a:rPr>
                        <a:t>Calibration point results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9440351"/>
                  </a:ext>
                </a:extLst>
              </a:tr>
              <a:tr h="521160">
                <a:tc>
                  <a:txBody>
                    <a:bodyPr/>
                    <a:lstStyle/>
                    <a:p>
                      <a:pPr algn="l"/>
                      <a:r>
                        <a:rPr lang="en-US" sz="1400" dirty="0"/>
                        <a:t>Report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r>
                        <a:rPr lang="en-US" sz="1400" dirty="0"/>
                        <a:t>20170310T150350-fixation-A3-gaze.xlsx</a:t>
                      </a:r>
                      <a:endParaRPr lang="en-US" sz="140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400" dirty="0"/>
                        <a:t>Scatter plots of gaze points, including animated playback</a:t>
                      </a:r>
                      <a:endParaRPr lang="en-US" sz="140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44240809"/>
                  </a:ext>
                </a:extLst>
              </a:tr>
              <a:tr h="521160">
                <a:tc>
                  <a:txBody>
                    <a:bodyPr/>
                    <a:lstStyle/>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r>
                        <a:rPr lang="en-US" sz="1400" dirty="0"/>
                        <a:t>20170310T152053-fixation-B1-accuracy.xlsx</a:t>
                      </a:r>
                      <a:endParaRPr lang="en-US" sz="140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400" dirty="0"/>
                        <a:t>Bubble chart and table of eye tracker calibrated and observed accuracy</a:t>
                      </a:r>
                      <a:endParaRPr lang="en-US" sz="140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1345846"/>
                  </a:ext>
                </a:extLst>
              </a:tr>
              <a:tr h="521160">
                <a:tc>
                  <a:txBody>
                    <a:bodyPr/>
                    <a:lstStyle/>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a:r>
                        <a:rPr lang="en-US" sz="1400" dirty="0"/>
                        <a:t>20170310T152053-fixation-B1-calib.xlsx</a:t>
                      </a:r>
                      <a:endParaRPr lang="en-US" sz="140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400" dirty="0"/>
                        <a:t>Bubble chart and table of eye tracker calibration accuracy</a:t>
                      </a:r>
                      <a:endParaRPr lang="en-US" sz="140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55095932"/>
                  </a:ext>
                </a:extLst>
              </a:tr>
              <a:tr h="521160">
                <a:tc>
                  <a:txBody>
                    <a:bodyPr/>
                    <a:lstStyle/>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20170310T152053-fixation-B1-target.xlsx</a:t>
                      </a:r>
                      <a:endParaRPr lang="en-US" sz="140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Bar and bubble charts of fixation count, duration, and interval</a:t>
                      </a:r>
                      <a:endParaRPr lang="en-US" sz="140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7930447"/>
                  </a:ext>
                </a:extLst>
              </a:tr>
              <a:tr h="735755">
                <a:tc>
                  <a:txBody>
                    <a:bodyPr/>
                    <a:lstStyle/>
                    <a:p>
                      <a:pPr algn="l"/>
                      <a:r>
                        <a:rPr lang="en-US" sz="1400" dirty="0"/>
                        <a:t>Analysis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20170310T150350-fixation-A3.xlsx</a:t>
                      </a:r>
                    </a:p>
                    <a:p>
                      <a:pPr algn="l"/>
                      <a:r>
                        <a:rPr lang="en-US" sz="1400" dirty="0"/>
                        <a:t>20170310T152053-fixation-B1.xlsx</a:t>
                      </a:r>
                    </a:p>
                    <a:p>
                      <a:pPr algn="l"/>
                      <a:r>
                        <a:rPr lang="en-US" sz="1400" dirty="0"/>
                        <a:t>2017</a:t>
                      </a:r>
                      <a:r>
                        <a:rPr lang="en-US" sz="1400" dirty="0">
                          <a:solidFill>
                            <a:srgbClr val="FF0000"/>
                          </a:solidFill>
                        </a:rPr>
                        <a:t>XXXX</a:t>
                      </a:r>
                      <a:r>
                        <a:rPr lang="en-US" sz="1400" dirty="0"/>
                        <a:t>T</a:t>
                      </a:r>
                      <a:r>
                        <a:rPr lang="en-US" sz="1400" dirty="0">
                          <a:solidFill>
                            <a:srgbClr val="FF0000"/>
                          </a:solidFill>
                        </a:rPr>
                        <a:t>XXXXXX</a:t>
                      </a:r>
                      <a:r>
                        <a:rPr lang="en-US" sz="1400" dirty="0"/>
                        <a:t>-fixation</a:t>
                      </a:r>
                      <a:r>
                        <a:rPr lang="en-US" sz="1400" kern="1200" dirty="0">
                          <a:solidFill>
                            <a:schemeClr val="dk1"/>
                          </a:solidFill>
                          <a:latin typeface="+mn-lt"/>
                          <a:ea typeface="+mn-ea"/>
                          <a:cs typeface="+mn-cs"/>
                        </a:rPr>
                        <a:t>-C</a:t>
                      </a:r>
                      <a:r>
                        <a:rPr lang="en-US" sz="1400" dirty="0">
                          <a:solidFill>
                            <a:srgbClr val="FF0000"/>
                          </a:solidFill>
                        </a:rPr>
                        <a:t>X</a:t>
                      </a:r>
                      <a:r>
                        <a:rPr lang="en-US" sz="1400" dirty="0"/>
                        <a:t>.xlsx</a:t>
                      </a:r>
                      <a:endParaRPr lang="en-US" sz="140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File timestamps from CSV source data</a:t>
                      </a:r>
                      <a:endParaRPr lang="en-US" sz="1400" dirty="0">
                        <a:solidFill>
                          <a:schemeClr val="tx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7051195"/>
                  </a:ext>
                </a:extLst>
              </a:tr>
              <a:tr h="503400">
                <a:tc>
                  <a:txBody>
                    <a:bodyPr/>
                    <a:lstStyle/>
                    <a:p>
                      <a:pPr algn="l"/>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solidFill>
                            <a:schemeClr val="tx1"/>
                          </a:solidFill>
                        </a:rPr>
                        <a:t>fixation-test.xlsx</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solidFill>
                            <a:schemeClr val="tx1"/>
                          </a:solidFill>
                        </a:rPr>
                        <a:t>Aggregate data analysis workbook</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2066688"/>
                  </a:ext>
                </a:extLst>
              </a:tr>
            </a:tbl>
          </a:graphicData>
        </a:graphic>
      </p:graphicFrame>
      <p:sp>
        <p:nvSpPr>
          <p:cNvPr id="7" name="Rectangle 6"/>
          <p:cNvSpPr/>
          <p:nvPr/>
        </p:nvSpPr>
        <p:spPr>
          <a:xfrm>
            <a:off x="1524000" y="1524000"/>
            <a:ext cx="2971800" cy="22860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
        <p:nvSpPr>
          <p:cNvPr id="8" name="Rectangle 7"/>
          <p:cNvSpPr/>
          <p:nvPr/>
        </p:nvSpPr>
        <p:spPr>
          <a:xfrm>
            <a:off x="1524000" y="2743200"/>
            <a:ext cx="2971800" cy="22860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
        <p:nvSpPr>
          <p:cNvPr id="9" name="Rectangle 8"/>
          <p:cNvSpPr/>
          <p:nvPr/>
        </p:nvSpPr>
        <p:spPr>
          <a:xfrm>
            <a:off x="1524000" y="5715000"/>
            <a:ext cx="2971800" cy="22860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Tree>
    <p:extLst>
      <p:ext uri="{BB962C8B-B14F-4D97-AF65-F5344CB8AC3E}">
        <p14:creationId xmlns:p14="http://schemas.microsoft.com/office/powerpoint/2010/main" val="4257358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Fixation Detection</a:t>
            </a:r>
          </a:p>
        </p:txBody>
      </p:sp>
      <p:sp>
        <p:nvSpPr>
          <p:cNvPr id="2" name="Content Placeholder 1"/>
          <p:cNvSpPr>
            <a:spLocks noGrp="1"/>
          </p:cNvSpPr>
          <p:nvPr>
            <p:ph idx="1"/>
          </p:nvPr>
        </p:nvSpPr>
        <p:spPr/>
        <p:txBody>
          <a:bodyPr/>
          <a:lstStyle/>
          <a:p>
            <a:r>
              <a:rPr lang="en-US" dirty="0"/>
              <a:t>Total count of fixation points may varying by participant, depending on the frequency and duration of fixations between active targets.</a:t>
            </a:r>
          </a:p>
          <a:p>
            <a:r>
              <a:rPr lang="en-US" dirty="0"/>
              <a:t>However, during active target periods the percentage of points for which fixation is detected should approach 100% and the count of fixation points should be more consistent among individual targets and participants.</a:t>
            </a:r>
          </a:p>
        </p:txBody>
      </p:sp>
      <p:sp>
        <p:nvSpPr>
          <p:cNvPr id="11" name="Rectangle 10"/>
          <p:cNvSpPr/>
          <p:nvPr/>
        </p:nvSpPr>
        <p:spPr>
          <a:xfrm>
            <a:off x="762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Fixation Test</a:t>
            </a:r>
            <a:endParaRPr lang="en-US" sz="1400" dirty="0">
              <a:solidFill>
                <a:schemeClr val="tx1"/>
              </a:solidFill>
            </a:endParaRPr>
          </a:p>
        </p:txBody>
      </p:sp>
      <p:sp>
        <p:nvSpPr>
          <p:cNvPr id="12" name="Rectangle 11"/>
          <p:cNvSpPr/>
          <p:nvPr/>
        </p:nvSpPr>
        <p:spPr>
          <a:xfrm>
            <a:off x="79248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Objective 1</a:t>
            </a:r>
            <a:endParaRPr lang="en-US" sz="1400" dirty="0">
              <a:solidFill>
                <a:schemeClr val="tx1"/>
              </a:solidFill>
            </a:endParaRPr>
          </a:p>
        </p:txBody>
      </p:sp>
    </p:spTree>
    <p:extLst>
      <p:ext uri="{BB962C8B-B14F-4D97-AF65-F5344CB8AC3E}">
        <p14:creationId xmlns:p14="http://schemas.microsoft.com/office/powerpoint/2010/main" val="3878550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Fixation Detection</a:t>
            </a:r>
          </a:p>
        </p:txBody>
      </p:sp>
      <p:sp>
        <p:nvSpPr>
          <p:cNvPr id="6" name="Rectangle 5"/>
          <p:cNvSpPr/>
          <p:nvPr/>
        </p:nvSpPr>
        <p:spPr>
          <a:xfrm>
            <a:off x="2971800" y="6327648"/>
            <a:ext cx="32004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solidFill>
              </a:rPr>
              <a:t>Source:  Analysis workbooks : fixation, compare </a:t>
            </a:r>
          </a:p>
        </p:txBody>
      </p:sp>
      <p:graphicFrame>
        <p:nvGraphicFramePr>
          <p:cNvPr id="7" name="Table 6"/>
          <p:cNvGraphicFramePr>
            <a:graphicFrameLocks noGrp="1"/>
          </p:cNvGraphicFramePr>
          <p:nvPr>
            <p:extLst>
              <p:ext uri="{D42A27DB-BD31-4B8C-83A1-F6EECF244321}">
                <p14:modId xmlns:p14="http://schemas.microsoft.com/office/powerpoint/2010/main" val="1881796238"/>
              </p:ext>
            </p:extLst>
          </p:nvPr>
        </p:nvGraphicFramePr>
        <p:xfrm>
          <a:off x="379475" y="914398"/>
          <a:ext cx="8385050" cy="3657600"/>
        </p:xfrm>
        <a:graphic>
          <a:graphicData uri="http://schemas.openxmlformats.org/drawingml/2006/table">
            <a:tbl>
              <a:tblPr firstRow="1" bandRow="1">
                <a:tableStyleId>{5C22544A-7EE6-4342-B048-85BDC9FD1C3A}</a:tableStyleId>
              </a:tblPr>
              <a:tblGrid>
                <a:gridCol w="1301286">
                  <a:extLst>
                    <a:ext uri="{9D8B030D-6E8A-4147-A177-3AD203B41FA5}">
                      <a16:colId xmlns:a16="http://schemas.microsoft.com/office/drawing/2014/main" val="701278165"/>
                    </a:ext>
                  </a:extLst>
                </a:gridCol>
                <a:gridCol w="1145498">
                  <a:extLst>
                    <a:ext uri="{9D8B030D-6E8A-4147-A177-3AD203B41FA5}">
                      <a16:colId xmlns:a16="http://schemas.microsoft.com/office/drawing/2014/main" val="1619013632"/>
                    </a:ext>
                  </a:extLst>
                </a:gridCol>
                <a:gridCol w="989711">
                  <a:extLst>
                    <a:ext uri="{9D8B030D-6E8A-4147-A177-3AD203B41FA5}">
                      <a16:colId xmlns:a16="http://schemas.microsoft.com/office/drawing/2014/main" val="35237694"/>
                    </a:ext>
                  </a:extLst>
                </a:gridCol>
                <a:gridCol w="989711">
                  <a:extLst>
                    <a:ext uri="{9D8B030D-6E8A-4147-A177-3AD203B41FA5}">
                      <a16:colId xmlns:a16="http://schemas.microsoft.com/office/drawing/2014/main" val="3941894342"/>
                    </a:ext>
                  </a:extLst>
                </a:gridCol>
                <a:gridCol w="989711">
                  <a:extLst>
                    <a:ext uri="{9D8B030D-6E8A-4147-A177-3AD203B41FA5}">
                      <a16:colId xmlns:a16="http://schemas.microsoft.com/office/drawing/2014/main" val="2266641590"/>
                    </a:ext>
                  </a:extLst>
                </a:gridCol>
                <a:gridCol w="989711">
                  <a:extLst>
                    <a:ext uri="{9D8B030D-6E8A-4147-A177-3AD203B41FA5}">
                      <a16:colId xmlns:a16="http://schemas.microsoft.com/office/drawing/2014/main" val="3740652920"/>
                    </a:ext>
                  </a:extLst>
                </a:gridCol>
                <a:gridCol w="989711">
                  <a:extLst>
                    <a:ext uri="{9D8B030D-6E8A-4147-A177-3AD203B41FA5}">
                      <a16:colId xmlns:a16="http://schemas.microsoft.com/office/drawing/2014/main" val="781309781"/>
                    </a:ext>
                  </a:extLst>
                </a:gridCol>
                <a:gridCol w="989711">
                  <a:extLst>
                    <a:ext uri="{9D8B030D-6E8A-4147-A177-3AD203B41FA5}">
                      <a16:colId xmlns:a16="http://schemas.microsoft.com/office/drawing/2014/main" val="3839535739"/>
                    </a:ext>
                  </a:extLst>
                </a:gridCol>
              </a:tblGrid>
              <a:tr h="365760">
                <a:tc>
                  <a:txBody>
                    <a:bodyPr/>
                    <a:lstStyle/>
                    <a:p>
                      <a:pPr algn="ctr"/>
                      <a:r>
                        <a:rPr lang="en-US" sz="1600" b="0" dirty="0">
                          <a:solidFill>
                            <a:schemeClr val="tx1"/>
                          </a:solidFill>
                        </a:rPr>
                        <a:t>Target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Participant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ET = true</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DT = true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VT = true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ET = DT</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ET = VT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DT = VT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36267443"/>
                  </a:ext>
                </a:extLst>
              </a:tr>
              <a:tr h="365760">
                <a:tc>
                  <a:txBody>
                    <a:bodyPr/>
                    <a:lstStyle/>
                    <a:p>
                      <a:pPr algn="ctr"/>
                      <a:r>
                        <a:rPr lang="en-US" sz="1600" dirty="0">
                          <a:solidFill>
                            <a:schemeClr val="tx1"/>
                          </a:solidFill>
                        </a:rPr>
                        <a:t>active = 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97.8%</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94.9%</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99.8%</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93.7%</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98.0%</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95.2%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44240809"/>
                  </a:ext>
                </a:extLst>
              </a:tr>
              <a:tr h="36576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96.6%</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92.7%</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99.2%</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92.2%</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97.4%</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93.3%</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1345846"/>
                  </a:ext>
                </a:extLst>
              </a:tr>
              <a:tr h="36576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7930447"/>
                  </a:ext>
                </a:extLst>
              </a:tr>
              <a:tr h="365760">
                <a:tc>
                  <a:txBody>
                    <a:bodyPr/>
                    <a:lstStyle/>
                    <a:p>
                      <a:pPr algn="ctr"/>
                      <a:r>
                        <a:rPr lang="en-US" sz="1600" dirty="0">
                          <a:solidFill>
                            <a:schemeClr val="tx1"/>
                          </a:solidFill>
                        </a:rPr>
                        <a:t>active = 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53.0%</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72.0%</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79.9%</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lang="en-US" sz="1600" dirty="0">
                          <a:solidFill>
                            <a:schemeClr val="tx1"/>
                          </a:solidFill>
                        </a:rPr>
                        <a:t>77.7%</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lang="en-US" sz="1600" dirty="0">
                          <a:solidFill>
                            <a:schemeClr val="tx1"/>
                          </a:solidFill>
                        </a:rPr>
                        <a:t>73.1%</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lang="en-US" sz="1600" dirty="0">
                          <a:solidFill>
                            <a:schemeClr val="tx1"/>
                          </a:solidFill>
                        </a:rPr>
                        <a:t>91.4</a:t>
                      </a:r>
                      <a:r>
                        <a:rPr lang="en-US" sz="1600" dirty="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9817415"/>
                  </a:ext>
                </a:extLst>
              </a:tr>
              <a:tr h="36576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53.9%</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70.8%</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81.6%</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lang="en-US" sz="1600" dirty="0">
                          <a:solidFill>
                            <a:schemeClr val="tx1"/>
                          </a:solidFill>
                        </a:rPr>
                        <a:t>77.3%</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lang="en-US" sz="1600" dirty="0">
                          <a:solidFill>
                            <a:schemeClr val="tx1"/>
                          </a:solidFill>
                        </a:rPr>
                        <a:t>72.1%</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lang="en-US" sz="1600" dirty="0">
                          <a:solidFill>
                            <a:schemeClr val="tx1"/>
                          </a:solidFill>
                        </a:rPr>
                        <a:t>87.9%</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57456290"/>
                  </a:ext>
                </a:extLst>
              </a:tr>
              <a:tr h="36576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83266226"/>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All points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71.4%</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81.4%</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88.0%</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84.3%</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83.4%</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93.0%</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4893409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71.7%</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79.9%</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89.0%</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83.5%</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82.7%</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90.2%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80980593"/>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a:ln>
                            <a:noFill/>
                          </a:ln>
                          <a:solidFill>
                            <a:prstClr val="black"/>
                          </a:solidFill>
                          <a:effectLst/>
                          <a:uLnTx/>
                          <a:uFillTx/>
                          <a:latin typeface="Calibri"/>
                          <a:ea typeface="+mn-ea"/>
                          <a:cs typeface="+mn-cs"/>
                        </a:rPr>
                        <a: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4552544"/>
                  </a:ext>
                </a:extLst>
              </a:tr>
            </a:tbl>
          </a:graphicData>
        </a:graphic>
      </p:graphicFrame>
      <p:sp>
        <p:nvSpPr>
          <p:cNvPr id="11" name="Rectangle 10"/>
          <p:cNvSpPr/>
          <p:nvPr/>
        </p:nvSpPr>
        <p:spPr>
          <a:xfrm>
            <a:off x="762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Fixation Test</a:t>
            </a:r>
            <a:endParaRPr lang="en-US" sz="1400" dirty="0">
              <a:solidFill>
                <a:schemeClr val="tx1"/>
              </a:solidFill>
            </a:endParaRPr>
          </a:p>
        </p:txBody>
      </p:sp>
      <p:sp>
        <p:nvSpPr>
          <p:cNvPr id="12" name="Rectangle 11"/>
          <p:cNvSpPr/>
          <p:nvPr/>
        </p:nvSpPr>
        <p:spPr>
          <a:xfrm>
            <a:off x="79248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Objective 1</a:t>
            </a:r>
            <a:endParaRPr lang="en-US" sz="1400" dirty="0">
              <a:solidFill>
                <a:schemeClr val="tx1"/>
              </a:solidFill>
            </a:endParaRPr>
          </a:p>
        </p:txBody>
      </p:sp>
      <p:sp>
        <p:nvSpPr>
          <p:cNvPr id="8" name="Rectangle 7"/>
          <p:cNvSpPr/>
          <p:nvPr/>
        </p:nvSpPr>
        <p:spPr>
          <a:xfrm>
            <a:off x="2895600" y="4191000"/>
            <a:ext cx="5788152" cy="301752"/>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
        <p:nvSpPr>
          <p:cNvPr id="9" name="Rectangle 8"/>
          <p:cNvSpPr/>
          <p:nvPr/>
        </p:nvSpPr>
        <p:spPr>
          <a:xfrm>
            <a:off x="2895600" y="3127248"/>
            <a:ext cx="5788152" cy="301752"/>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
        <p:nvSpPr>
          <p:cNvPr id="10" name="Rectangle 9"/>
          <p:cNvSpPr/>
          <p:nvPr/>
        </p:nvSpPr>
        <p:spPr>
          <a:xfrm>
            <a:off x="2895600" y="2060448"/>
            <a:ext cx="5788152" cy="301752"/>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
        <p:nvSpPr>
          <p:cNvPr id="13" name="Rectangle 12"/>
          <p:cNvSpPr/>
          <p:nvPr/>
        </p:nvSpPr>
        <p:spPr>
          <a:xfrm>
            <a:off x="2667000" y="4953000"/>
            <a:ext cx="1600200" cy="609600"/>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400" dirty="0">
                <a:solidFill>
                  <a:schemeClr val="tx1"/>
                </a:solidFill>
              </a:rPr>
              <a:t>ET produces fewer</a:t>
            </a:r>
          </a:p>
          <a:p>
            <a:pPr algn="ctr">
              <a:lnSpc>
                <a:spcPct val="90000"/>
              </a:lnSpc>
            </a:pPr>
            <a:r>
              <a:rPr lang="en-US" sz="1400" dirty="0">
                <a:solidFill>
                  <a:schemeClr val="tx1"/>
                </a:solidFill>
              </a:rPr>
              <a:t>false positives </a:t>
            </a:r>
            <a:r>
              <a:rPr lang="en-US" sz="1400" dirty="0">
                <a:solidFill>
                  <a:srgbClr val="FF0000"/>
                </a:solidFill>
              </a:rPr>
              <a:t>(?)</a:t>
            </a:r>
            <a:endParaRPr lang="en-US" sz="1400" dirty="0">
              <a:solidFill>
                <a:schemeClr val="tx1"/>
              </a:solidFill>
            </a:endParaRPr>
          </a:p>
        </p:txBody>
      </p:sp>
    </p:spTree>
    <p:extLst>
      <p:ext uri="{BB962C8B-B14F-4D97-AF65-F5344CB8AC3E}">
        <p14:creationId xmlns:p14="http://schemas.microsoft.com/office/powerpoint/2010/main" val="127341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3810000" y="4343400"/>
            <a:ext cx="2514600" cy="1984248"/>
          </a:xfrm>
          <a:prstGeom prst="rect">
            <a:avLst/>
          </a:prstGeom>
        </p:spPr>
      </p:pic>
      <p:pic>
        <p:nvPicPr>
          <p:cNvPr id="9" name="Picture 8"/>
          <p:cNvPicPr>
            <a:picLocks noChangeAspect="1"/>
          </p:cNvPicPr>
          <p:nvPr/>
        </p:nvPicPr>
        <p:blipFill>
          <a:blip r:embed="rId3"/>
          <a:stretch>
            <a:fillRect/>
          </a:stretch>
        </p:blipFill>
        <p:spPr>
          <a:xfrm>
            <a:off x="3810000" y="2587752"/>
            <a:ext cx="2514600" cy="1984248"/>
          </a:xfrm>
          <a:prstGeom prst="rect">
            <a:avLst/>
          </a:prstGeom>
        </p:spPr>
      </p:pic>
      <p:pic>
        <p:nvPicPr>
          <p:cNvPr id="8" name="Picture 7"/>
          <p:cNvPicPr>
            <a:picLocks noChangeAspect="1"/>
          </p:cNvPicPr>
          <p:nvPr/>
        </p:nvPicPr>
        <p:blipFill>
          <a:blip r:embed="rId4"/>
          <a:stretch>
            <a:fillRect/>
          </a:stretch>
        </p:blipFill>
        <p:spPr>
          <a:xfrm>
            <a:off x="3810000" y="835152"/>
            <a:ext cx="2514600" cy="1984248"/>
          </a:xfrm>
          <a:prstGeom prst="rect">
            <a:avLst/>
          </a:prstGeom>
        </p:spPr>
      </p:pic>
      <p:pic>
        <p:nvPicPr>
          <p:cNvPr id="7" name="Picture 6"/>
          <p:cNvPicPr>
            <a:picLocks noChangeAspect="1"/>
          </p:cNvPicPr>
          <p:nvPr/>
        </p:nvPicPr>
        <p:blipFill>
          <a:blip r:embed="rId5"/>
          <a:stretch>
            <a:fillRect/>
          </a:stretch>
        </p:blipFill>
        <p:spPr>
          <a:xfrm>
            <a:off x="1143000" y="4343400"/>
            <a:ext cx="2514600" cy="1984248"/>
          </a:xfrm>
          <a:prstGeom prst="rect">
            <a:avLst/>
          </a:prstGeom>
        </p:spPr>
      </p:pic>
      <p:pic>
        <p:nvPicPr>
          <p:cNvPr id="6" name="Picture 5"/>
          <p:cNvPicPr>
            <a:picLocks noChangeAspect="1"/>
          </p:cNvPicPr>
          <p:nvPr/>
        </p:nvPicPr>
        <p:blipFill>
          <a:blip r:embed="rId6"/>
          <a:stretch>
            <a:fillRect/>
          </a:stretch>
        </p:blipFill>
        <p:spPr>
          <a:xfrm>
            <a:off x="1143000" y="2590800"/>
            <a:ext cx="2514600" cy="1984248"/>
          </a:xfrm>
          <a:prstGeom prst="rect">
            <a:avLst/>
          </a:prstGeom>
        </p:spPr>
      </p:pic>
      <p:pic>
        <p:nvPicPr>
          <p:cNvPr id="5" name="Picture 4"/>
          <p:cNvPicPr>
            <a:picLocks noChangeAspect="1"/>
          </p:cNvPicPr>
          <p:nvPr/>
        </p:nvPicPr>
        <p:blipFill>
          <a:blip r:embed="rId7"/>
          <a:stretch>
            <a:fillRect/>
          </a:stretch>
        </p:blipFill>
        <p:spPr>
          <a:xfrm>
            <a:off x="1143000" y="835152"/>
            <a:ext cx="2514600" cy="1984248"/>
          </a:xfrm>
          <a:prstGeom prst="rect">
            <a:avLst/>
          </a:prstGeom>
        </p:spPr>
      </p:pic>
      <p:pic>
        <p:nvPicPr>
          <p:cNvPr id="40" name="Picture 39"/>
          <p:cNvPicPr>
            <a:picLocks noChangeAspect="1"/>
          </p:cNvPicPr>
          <p:nvPr/>
        </p:nvPicPr>
        <p:blipFill>
          <a:blip r:embed="rId8"/>
          <a:stretch>
            <a:fillRect/>
          </a:stretch>
        </p:blipFill>
        <p:spPr>
          <a:xfrm>
            <a:off x="6477000" y="4343400"/>
            <a:ext cx="2514600" cy="1984248"/>
          </a:xfrm>
          <a:prstGeom prst="rect">
            <a:avLst/>
          </a:prstGeom>
        </p:spPr>
      </p:pic>
      <p:pic>
        <p:nvPicPr>
          <p:cNvPr id="41" name="Picture 40"/>
          <p:cNvPicPr>
            <a:picLocks noChangeAspect="1"/>
          </p:cNvPicPr>
          <p:nvPr/>
        </p:nvPicPr>
        <p:blipFill>
          <a:blip r:embed="rId9"/>
          <a:stretch>
            <a:fillRect/>
          </a:stretch>
        </p:blipFill>
        <p:spPr>
          <a:xfrm>
            <a:off x="6477000" y="2590800"/>
            <a:ext cx="2514600" cy="1984248"/>
          </a:xfrm>
          <a:prstGeom prst="rect">
            <a:avLst/>
          </a:prstGeom>
        </p:spPr>
      </p:pic>
      <p:pic>
        <p:nvPicPr>
          <p:cNvPr id="42" name="Picture 41"/>
          <p:cNvPicPr>
            <a:picLocks noChangeAspect="1"/>
          </p:cNvPicPr>
          <p:nvPr/>
        </p:nvPicPr>
        <p:blipFill>
          <a:blip r:embed="rId10"/>
          <a:stretch>
            <a:fillRect/>
          </a:stretch>
        </p:blipFill>
        <p:spPr>
          <a:xfrm>
            <a:off x="6477000" y="838200"/>
            <a:ext cx="2514600" cy="1984248"/>
          </a:xfrm>
          <a:prstGeom prst="rect">
            <a:avLst/>
          </a:prstGeom>
        </p:spPr>
      </p:pic>
      <p:sp>
        <p:nvSpPr>
          <p:cNvPr id="2" name="Title 1"/>
          <p:cNvSpPr>
            <a:spLocks noGrp="1"/>
          </p:cNvSpPr>
          <p:nvPr>
            <p:ph type="title"/>
          </p:nvPr>
        </p:nvSpPr>
        <p:spPr/>
        <p:txBody>
          <a:bodyPr/>
          <a:lstStyle/>
          <a:p>
            <a:r>
              <a:rPr lang="en-US" dirty="0"/>
              <a:t>Smoothed Gaze Fixation Points</a:t>
            </a:r>
          </a:p>
        </p:txBody>
      </p:sp>
      <p:sp>
        <p:nvSpPr>
          <p:cNvPr id="3" name="Rectangle 2"/>
          <p:cNvSpPr/>
          <p:nvPr/>
        </p:nvSpPr>
        <p:spPr>
          <a:xfrm>
            <a:off x="2971800" y="6327648"/>
            <a:ext cx="32004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solidFill>
              </a:rPr>
              <a:t>Source:  Analysis workbooks</a:t>
            </a:r>
            <a:r>
              <a:rPr lang="en-US" sz="1400" dirty="0">
                <a:solidFill>
                  <a:schemeClr val="tx1">
                    <a:lumMod val="75000"/>
                    <a:lumOff val="25000"/>
                  </a:schemeClr>
                </a:solidFill>
              </a:rPr>
              <a:t> : smoothed</a:t>
            </a:r>
          </a:p>
        </p:txBody>
      </p:sp>
      <p:sp>
        <p:nvSpPr>
          <p:cNvPr id="30" name="Rectangle 29"/>
          <p:cNvSpPr/>
          <p:nvPr/>
        </p:nvSpPr>
        <p:spPr>
          <a:xfrm>
            <a:off x="76200" y="1066800"/>
            <a:ext cx="914400" cy="17556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ET = true</a:t>
            </a:r>
            <a:endParaRPr lang="en-US" sz="1400" dirty="0">
              <a:solidFill>
                <a:schemeClr val="tx1"/>
              </a:solidFill>
            </a:endParaRPr>
          </a:p>
        </p:txBody>
      </p:sp>
      <p:sp>
        <p:nvSpPr>
          <p:cNvPr id="31" name="Rectangle 30"/>
          <p:cNvSpPr/>
          <p:nvPr/>
        </p:nvSpPr>
        <p:spPr>
          <a:xfrm>
            <a:off x="76200" y="2816352"/>
            <a:ext cx="914400" cy="17556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DT</a:t>
            </a:r>
            <a:r>
              <a:rPr lang="en-US" sz="1400" dirty="0">
                <a:solidFill>
                  <a:schemeClr val="tx1"/>
                </a:solidFill>
              </a:rPr>
              <a:t> = true</a:t>
            </a:r>
            <a:endParaRPr lang="en-US" sz="1400" dirty="0">
              <a:solidFill>
                <a:schemeClr val="tx1"/>
              </a:solidFill>
            </a:endParaRPr>
          </a:p>
        </p:txBody>
      </p:sp>
      <p:sp>
        <p:nvSpPr>
          <p:cNvPr id="32" name="Rectangle 31"/>
          <p:cNvSpPr/>
          <p:nvPr/>
        </p:nvSpPr>
        <p:spPr>
          <a:xfrm>
            <a:off x="76200" y="4572000"/>
            <a:ext cx="914400" cy="17556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VT</a:t>
            </a:r>
            <a:r>
              <a:rPr lang="en-US" sz="1400" dirty="0">
                <a:solidFill>
                  <a:schemeClr val="tx1"/>
                </a:solidFill>
              </a:rPr>
              <a:t> = true</a:t>
            </a:r>
            <a:endParaRPr lang="en-US" sz="1400" dirty="0">
              <a:solidFill>
                <a:schemeClr val="tx1"/>
              </a:solidFill>
            </a:endParaRPr>
          </a:p>
        </p:txBody>
      </p:sp>
      <p:sp>
        <p:nvSpPr>
          <p:cNvPr id="33" name="Rectangle 32"/>
          <p:cNvSpPr/>
          <p:nvPr/>
        </p:nvSpPr>
        <p:spPr>
          <a:xfrm>
            <a:off x="1143000" y="609600"/>
            <a:ext cx="25146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Participant A</a:t>
            </a:r>
            <a:endParaRPr lang="en-US" sz="1400" dirty="0">
              <a:solidFill>
                <a:schemeClr val="tx1"/>
              </a:solidFill>
            </a:endParaRPr>
          </a:p>
        </p:txBody>
      </p:sp>
      <p:sp>
        <p:nvSpPr>
          <p:cNvPr id="34" name="Rectangle 33"/>
          <p:cNvSpPr/>
          <p:nvPr/>
        </p:nvSpPr>
        <p:spPr>
          <a:xfrm>
            <a:off x="3810000" y="609600"/>
            <a:ext cx="25146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Participant B</a:t>
            </a:r>
            <a:endParaRPr lang="en-US" sz="1400" dirty="0">
              <a:solidFill>
                <a:schemeClr val="tx1"/>
              </a:solidFill>
            </a:endParaRPr>
          </a:p>
        </p:txBody>
      </p:sp>
      <p:sp>
        <p:nvSpPr>
          <p:cNvPr id="35" name="Rectangle 34"/>
          <p:cNvSpPr/>
          <p:nvPr/>
        </p:nvSpPr>
        <p:spPr>
          <a:xfrm>
            <a:off x="6477000" y="609600"/>
            <a:ext cx="25146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Participant C</a:t>
            </a:r>
            <a:endParaRPr lang="en-US" sz="1400" dirty="0">
              <a:solidFill>
                <a:schemeClr val="tx1"/>
              </a:solidFill>
            </a:endParaRPr>
          </a:p>
        </p:txBody>
      </p:sp>
      <p:sp>
        <p:nvSpPr>
          <p:cNvPr id="45" name="Rectangle 44"/>
          <p:cNvSpPr/>
          <p:nvPr/>
        </p:nvSpPr>
        <p:spPr>
          <a:xfrm>
            <a:off x="79248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Objective 1</a:t>
            </a:r>
            <a:endParaRPr lang="en-US" sz="1400" dirty="0">
              <a:solidFill>
                <a:schemeClr val="tx1"/>
              </a:solidFill>
            </a:endParaRPr>
          </a:p>
        </p:txBody>
      </p:sp>
      <p:sp>
        <p:nvSpPr>
          <p:cNvPr id="46" name="Rectangle 45"/>
          <p:cNvSpPr/>
          <p:nvPr/>
        </p:nvSpPr>
        <p:spPr>
          <a:xfrm>
            <a:off x="762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Fixation Test</a:t>
            </a:r>
            <a:endParaRPr lang="en-US" sz="1400" dirty="0">
              <a:solidFill>
                <a:schemeClr val="tx1"/>
              </a:solidFill>
            </a:endParaRPr>
          </a:p>
        </p:txBody>
      </p:sp>
      <p:sp>
        <p:nvSpPr>
          <p:cNvPr id="36" name="Rectangle 35"/>
          <p:cNvSpPr/>
          <p:nvPr/>
        </p:nvSpPr>
        <p:spPr>
          <a:xfrm>
            <a:off x="6553200" y="914400"/>
            <a:ext cx="2362200" cy="5330952"/>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Tree>
    <p:extLst>
      <p:ext uri="{BB962C8B-B14F-4D97-AF65-F5344CB8AC3E}">
        <p14:creationId xmlns:p14="http://schemas.microsoft.com/office/powerpoint/2010/main" val="395603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Eye Tracker Calibration</a:t>
            </a:r>
          </a:p>
        </p:txBody>
      </p:sp>
      <p:sp>
        <p:nvSpPr>
          <p:cNvPr id="4" name="Content Placeholder 3"/>
          <p:cNvSpPr>
            <a:spLocks noGrp="1"/>
          </p:cNvSpPr>
          <p:nvPr>
            <p:ph idx="1"/>
          </p:nvPr>
        </p:nvSpPr>
        <p:spPr/>
        <p:txBody>
          <a:bodyPr>
            <a:normAutofit/>
          </a:bodyPr>
          <a:lstStyle/>
          <a:p>
            <a:pPr>
              <a:spcBef>
                <a:spcPts val="300"/>
              </a:spcBef>
              <a:spcAft>
                <a:spcPts val="300"/>
              </a:spcAft>
            </a:pPr>
            <a:r>
              <a:rPr lang="en-US" dirty="0"/>
              <a:t>Accuracy and error</a:t>
            </a:r>
          </a:p>
          <a:p>
            <a:pPr marL="0" indent="0">
              <a:spcBef>
                <a:spcPts val="600"/>
              </a:spcBef>
              <a:spcAft>
                <a:spcPts val="600"/>
              </a:spcAft>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tan(</a:t>
            </a:r>
            <a:r>
              <a:rPr lang="el-GR" sz="2000" i="1" dirty="0">
                <a:latin typeface="Times New Roman" panose="02020603050405020304" pitchFamily="18" charset="0"/>
                <a:cs typeface="Times New Roman" panose="02020603050405020304" pitchFamily="18" charset="0"/>
              </a:rPr>
              <a:t>θ</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e</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d</a:t>
            </a:r>
          </a:p>
          <a:p>
            <a:pPr lvl="1">
              <a:spcBef>
                <a:spcPts val="300"/>
              </a:spcBef>
              <a:spcAft>
                <a:spcPts val="300"/>
              </a:spcAft>
            </a:pPr>
            <a:r>
              <a:rPr lang="en-US" i="1" dirty="0">
                <a:latin typeface="Times New Roman" panose="02020603050405020304" pitchFamily="18" charset="0"/>
                <a:cs typeface="Times New Roman" panose="02020603050405020304" pitchFamily="18" charset="0"/>
              </a:rPr>
              <a:t>θ</a:t>
            </a:r>
            <a:r>
              <a:rPr lang="en-US" dirty="0"/>
              <a:t> is angular accuracy</a:t>
            </a:r>
          </a:p>
          <a:p>
            <a:pPr lvl="1">
              <a:spcBef>
                <a:spcPts val="300"/>
              </a:spcBef>
              <a:spcAft>
                <a:spcPts val="300"/>
              </a:spcAft>
            </a:pPr>
            <a:r>
              <a:rPr lang="en-US" i="1" dirty="0">
                <a:latin typeface="Times New Roman" panose="02020603050405020304" pitchFamily="18" charset="0"/>
                <a:cs typeface="Times New Roman" panose="02020603050405020304" pitchFamily="18" charset="0"/>
              </a:rPr>
              <a:t>e</a:t>
            </a:r>
            <a:r>
              <a:rPr lang="en-US" dirty="0"/>
              <a:t> is on-screen error</a:t>
            </a:r>
          </a:p>
          <a:p>
            <a:pPr lvl="1">
              <a:spcBef>
                <a:spcPts val="300"/>
              </a:spcBef>
              <a:spcAft>
                <a:spcPts val="300"/>
              </a:spcAft>
            </a:pPr>
            <a:r>
              <a:rPr lang="en-US" i="1" dirty="0">
                <a:latin typeface="Times New Roman" panose="02020603050405020304" pitchFamily="18" charset="0"/>
                <a:cs typeface="Times New Roman" panose="02020603050405020304" pitchFamily="18" charset="0"/>
              </a:rPr>
              <a:t>d</a:t>
            </a:r>
            <a:r>
              <a:rPr lang="en-US" dirty="0"/>
              <a:t> is distance to screen</a:t>
            </a:r>
          </a:p>
          <a:p>
            <a:pPr>
              <a:spcBef>
                <a:spcPts val="300"/>
              </a:spcBef>
              <a:spcAft>
                <a:spcPts val="300"/>
              </a:spcAft>
            </a:pPr>
            <a:r>
              <a:rPr lang="en-US" dirty="0"/>
              <a:t>The Eye Tribe Tracker product documentation</a:t>
            </a:r>
          </a:p>
          <a:p>
            <a:pPr lvl="1">
              <a:spcBef>
                <a:spcPts val="300"/>
              </a:spcBef>
              <a:spcAft>
                <a:spcPts val="300"/>
              </a:spcAft>
            </a:pPr>
            <a:r>
              <a:rPr lang="en-US" dirty="0"/>
              <a:t>Center user in front of the monitor at a distance of 45-75 cm (17.7-29.5 in)</a:t>
            </a:r>
          </a:p>
          <a:p>
            <a:pPr lvl="1">
              <a:spcBef>
                <a:spcPts val="300"/>
              </a:spcBef>
              <a:spcAft>
                <a:spcPts val="300"/>
              </a:spcAft>
            </a:pPr>
            <a:r>
              <a:rPr lang="en-US" dirty="0"/>
              <a:t>Eye Tribe server reports calibrated system calculates eye gaze coordinates with an average accuracy of approximately 0.5 to 1°</a:t>
            </a:r>
          </a:p>
          <a:p>
            <a:pPr lvl="1">
              <a:spcBef>
                <a:spcPts val="300"/>
              </a:spcBef>
              <a:spcAft>
                <a:spcPts val="300"/>
              </a:spcAft>
            </a:pPr>
            <a:r>
              <a:rPr lang="en-US" dirty="0"/>
              <a:t>Eye Tribe server reports average error of 0.5 to 1 cm (0.2 to 0.4 in) at 60 cm (23.6 in) from the screen/tracker</a:t>
            </a:r>
          </a:p>
        </p:txBody>
      </p:sp>
    </p:spTree>
    <p:extLst>
      <p:ext uri="{BB962C8B-B14F-4D97-AF65-F5344CB8AC3E}">
        <p14:creationId xmlns:p14="http://schemas.microsoft.com/office/powerpoint/2010/main" val="3124473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3810000" y="4343400"/>
            <a:ext cx="2514600" cy="1984248"/>
          </a:xfrm>
          <a:prstGeom prst="rect">
            <a:avLst/>
          </a:prstGeom>
        </p:spPr>
      </p:pic>
      <p:pic>
        <p:nvPicPr>
          <p:cNvPr id="13" name="Picture 12"/>
          <p:cNvPicPr>
            <a:picLocks noChangeAspect="1"/>
          </p:cNvPicPr>
          <p:nvPr/>
        </p:nvPicPr>
        <p:blipFill>
          <a:blip r:embed="rId3"/>
          <a:stretch>
            <a:fillRect/>
          </a:stretch>
        </p:blipFill>
        <p:spPr>
          <a:xfrm>
            <a:off x="3810000" y="2590800"/>
            <a:ext cx="2514600" cy="1984248"/>
          </a:xfrm>
          <a:prstGeom prst="rect">
            <a:avLst/>
          </a:prstGeom>
        </p:spPr>
      </p:pic>
      <p:pic>
        <p:nvPicPr>
          <p:cNvPr id="12" name="Picture 11"/>
          <p:cNvPicPr>
            <a:picLocks noChangeAspect="1"/>
          </p:cNvPicPr>
          <p:nvPr/>
        </p:nvPicPr>
        <p:blipFill>
          <a:blip r:embed="rId4"/>
          <a:stretch>
            <a:fillRect/>
          </a:stretch>
        </p:blipFill>
        <p:spPr>
          <a:xfrm>
            <a:off x="3810000" y="838200"/>
            <a:ext cx="2514600" cy="1984248"/>
          </a:xfrm>
          <a:prstGeom prst="rect">
            <a:avLst/>
          </a:prstGeom>
        </p:spPr>
      </p:pic>
      <p:pic>
        <p:nvPicPr>
          <p:cNvPr id="11" name="Picture 10"/>
          <p:cNvPicPr>
            <a:picLocks noChangeAspect="1"/>
          </p:cNvPicPr>
          <p:nvPr/>
        </p:nvPicPr>
        <p:blipFill>
          <a:blip r:embed="rId5"/>
          <a:stretch>
            <a:fillRect/>
          </a:stretch>
        </p:blipFill>
        <p:spPr>
          <a:xfrm>
            <a:off x="1143000" y="4343400"/>
            <a:ext cx="2514600" cy="1984248"/>
          </a:xfrm>
          <a:prstGeom prst="rect">
            <a:avLst/>
          </a:prstGeom>
        </p:spPr>
      </p:pic>
      <p:pic>
        <p:nvPicPr>
          <p:cNvPr id="10" name="Picture 9"/>
          <p:cNvPicPr>
            <a:picLocks noChangeAspect="1"/>
          </p:cNvPicPr>
          <p:nvPr/>
        </p:nvPicPr>
        <p:blipFill>
          <a:blip r:embed="rId6"/>
          <a:stretch>
            <a:fillRect/>
          </a:stretch>
        </p:blipFill>
        <p:spPr>
          <a:xfrm>
            <a:off x="1143000" y="2590800"/>
            <a:ext cx="2514600" cy="1984248"/>
          </a:xfrm>
          <a:prstGeom prst="rect">
            <a:avLst/>
          </a:prstGeom>
        </p:spPr>
      </p:pic>
      <p:pic>
        <p:nvPicPr>
          <p:cNvPr id="4" name="Picture 3"/>
          <p:cNvPicPr>
            <a:picLocks noChangeAspect="1"/>
          </p:cNvPicPr>
          <p:nvPr/>
        </p:nvPicPr>
        <p:blipFill>
          <a:blip r:embed="rId7"/>
          <a:stretch>
            <a:fillRect/>
          </a:stretch>
        </p:blipFill>
        <p:spPr>
          <a:xfrm>
            <a:off x="1143000" y="838200"/>
            <a:ext cx="2514600" cy="1984248"/>
          </a:xfrm>
          <a:prstGeom prst="rect">
            <a:avLst/>
          </a:prstGeom>
        </p:spPr>
      </p:pic>
      <p:sp>
        <p:nvSpPr>
          <p:cNvPr id="2" name="Title 1"/>
          <p:cNvSpPr>
            <a:spLocks noGrp="1"/>
          </p:cNvSpPr>
          <p:nvPr>
            <p:ph type="title"/>
          </p:nvPr>
        </p:nvSpPr>
        <p:spPr/>
        <p:txBody>
          <a:bodyPr/>
          <a:lstStyle/>
          <a:p>
            <a:r>
              <a:rPr lang="en-US" dirty="0"/>
              <a:t>Smoothed Gaze Saccade Points</a:t>
            </a:r>
          </a:p>
        </p:txBody>
      </p:sp>
      <p:sp>
        <p:nvSpPr>
          <p:cNvPr id="3" name="Rectangle 2"/>
          <p:cNvSpPr/>
          <p:nvPr/>
        </p:nvSpPr>
        <p:spPr>
          <a:xfrm>
            <a:off x="2971800" y="6327648"/>
            <a:ext cx="32004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solidFill>
              </a:rPr>
              <a:t>Source:  Analysis workbooks</a:t>
            </a:r>
            <a:r>
              <a:rPr lang="en-US" sz="1400" dirty="0">
                <a:solidFill>
                  <a:schemeClr val="tx1">
                    <a:lumMod val="75000"/>
                    <a:lumOff val="25000"/>
                  </a:schemeClr>
                </a:solidFill>
              </a:rPr>
              <a:t> : smoothed</a:t>
            </a:r>
          </a:p>
        </p:txBody>
      </p:sp>
      <p:sp>
        <p:nvSpPr>
          <p:cNvPr id="7" name="Rectangle 6"/>
          <p:cNvSpPr/>
          <p:nvPr/>
        </p:nvSpPr>
        <p:spPr>
          <a:xfrm>
            <a:off x="1143000" y="609600"/>
            <a:ext cx="25146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Participant A</a:t>
            </a:r>
            <a:endParaRPr lang="en-US" sz="1400" dirty="0">
              <a:solidFill>
                <a:schemeClr val="tx1"/>
              </a:solidFill>
            </a:endParaRPr>
          </a:p>
        </p:txBody>
      </p:sp>
      <p:sp>
        <p:nvSpPr>
          <p:cNvPr id="8" name="Rectangle 7"/>
          <p:cNvSpPr/>
          <p:nvPr/>
        </p:nvSpPr>
        <p:spPr>
          <a:xfrm>
            <a:off x="3810000" y="609600"/>
            <a:ext cx="25146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Participant B</a:t>
            </a:r>
            <a:endParaRPr lang="en-US" sz="1400" dirty="0">
              <a:solidFill>
                <a:schemeClr val="tx1"/>
              </a:solidFill>
            </a:endParaRPr>
          </a:p>
        </p:txBody>
      </p:sp>
      <p:sp>
        <p:nvSpPr>
          <p:cNvPr id="9" name="Rectangle 8"/>
          <p:cNvSpPr/>
          <p:nvPr/>
        </p:nvSpPr>
        <p:spPr>
          <a:xfrm>
            <a:off x="6477000" y="609600"/>
            <a:ext cx="25146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Participant C</a:t>
            </a:r>
            <a:endParaRPr lang="en-US" sz="1400" dirty="0">
              <a:solidFill>
                <a:schemeClr val="tx1"/>
              </a:solidFill>
            </a:endParaRPr>
          </a:p>
        </p:txBody>
      </p:sp>
      <p:sp>
        <p:nvSpPr>
          <p:cNvPr id="18" name="Rectangle 17"/>
          <p:cNvSpPr/>
          <p:nvPr/>
        </p:nvSpPr>
        <p:spPr>
          <a:xfrm>
            <a:off x="76200" y="1066800"/>
            <a:ext cx="914400" cy="17556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ET = false</a:t>
            </a:r>
            <a:endParaRPr lang="en-US" sz="1400" dirty="0">
              <a:solidFill>
                <a:schemeClr val="tx1"/>
              </a:solidFill>
            </a:endParaRPr>
          </a:p>
        </p:txBody>
      </p:sp>
      <p:sp>
        <p:nvSpPr>
          <p:cNvPr id="19" name="Rectangle 18"/>
          <p:cNvSpPr/>
          <p:nvPr/>
        </p:nvSpPr>
        <p:spPr>
          <a:xfrm>
            <a:off x="76200" y="2816352"/>
            <a:ext cx="914400" cy="17556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DT</a:t>
            </a:r>
            <a:r>
              <a:rPr lang="en-US" sz="1400" dirty="0">
                <a:solidFill>
                  <a:schemeClr val="tx1"/>
                </a:solidFill>
              </a:rPr>
              <a:t> = false</a:t>
            </a:r>
            <a:endParaRPr lang="en-US" sz="1400" dirty="0">
              <a:solidFill>
                <a:schemeClr val="tx1"/>
              </a:solidFill>
            </a:endParaRPr>
          </a:p>
        </p:txBody>
      </p:sp>
      <p:sp>
        <p:nvSpPr>
          <p:cNvPr id="20" name="Rectangle 19"/>
          <p:cNvSpPr/>
          <p:nvPr/>
        </p:nvSpPr>
        <p:spPr>
          <a:xfrm>
            <a:off x="76200" y="4572000"/>
            <a:ext cx="914400" cy="17556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VT</a:t>
            </a:r>
            <a:r>
              <a:rPr lang="en-US" sz="1400" dirty="0">
                <a:solidFill>
                  <a:schemeClr val="tx1"/>
                </a:solidFill>
              </a:rPr>
              <a:t> = false</a:t>
            </a:r>
            <a:endParaRPr lang="en-US" sz="1400" dirty="0">
              <a:solidFill>
                <a:schemeClr val="tx1"/>
              </a:solidFill>
            </a:endParaRPr>
          </a:p>
        </p:txBody>
      </p:sp>
      <p:pic>
        <p:nvPicPr>
          <p:cNvPr id="32" name="Picture 31"/>
          <p:cNvPicPr>
            <a:picLocks noChangeAspect="1"/>
          </p:cNvPicPr>
          <p:nvPr/>
        </p:nvPicPr>
        <p:blipFill>
          <a:blip r:embed="rId8"/>
          <a:stretch>
            <a:fillRect/>
          </a:stretch>
        </p:blipFill>
        <p:spPr>
          <a:xfrm>
            <a:off x="6477000" y="4343400"/>
            <a:ext cx="2514600" cy="1984248"/>
          </a:xfrm>
          <a:prstGeom prst="rect">
            <a:avLst/>
          </a:prstGeom>
        </p:spPr>
      </p:pic>
      <p:pic>
        <p:nvPicPr>
          <p:cNvPr id="33" name="Picture 32"/>
          <p:cNvPicPr>
            <a:picLocks noChangeAspect="1"/>
          </p:cNvPicPr>
          <p:nvPr/>
        </p:nvPicPr>
        <p:blipFill>
          <a:blip r:embed="rId9"/>
          <a:stretch>
            <a:fillRect/>
          </a:stretch>
        </p:blipFill>
        <p:spPr>
          <a:xfrm>
            <a:off x="6477000" y="2587752"/>
            <a:ext cx="2514600" cy="1984248"/>
          </a:xfrm>
          <a:prstGeom prst="rect">
            <a:avLst/>
          </a:prstGeom>
        </p:spPr>
      </p:pic>
      <p:pic>
        <p:nvPicPr>
          <p:cNvPr id="34" name="Picture 33"/>
          <p:cNvPicPr>
            <a:picLocks noChangeAspect="1"/>
          </p:cNvPicPr>
          <p:nvPr/>
        </p:nvPicPr>
        <p:blipFill>
          <a:blip r:embed="rId10"/>
          <a:stretch>
            <a:fillRect/>
          </a:stretch>
        </p:blipFill>
        <p:spPr>
          <a:xfrm>
            <a:off x="6477000" y="838200"/>
            <a:ext cx="2514600" cy="1984248"/>
          </a:xfrm>
          <a:prstGeom prst="rect">
            <a:avLst/>
          </a:prstGeom>
        </p:spPr>
      </p:pic>
      <p:sp>
        <p:nvSpPr>
          <p:cNvPr id="36" name="Rectangle 35"/>
          <p:cNvSpPr/>
          <p:nvPr/>
        </p:nvSpPr>
        <p:spPr>
          <a:xfrm>
            <a:off x="79248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Objective 1</a:t>
            </a:r>
            <a:endParaRPr lang="en-US" sz="1400" dirty="0">
              <a:solidFill>
                <a:schemeClr val="tx1"/>
              </a:solidFill>
            </a:endParaRPr>
          </a:p>
        </p:txBody>
      </p:sp>
      <p:sp>
        <p:nvSpPr>
          <p:cNvPr id="37" name="Rectangle 36"/>
          <p:cNvSpPr/>
          <p:nvPr/>
        </p:nvSpPr>
        <p:spPr>
          <a:xfrm>
            <a:off x="762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Fixation Test</a:t>
            </a:r>
            <a:endParaRPr lang="en-US" sz="1400" dirty="0">
              <a:solidFill>
                <a:schemeClr val="tx1"/>
              </a:solidFill>
            </a:endParaRPr>
          </a:p>
        </p:txBody>
      </p:sp>
      <p:sp>
        <p:nvSpPr>
          <p:cNvPr id="35" name="Rectangle 34"/>
          <p:cNvSpPr/>
          <p:nvPr/>
        </p:nvSpPr>
        <p:spPr>
          <a:xfrm>
            <a:off x="6553200" y="914400"/>
            <a:ext cx="2362200" cy="5330952"/>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Tree>
    <p:extLst>
      <p:ext uri="{BB962C8B-B14F-4D97-AF65-F5344CB8AC3E}">
        <p14:creationId xmlns:p14="http://schemas.microsoft.com/office/powerpoint/2010/main" val="2975629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Fixation Point Accuracy</a:t>
            </a:r>
          </a:p>
        </p:txBody>
      </p:sp>
      <p:graphicFrame>
        <p:nvGraphicFramePr>
          <p:cNvPr id="7" name="Table 6"/>
          <p:cNvGraphicFramePr>
            <a:graphicFrameLocks noGrp="1"/>
          </p:cNvGraphicFramePr>
          <p:nvPr>
            <p:extLst>
              <p:ext uri="{D42A27DB-BD31-4B8C-83A1-F6EECF244321}">
                <p14:modId xmlns:p14="http://schemas.microsoft.com/office/powerpoint/2010/main" val="2520746068"/>
              </p:ext>
            </p:extLst>
          </p:nvPr>
        </p:nvGraphicFramePr>
        <p:xfrm>
          <a:off x="685800" y="911350"/>
          <a:ext cx="7772400" cy="5029200"/>
        </p:xfrm>
        <a:graphic>
          <a:graphicData uri="http://schemas.openxmlformats.org/drawingml/2006/table">
            <a:tbl>
              <a:tblPr firstRow="1" bandRow="1">
                <a:tableStyleId>{5C22544A-7EE6-4342-B048-85BDC9FD1C3A}</a:tableStyleId>
              </a:tblPr>
              <a:tblGrid>
                <a:gridCol w="686608">
                  <a:extLst>
                    <a:ext uri="{9D8B030D-6E8A-4147-A177-3AD203B41FA5}">
                      <a16:colId xmlns:a16="http://schemas.microsoft.com/office/drawing/2014/main" val="1005343133"/>
                    </a:ext>
                  </a:extLst>
                </a:gridCol>
                <a:gridCol w="686608">
                  <a:extLst>
                    <a:ext uri="{9D8B030D-6E8A-4147-A177-3AD203B41FA5}">
                      <a16:colId xmlns:a16="http://schemas.microsoft.com/office/drawing/2014/main" val="701278165"/>
                    </a:ext>
                  </a:extLst>
                </a:gridCol>
                <a:gridCol w="686608">
                  <a:extLst>
                    <a:ext uri="{9D8B030D-6E8A-4147-A177-3AD203B41FA5}">
                      <a16:colId xmlns:a16="http://schemas.microsoft.com/office/drawing/2014/main" val="1418519922"/>
                    </a:ext>
                  </a:extLst>
                </a:gridCol>
                <a:gridCol w="988715">
                  <a:extLst>
                    <a:ext uri="{9D8B030D-6E8A-4147-A177-3AD203B41FA5}">
                      <a16:colId xmlns:a16="http://schemas.microsoft.com/office/drawing/2014/main" val="781309781"/>
                    </a:ext>
                  </a:extLst>
                </a:gridCol>
                <a:gridCol w="988715">
                  <a:extLst>
                    <a:ext uri="{9D8B030D-6E8A-4147-A177-3AD203B41FA5}">
                      <a16:colId xmlns:a16="http://schemas.microsoft.com/office/drawing/2014/main" val="3547528625"/>
                    </a:ext>
                  </a:extLst>
                </a:gridCol>
                <a:gridCol w="988715">
                  <a:extLst>
                    <a:ext uri="{9D8B030D-6E8A-4147-A177-3AD203B41FA5}">
                      <a16:colId xmlns:a16="http://schemas.microsoft.com/office/drawing/2014/main" val="2030128730"/>
                    </a:ext>
                  </a:extLst>
                </a:gridCol>
                <a:gridCol w="915477">
                  <a:extLst>
                    <a:ext uri="{9D8B030D-6E8A-4147-A177-3AD203B41FA5}">
                      <a16:colId xmlns:a16="http://schemas.microsoft.com/office/drawing/2014/main" val="3839535739"/>
                    </a:ext>
                  </a:extLst>
                </a:gridCol>
                <a:gridCol w="915477">
                  <a:extLst>
                    <a:ext uri="{9D8B030D-6E8A-4147-A177-3AD203B41FA5}">
                      <a16:colId xmlns:a16="http://schemas.microsoft.com/office/drawing/2014/main" val="3335827701"/>
                    </a:ext>
                  </a:extLst>
                </a:gridCol>
                <a:gridCol w="915477">
                  <a:extLst>
                    <a:ext uri="{9D8B030D-6E8A-4147-A177-3AD203B41FA5}">
                      <a16:colId xmlns:a16="http://schemas.microsoft.com/office/drawing/2014/main" val="2377667869"/>
                    </a:ext>
                  </a:extLst>
                </a:gridCol>
              </a:tblGrid>
              <a:tr h="335280">
                <a:tc gridSpan="3">
                  <a:txBody>
                    <a:bodyPr/>
                    <a:lstStyle/>
                    <a:p>
                      <a:pPr algn="ctr"/>
                      <a:endParaRPr lang="en-US" sz="1600" b="0"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Smoothed gaze point error during fixation</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65624100"/>
                  </a:ext>
                </a:extLst>
              </a:tr>
              <a:tr h="335280">
                <a:tc rowSpan="2" gridSpan="3">
                  <a:txBody>
                    <a:bodyPr/>
                    <a:lstStyle/>
                    <a:p>
                      <a:pPr algn="ctr"/>
                      <a:r>
                        <a:rPr lang="en-US" sz="1600" b="0" dirty="0">
                          <a:solidFill>
                            <a:schemeClr val="tx1"/>
                          </a:solidFill>
                        </a:rPr>
                        <a:t>Target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rowSpan="2" hMerge="1">
                  <a:txBody>
                    <a:bodyPr/>
                    <a:lstStyle/>
                    <a:p>
                      <a:pPr algn="ct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Displacement on screen (pixels)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Visual angle (degrees)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56807741"/>
                  </a:ext>
                </a:extLst>
              </a:tr>
              <a:tr h="335280">
                <a:tc gridSpan="3" vMerge="1">
                  <a:txBody>
                    <a:bodyPr/>
                    <a:lstStyle/>
                    <a:p>
                      <a:pPr algn="ctr"/>
                      <a:endParaRPr lang="en-US" sz="1400" b="0"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vMerge="1">
                  <a:txBody>
                    <a:bodyPr/>
                    <a:lstStyle/>
                    <a:p>
                      <a:pPr algn="ct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vMerge="1">
                  <a:txBody>
                    <a:bodyPr/>
                    <a:lstStyle/>
                    <a:p>
                      <a:endParaRPr lang="en-US"/>
                    </a:p>
                  </a:txBody>
                  <a:tcPr/>
                </a:tc>
                <a:tc gridSpan="3">
                  <a:txBody>
                    <a:bodyPr/>
                    <a:lstStyle/>
                    <a:p>
                      <a:pPr algn="ctr"/>
                      <a:r>
                        <a:rPr lang="en-US" sz="1600" b="0" dirty="0">
                          <a:solidFill>
                            <a:schemeClr val="tx1"/>
                          </a:solidFill>
                        </a:rPr>
                        <a:t>Participant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gridSpan="3">
                  <a:txBody>
                    <a:bodyPr/>
                    <a:lstStyle/>
                    <a:p>
                      <a:pPr algn="ctr"/>
                      <a:r>
                        <a:rPr lang="en-US" sz="1600" b="0" dirty="0">
                          <a:solidFill>
                            <a:schemeClr val="tx1"/>
                          </a:solidFill>
                        </a:rPr>
                        <a:t>Participant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76123569"/>
                  </a:ext>
                </a:extLst>
              </a:tr>
              <a:tr h="335280">
                <a:tc>
                  <a:txBody>
                    <a:bodyPr/>
                    <a:lstStyle/>
                    <a:p>
                      <a:pPr algn="ctr"/>
                      <a:r>
                        <a:rPr lang="en-US" sz="1600" b="0" dirty="0">
                          <a:solidFill>
                            <a:schemeClr val="tx1"/>
                          </a:solidFill>
                        </a:rPr>
                        <a:t>ID</a:t>
                      </a:r>
                    </a:p>
                  </a:txBody>
                  <a:tcPr marL="45720" marR="45720" anchor="b">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x</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y</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A</a:t>
                      </a:r>
                    </a:p>
                  </a:txBody>
                  <a:tcPr marL="45720" marR="45720" anchor="b">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B</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C</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A</a:t>
                      </a:r>
                    </a:p>
                  </a:txBody>
                  <a:tcPr marL="45720" marR="45720" anchor="b">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B</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C</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36267443"/>
                  </a:ext>
                </a:extLst>
              </a:tr>
              <a:tr h="335280">
                <a:tc>
                  <a:txBody>
                    <a:bodyPr/>
                    <a:lstStyle/>
                    <a:p>
                      <a:pPr algn="ctr"/>
                      <a:r>
                        <a:rPr lang="en-US" sz="1600" dirty="0">
                          <a:solidFill>
                            <a:schemeClr val="tx1"/>
                          </a:solidFill>
                        </a:rPr>
                        <a:t>0</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kern="1200" dirty="0">
                          <a:solidFill>
                            <a:schemeClr val="tx1"/>
                          </a:solidFill>
                          <a:latin typeface="+mn-lt"/>
                          <a:ea typeface="+mn-ea"/>
                          <a:cs typeface="+mn-cs"/>
                        </a:rPr>
                        <a:t>20.09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17.81</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0.55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0.48</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44240809"/>
                  </a:ext>
                </a:extLst>
              </a:tr>
              <a:tr h="335280">
                <a:tc>
                  <a:txBody>
                    <a:bodyPr/>
                    <a:lstStyle/>
                    <a:p>
                      <a:pPr algn="ctr"/>
                      <a:r>
                        <a:rPr lang="en-US" sz="1600" dirty="0">
                          <a:solidFill>
                            <a:schemeClr val="tx1"/>
                          </a:solidFill>
                        </a:rPr>
                        <a:t>1</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640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kern="1200">
                          <a:solidFill>
                            <a:schemeClr val="tx1"/>
                          </a:solidFill>
                          <a:latin typeface="+mn-lt"/>
                          <a:ea typeface="+mn-ea"/>
                          <a:cs typeface="+mn-cs"/>
                        </a:rPr>
                        <a:t>11.04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25.89</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a:solidFill>
                            <a:srgbClr val="000000"/>
                          </a:solidFill>
                          <a:effectLst/>
                          <a:latin typeface="Calibri" panose="020F0502020204030204" pitchFamily="34" charset="0"/>
                        </a:rPr>
                        <a:t>0.30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0.70</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83266226"/>
                  </a:ext>
                </a:extLst>
              </a:tr>
              <a:tr h="335280">
                <a:tc>
                  <a:txBody>
                    <a:bodyPr/>
                    <a:lstStyle/>
                    <a:p>
                      <a:pPr algn="ctr"/>
                      <a:r>
                        <a:rPr lang="en-US" sz="1600" dirty="0">
                          <a:solidFill>
                            <a:schemeClr val="tx1"/>
                          </a:solidFill>
                        </a:rPr>
                        <a:t>2</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1178</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kern="1200" dirty="0">
                          <a:solidFill>
                            <a:schemeClr val="tx1"/>
                          </a:solidFill>
                          <a:latin typeface="+mn-lt"/>
                          <a:ea typeface="+mn-ea"/>
                          <a:cs typeface="+mn-cs"/>
                        </a:rPr>
                        <a:t>21.89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12.11</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a:solidFill>
                            <a:srgbClr val="000000"/>
                          </a:solidFill>
                          <a:effectLst/>
                          <a:latin typeface="Calibri" panose="020F0502020204030204" pitchFamily="34" charset="0"/>
                        </a:rPr>
                        <a:t>0.60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a:solidFill>
                            <a:srgbClr val="000000"/>
                          </a:solidFill>
                          <a:effectLst/>
                          <a:latin typeface="Calibri" panose="020F0502020204030204" pitchFamily="34" charset="0"/>
                        </a:rPr>
                        <a:t>0.33</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54596627"/>
                  </a:ext>
                </a:extLst>
              </a:tr>
              <a:tr h="335280">
                <a:tc>
                  <a:txBody>
                    <a:bodyPr/>
                    <a:lstStyle/>
                    <a:p>
                      <a:pPr algn="ctr"/>
                      <a:r>
                        <a:rPr lang="en-US" sz="1600" dirty="0">
                          <a:solidFill>
                            <a:schemeClr val="tx1"/>
                          </a:solidFill>
                        </a:rPr>
                        <a:t>3</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512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kern="1200" dirty="0">
                          <a:solidFill>
                            <a:schemeClr val="tx1"/>
                          </a:solidFill>
                          <a:latin typeface="+mn-lt"/>
                          <a:ea typeface="+mn-ea"/>
                          <a:cs typeface="+mn-cs"/>
                        </a:rPr>
                        <a:t>15.25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28.35</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0.41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a:solidFill>
                            <a:srgbClr val="000000"/>
                          </a:solidFill>
                          <a:effectLst/>
                          <a:latin typeface="Calibri" panose="020F0502020204030204" pitchFamily="34" charset="0"/>
                        </a:rPr>
                        <a:t>0.77</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32252278"/>
                  </a:ext>
                </a:extLst>
              </a:tr>
              <a:tr h="335280">
                <a:tc>
                  <a:txBody>
                    <a:bodyPr/>
                    <a:lstStyle/>
                    <a:p>
                      <a:pPr algn="ctr"/>
                      <a:r>
                        <a:rPr lang="en-US" sz="1600" dirty="0">
                          <a:solidFill>
                            <a:schemeClr val="tx1"/>
                          </a:solidFill>
                        </a:rPr>
                        <a:t>4</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640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512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kern="1200">
                          <a:solidFill>
                            <a:schemeClr val="tx1"/>
                          </a:solidFill>
                          <a:latin typeface="+mn-lt"/>
                          <a:ea typeface="+mn-ea"/>
                          <a:cs typeface="+mn-cs"/>
                        </a:rPr>
                        <a:t>13.29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8.75</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0.36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a:solidFill>
                            <a:srgbClr val="000000"/>
                          </a:solidFill>
                          <a:effectLst/>
                          <a:latin typeface="Calibri" panose="020F0502020204030204" pitchFamily="34" charset="0"/>
                        </a:rPr>
                        <a:t>0.24</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48934099"/>
                  </a:ext>
                </a:extLst>
              </a:tr>
              <a:tr h="335280">
                <a:tc>
                  <a:txBody>
                    <a:bodyPr/>
                    <a:lstStyle/>
                    <a:p>
                      <a:pPr algn="ctr"/>
                      <a:r>
                        <a:rPr lang="en-US" sz="1600" dirty="0">
                          <a:solidFill>
                            <a:schemeClr val="tx1"/>
                          </a:solidFill>
                        </a:rPr>
                        <a:t>5</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1178</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512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kern="1200" dirty="0">
                          <a:solidFill>
                            <a:schemeClr val="tx1"/>
                          </a:solidFill>
                          <a:latin typeface="+mn-lt"/>
                          <a:ea typeface="+mn-ea"/>
                          <a:cs typeface="+mn-cs"/>
                        </a:rPr>
                        <a:t>26.51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24.99</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a:solidFill>
                            <a:srgbClr val="000000"/>
                          </a:solidFill>
                          <a:effectLst/>
                          <a:latin typeface="Calibri" panose="020F0502020204030204" pitchFamily="34" charset="0"/>
                        </a:rPr>
                        <a:t>0.72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0.68</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6323600"/>
                  </a:ext>
                </a:extLst>
              </a:tr>
              <a:tr h="335280">
                <a:tc>
                  <a:txBody>
                    <a:bodyPr/>
                    <a:lstStyle/>
                    <a:p>
                      <a:pPr algn="ctr"/>
                      <a:r>
                        <a:rPr lang="en-US" sz="1600" dirty="0">
                          <a:solidFill>
                            <a:schemeClr val="tx1"/>
                          </a:solidFill>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922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kern="1200" dirty="0">
                          <a:solidFill>
                            <a:schemeClr val="tx1"/>
                          </a:solidFill>
                          <a:latin typeface="+mn-lt"/>
                          <a:ea typeface="+mn-ea"/>
                          <a:cs typeface="+mn-cs"/>
                        </a:rPr>
                        <a:t>16.50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24.45</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a:solidFill>
                            <a:srgbClr val="000000"/>
                          </a:solidFill>
                          <a:effectLst/>
                          <a:latin typeface="Calibri" panose="020F0502020204030204" pitchFamily="34" charset="0"/>
                        </a:rPr>
                        <a:t>0.45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0.66</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63108315"/>
                  </a:ext>
                </a:extLst>
              </a:tr>
              <a:tr h="335280">
                <a:tc>
                  <a:txBody>
                    <a:bodyPr/>
                    <a:lstStyle/>
                    <a:p>
                      <a:pPr algn="ctr"/>
                      <a:r>
                        <a:rPr lang="en-US" sz="1600" dirty="0">
                          <a:solidFill>
                            <a:schemeClr val="tx1"/>
                          </a:solidFill>
                        </a:rPr>
                        <a:t>7</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640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922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kern="1200" dirty="0">
                          <a:solidFill>
                            <a:schemeClr val="tx1"/>
                          </a:solidFill>
                          <a:latin typeface="+mn-lt"/>
                          <a:ea typeface="+mn-ea"/>
                          <a:cs typeface="+mn-cs"/>
                        </a:rPr>
                        <a:t>5.60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20.35</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0.15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0.55</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60072945"/>
                  </a:ext>
                </a:extLst>
              </a:tr>
              <a:tr h="335280">
                <a:tc>
                  <a:txBody>
                    <a:bodyPr/>
                    <a:lstStyle/>
                    <a:p>
                      <a:pPr algn="ctr"/>
                      <a:r>
                        <a:rPr lang="en-US" sz="1600" dirty="0">
                          <a:solidFill>
                            <a:schemeClr val="tx1"/>
                          </a:solidFill>
                        </a:rPr>
                        <a:t>8</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1178</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922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1600" kern="1200" dirty="0">
                          <a:solidFill>
                            <a:schemeClr val="tx1"/>
                          </a:solidFill>
                          <a:latin typeface="+mn-lt"/>
                          <a:ea typeface="+mn-ea"/>
                          <a:cs typeface="+mn-cs"/>
                        </a:rPr>
                        <a:t>11.47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10.99</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0.31</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0.30</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5333482"/>
                  </a:ext>
                </a:extLst>
              </a:tr>
              <a:tr h="335280">
                <a:tc>
                  <a:txBody>
                    <a:bodyPr/>
                    <a:lstStyle/>
                    <a:p>
                      <a:pPr algn="ctr"/>
                      <a:r>
                        <a:rPr lang="en-US" sz="1600" dirty="0">
                          <a:solidFill>
                            <a:schemeClr val="tx1"/>
                          </a:solidFill>
                        </a:rPr>
                        <a:t>Avg.</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r"/>
                      <a:r>
                        <a:rPr lang="en-US" sz="1600" dirty="0">
                          <a:solidFill>
                            <a:schemeClr val="tx1"/>
                          </a:solidFill>
                        </a:rPr>
                        <a:t>640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solidFill>
                        </a:rPr>
                        <a:t>512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r"/>
                      <a:r>
                        <a:rPr lang="en-US" sz="1600" dirty="0">
                          <a:solidFill>
                            <a:schemeClr val="tx1"/>
                          </a:solidFill>
                        </a:rPr>
                        <a:t>15.75</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lang="en-US" sz="1600" dirty="0">
                          <a:solidFill>
                            <a:schemeClr val="tx1"/>
                          </a:solidFill>
                        </a:rPr>
                        <a:t>19.25</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lang="en-US" sz="1600" dirty="0">
                          <a:solidFill>
                            <a:schemeClr val="tx1"/>
                          </a:solidFill>
                        </a:rPr>
                        <a:t>0.43</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lang="en-US" sz="1600" dirty="0">
                          <a:solidFill>
                            <a:schemeClr val="tx1"/>
                          </a:solidFill>
                        </a:rPr>
                        <a:t>0.52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22909442"/>
                  </a:ext>
                </a:extLst>
              </a:tr>
              <a:tr h="335280">
                <a:tc>
                  <a:txBody>
                    <a:bodyPr/>
                    <a:lstStyle/>
                    <a:p>
                      <a:pPr algn="ctr"/>
                      <a:endParaRPr lang="en-US" sz="160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endParaRPr lang="en-US" sz="160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endParaRPr lang="en-US" sz="1600" dirty="0">
                        <a:solidFill>
                          <a:schemeClr val="tx1"/>
                        </a:solidFil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endParaRPr lang="en-US" sz="1600" dirty="0">
                        <a:solidFill>
                          <a:schemeClr val="tx1"/>
                        </a:solidFill>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endParaRPr lang="en-US" sz="160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endParaRPr lang="en-US" sz="1600" dirty="0">
                        <a:solidFill>
                          <a:schemeClr val="tx1"/>
                        </a:solidFill>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22214935"/>
                  </a:ext>
                </a:extLst>
              </a:tr>
            </a:tbl>
          </a:graphicData>
        </a:graphic>
      </p:graphicFrame>
      <p:sp>
        <p:nvSpPr>
          <p:cNvPr id="9" name="Rectangle 8"/>
          <p:cNvSpPr/>
          <p:nvPr/>
        </p:nvSpPr>
        <p:spPr>
          <a:xfrm>
            <a:off x="2971800" y="6327648"/>
            <a:ext cx="32004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solidFill>
              </a:rPr>
              <a:t>Source:  Analysis workbooks</a:t>
            </a:r>
            <a:r>
              <a:rPr lang="en-US" sz="1400" dirty="0">
                <a:solidFill>
                  <a:schemeClr val="tx1">
                    <a:lumMod val="75000"/>
                    <a:lumOff val="25000"/>
                  </a:schemeClr>
                </a:solidFill>
              </a:rPr>
              <a:t> : accuracy</a:t>
            </a:r>
          </a:p>
        </p:txBody>
      </p:sp>
      <p:sp>
        <p:nvSpPr>
          <p:cNvPr id="10" name="Rectangle 9"/>
          <p:cNvSpPr/>
          <p:nvPr/>
        </p:nvSpPr>
        <p:spPr>
          <a:xfrm>
            <a:off x="79248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Objective 2</a:t>
            </a:r>
            <a:endParaRPr lang="en-US" sz="1400" dirty="0">
              <a:solidFill>
                <a:schemeClr val="tx1"/>
              </a:solidFill>
            </a:endParaRPr>
          </a:p>
        </p:txBody>
      </p:sp>
      <p:sp>
        <p:nvSpPr>
          <p:cNvPr id="11" name="Rectangle 10"/>
          <p:cNvSpPr/>
          <p:nvPr/>
        </p:nvSpPr>
        <p:spPr>
          <a:xfrm>
            <a:off x="762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Fixation Test</a:t>
            </a:r>
            <a:endParaRPr lang="en-US" sz="1400" dirty="0">
              <a:solidFill>
                <a:schemeClr val="tx1"/>
              </a:solidFill>
            </a:endParaRPr>
          </a:p>
        </p:txBody>
      </p:sp>
      <p:sp>
        <p:nvSpPr>
          <p:cNvPr id="14" name="Rectangle 13"/>
          <p:cNvSpPr/>
          <p:nvPr/>
        </p:nvSpPr>
        <p:spPr>
          <a:xfrm>
            <a:off x="7543800" y="2286000"/>
            <a:ext cx="914400" cy="365455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
        <p:nvSpPr>
          <p:cNvPr id="8" name="Rectangle 7"/>
          <p:cNvSpPr/>
          <p:nvPr/>
        </p:nvSpPr>
        <p:spPr>
          <a:xfrm>
            <a:off x="4724400" y="2286000"/>
            <a:ext cx="990600" cy="365455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
        <p:nvSpPr>
          <p:cNvPr id="12" name="Rectangle 11"/>
          <p:cNvSpPr/>
          <p:nvPr/>
        </p:nvSpPr>
        <p:spPr>
          <a:xfrm>
            <a:off x="6629400" y="5641850"/>
            <a:ext cx="914400" cy="30175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
        <p:nvSpPr>
          <p:cNvPr id="13" name="Rectangle 12"/>
          <p:cNvSpPr/>
          <p:nvPr/>
        </p:nvSpPr>
        <p:spPr>
          <a:xfrm>
            <a:off x="3733800" y="5638800"/>
            <a:ext cx="990600" cy="30175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Tree>
    <p:extLst>
      <p:ext uri="{BB962C8B-B14F-4D97-AF65-F5344CB8AC3E}">
        <p14:creationId xmlns:p14="http://schemas.microsoft.com/office/powerpoint/2010/main" val="2006141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685800" y="609600"/>
            <a:ext cx="7772400" cy="5715000"/>
          </a:xfrm>
          <a:prstGeom prst="rect">
            <a:avLst/>
          </a:prstGeom>
        </p:spPr>
      </p:pic>
      <p:sp>
        <p:nvSpPr>
          <p:cNvPr id="2" name="Title 1"/>
          <p:cNvSpPr>
            <a:spLocks noGrp="1"/>
          </p:cNvSpPr>
          <p:nvPr>
            <p:ph type="title"/>
          </p:nvPr>
        </p:nvSpPr>
        <p:spPr/>
        <p:txBody>
          <a:bodyPr/>
          <a:lstStyle/>
          <a:p>
            <a:r>
              <a:rPr lang="en-US" dirty="0"/>
              <a:t>Fixation Point Accuracy</a:t>
            </a:r>
          </a:p>
        </p:txBody>
      </p:sp>
      <p:sp>
        <p:nvSpPr>
          <p:cNvPr id="3" name="Rectangle 2"/>
          <p:cNvSpPr/>
          <p:nvPr/>
        </p:nvSpPr>
        <p:spPr>
          <a:xfrm>
            <a:off x="79248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Objective 2</a:t>
            </a:r>
            <a:endParaRPr lang="en-US" sz="1400" dirty="0">
              <a:solidFill>
                <a:schemeClr val="tx1"/>
              </a:solidFill>
            </a:endParaRPr>
          </a:p>
        </p:txBody>
      </p:sp>
      <p:sp>
        <p:nvSpPr>
          <p:cNvPr id="4" name="Rectangle 3"/>
          <p:cNvSpPr/>
          <p:nvPr/>
        </p:nvSpPr>
        <p:spPr>
          <a:xfrm>
            <a:off x="762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Fixation Test</a:t>
            </a:r>
            <a:endParaRPr lang="en-US" sz="1400" dirty="0">
              <a:solidFill>
                <a:schemeClr val="tx1"/>
              </a:solidFill>
            </a:endParaRPr>
          </a:p>
        </p:txBody>
      </p:sp>
      <p:sp>
        <p:nvSpPr>
          <p:cNvPr id="9" name="Rectangle 8"/>
          <p:cNvSpPr/>
          <p:nvPr/>
        </p:nvSpPr>
        <p:spPr>
          <a:xfrm>
            <a:off x="2971800" y="6327648"/>
            <a:ext cx="32004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solidFill>
              </a:rPr>
              <a:t>Source:  Analysis workbooks</a:t>
            </a:r>
            <a:r>
              <a:rPr lang="en-US" sz="1400" dirty="0">
                <a:solidFill>
                  <a:schemeClr val="tx1">
                    <a:lumMod val="75000"/>
                    <a:lumOff val="25000"/>
                  </a:schemeClr>
                </a:solidFill>
              </a:rPr>
              <a:t> : accuracy</a:t>
            </a:r>
          </a:p>
        </p:txBody>
      </p:sp>
      <p:sp>
        <p:nvSpPr>
          <p:cNvPr id="10" name="Rectangle 9"/>
          <p:cNvSpPr/>
          <p:nvPr/>
        </p:nvSpPr>
        <p:spPr>
          <a:xfrm>
            <a:off x="5943600" y="609600"/>
            <a:ext cx="2514600" cy="571500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Tree>
    <p:extLst>
      <p:ext uri="{BB962C8B-B14F-4D97-AF65-F5344CB8AC3E}">
        <p14:creationId xmlns:p14="http://schemas.microsoft.com/office/powerpoint/2010/main" val="4022140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Fixation Point Accuracy</a:t>
            </a:r>
          </a:p>
        </p:txBody>
      </p:sp>
      <p:sp>
        <p:nvSpPr>
          <p:cNvPr id="5" name="Content Placeholder 4"/>
          <p:cNvSpPr>
            <a:spLocks noGrp="1"/>
          </p:cNvSpPr>
          <p:nvPr>
            <p:ph idx="1"/>
          </p:nvPr>
        </p:nvSpPr>
        <p:spPr/>
        <p:txBody>
          <a:bodyPr>
            <a:normAutofit/>
          </a:bodyPr>
          <a:lstStyle/>
          <a:p>
            <a:r>
              <a:rPr lang="en-US" sz="2000" dirty="0"/>
              <a:t>Observed fixation point error vs. calibration accuracy reported by the eye tracker</a:t>
            </a:r>
          </a:p>
          <a:p>
            <a:pPr lvl="1"/>
            <a:r>
              <a:rPr lang="en-US" sz="1800" dirty="0"/>
              <a:t>Note:  Locations of fixation test software (</a:t>
            </a:r>
            <a:r>
              <a:rPr lang="en-US" sz="1400" dirty="0">
                <a:latin typeface="Consolas" panose="020B0609020204030204" pitchFamily="49" charset="0"/>
                <a:ea typeface="Tahoma" panose="020B0604030504040204" pitchFamily="34" charset="0"/>
                <a:cs typeface="Consolas" panose="020B0609020204030204" pitchFamily="49" charset="0"/>
              </a:rPr>
              <a:t>eyelib-test -f</a:t>
            </a:r>
            <a:r>
              <a:rPr lang="en-US" sz="1800" dirty="0"/>
              <a:t>) gaze targets are within 1 pixel of the 3×3 array of calibration points used by </a:t>
            </a:r>
            <a:r>
              <a:rPr lang="en-US" sz="1800" dirty="0" err="1"/>
              <a:t>EyeTribe</a:t>
            </a:r>
            <a:r>
              <a:rPr lang="en-US" sz="1800" dirty="0"/>
              <a:t> UI (</a:t>
            </a:r>
            <a:r>
              <a:rPr lang="en-US" sz="1400" dirty="0" err="1">
                <a:latin typeface="Consolas" panose="020B0609020204030204" pitchFamily="49" charset="0"/>
                <a:ea typeface="Tahoma" panose="020B0604030504040204" pitchFamily="34" charset="0"/>
                <a:cs typeface="Consolas" panose="020B0609020204030204" pitchFamily="49" charset="0"/>
              </a:rPr>
              <a:t>EyeTribe-UIWin</a:t>
            </a:r>
            <a:r>
              <a:rPr lang="en-US" sz="1800" dirty="0"/>
              <a:t>)</a:t>
            </a:r>
          </a:p>
          <a:p>
            <a:endParaRPr lang="en-US" sz="2000" dirty="0"/>
          </a:p>
        </p:txBody>
      </p:sp>
      <p:sp>
        <p:nvSpPr>
          <p:cNvPr id="3" name="Rectangle 2"/>
          <p:cNvSpPr/>
          <p:nvPr/>
        </p:nvSpPr>
        <p:spPr>
          <a:xfrm>
            <a:off x="79248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Objective 2</a:t>
            </a:r>
            <a:endParaRPr lang="en-US" sz="1400" dirty="0">
              <a:solidFill>
                <a:schemeClr val="tx1"/>
              </a:solidFill>
            </a:endParaRPr>
          </a:p>
        </p:txBody>
      </p:sp>
      <p:sp>
        <p:nvSpPr>
          <p:cNvPr id="4" name="Rectangle 3"/>
          <p:cNvSpPr/>
          <p:nvPr/>
        </p:nvSpPr>
        <p:spPr>
          <a:xfrm>
            <a:off x="762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Fixation Test</a:t>
            </a:r>
            <a:endParaRPr lang="en-US" sz="14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35922941"/>
              </p:ext>
            </p:extLst>
          </p:nvPr>
        </p:nvGraphicFramePr>
        <p:xfrm>
          <a:off x="606552" y="1908045"/>
          <a:ext cx="7927848" cy="4416555"/>
        </p:xfrm>
        <a:graphic>
          <a:graphicData uri="http://schemas.openxmlformats.org/drawingml/2006/table">
            <a:tbl>
              <a:tblPr firstRow="1" bandRow="1">
                <a:tableStyleId>{5C22544A-7EE6-4342-B048-85BDC9FD1C3A}</a:tableStyleId>
              </a:tblPr>
              <a:tblGrid>
                <a:gridCol w="530352">
                  <a:extLst>
                    <a:ext uri="{9D8B030D-6E8A-4147-A177-3AD203B41FA5}">
                      <a16:colId xmlns:a16="http://schemas.microsoft.com/office/drawing/2014/main" val="1005343133"/>
                    </a:ext>
                  </a:extLst>
                </a:gridCol>
                <a:gridCol w="612648">
                  <a:extLst>
                    <a:ext uri="{9D8B030D-6E8A-4147-A177-3AD203B41FA5}">
                      <a16:colId xmlns:a16="http://schemas.microsoft.com/office/drawing/2014/main" val="701278165"/>
                    </a:ext>
                  </a:extLst>
                </a:gridCol>
                <a:gridCol w="612648">
                  <a:extLst>
                    <a:ext uri="{9D8B030D-6E8A-4147-A177-3AD203B41FA5}">
                      <a16:colId xmlns:a16="http://schemas.microsoft.com/office/drawing/2014/main" val="1418519922"/>
                    </a:ext>
                  </a:extLst>
                </a:gridCol>
                <a:gridCol w="685800">
                  <a:extLst>
                    <a:ext uri="{9D8B030D-6E8A-4147-A177-3AD203B41FA5}">
                      <a16:colId xmlns:a16="http://schemas.microsoft.com/office/drawing/2014/main" val="781309781"/>
                    </a:ext>
                  </a:extLst>
                </a:gridCol>
                <a:gridCol w="685800">
                  <a:extLst>
                    <a:ext uri="{9D8B030D-6E8A-4147-A177-3AD203B41FA5}">
                      <a16:colId xmlns:a16="http://schemas.microsoft.com/office/drawing/2014/main" val="3547528625"/>
                    </a:ext>
                  </a:extLst>
                </a:gridCol>
                <a:gridCol w="685800">
                  <a:extLst>
                    <a:ext uri="{9D8B030D-6E8A-4147-A177-3AD203B41FA5}">
                      <a16:colId xmlns:a16="http://schemas.microsoft.com/office/drawing/2014/main" val="2030128730"/>
                    </a:ext>
                  </a:extLst>
                </a:gridCol>
                <a:gridCol w="685800">
                  <a:extLst>
                    <a:ext uri="{9D8B030D-6E8A-4147-A177-3AD203B41FA5}">
                      <a16:colId xmlns:a16="http://schemas.microsoft.com/office/drawing/2014/main" val="838307008"/>
                    </a:ext>
                  </a:extLst>
                </a:gridCol>
                <a:gridCol w="685800">
                  <a:extLst>
                    <a:ext uri="{9D8B030D-6E8A-4147-A177-3AD203B41FA5}">
                      <a16:colId xmlns:a16="http://schemas.microsoft.com/office/drawing/2014/main" val="4190437205"/>
                    </a:ext>
                  </a:extLst>
                </a:gridCol>
                <a:gridCol w="685800">
                  <a:extLst>
                    <a:ext uri="{9D8B030D-6E8A-4147-A177-3AD203B41FA5}">
                      <a16:colId xmlns:a16="http://schemas.microsoft.com/office/drawing/2014/main" val="110450126"/>
                    </a:ext>
                  </a:extLst>
                </a:gridCol>
                <a:gridCol w="685800">
                  <a:extLst>
                    <a:ext uri="{9D8B030D-6E8A-4147-A177-3AD203B41FA5}">
                      <a16:colId xmlns:a16="http://schemas.microsoft.com/office/drawing/2014/main" val="3839535739"/>
                    </a:ext>
                  </a:extLst>
                </a:gridCol>
                <a:gridCol w="685800">
                  <a:extLst>
                    <a:ext uri="{9D8B030D-6E8A-4147-A177-3AD203B41FA5}">
                      <a16:colId xmlns:a16="http://schemas.microsoft.com/office/drawing/2014/main" val="3335827701"/>
                    </a:ext>
                  </a:extLst>
                </a:gridCol>
                <a:gridCol w="685800">
                  <a:extLst>
                    <a:ext uri="{9D8B030D-6E8A-4147-A177-3AD203B41FA5}">
                      <a16:colId xmlns:a16="http://schemas.microsoft.com/office/drawing/2014/main" val="2377667869"/>
                    </a:ext>
                  </a:extLst>
                </a:gridCol>
              </a:tblGrid>
              <a:tr h="339735">
                <a:tc gridSpan="3">
                  <a:txBody>
                    <a:bodyPr/>
                    <a:lstStyle/>
                    <a:p>
                      <a:pPr algn="ctr"/>
                      <a:endParaRPr lang="en-US" sz="1600" b="0"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algn="ctr"/>
                      <a:r>
                        <a:rPr lang="en-US" sz="1600" b="0" dirty="0">
                          <a:solidFill>
                            <a:schemeClr val="tx1"/>
                          </a:solidFill>
                        </a:rPr>
                        <a:t>Calibration accuracy</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gridSpan="3">
                  <a:txBody>
                    <a:bodyPr/>
                    <a:lstStyle/>
                    <a:p>
                      <a:pPr algn="ctr"/>
                      <a:r>
                        <a:rPr lang="en-US" sz="1600" b="0" dirty="0">
                          <a:solidFill>
                            <a:schemeClr val="tx1"/>
                          </a:solidFill>
                        </a:rPr>
                        <a:t>Observed error</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gridSpan="3">
                  <a:txBody>
                    <a:bodyPr/>
                    <a:lstStyle/>
                    <a:p>
                      <a:pPr algn="ctr"/>
                      <a:r>
                        <a:rPr lang="en-US" sz="1600" b="0" dirty="0">
                          <a:solidFill>
                            <a:schemeClr val="tx1"/>
                          </a:solidFill>
                        </a:rPr>
                        <a:t>Percent difference</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76123569"/>
                  </a:ext>
                </a:extLst>
              </a:tr>
              <a:tr h="339735">
                <a:tc>
                  <a:txBody>
                    <a:bodyPr/>
                    <a:lstStyle/>
                    <a:p>
                      <a:pPr algn="ctr"/>
                      <a:r>
                        <a:rPr lang="en-US" sz="1600" b="0" dirty="0">
                          <a:solidFill>
                            <a:schemeClr val="tx1"/>
                          </a:solidFill>
                        </a:rPr>
                        <a:t>ID</a:t>
                      </a:r>
                    </a:p>
                  </a:txBody>
                  <a:tcPr marL="45720" marR="45720" anchor="b">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x</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y</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A</a:t>
                      </a:r>
                    </a:p>
                  </a:txBody>
                  <a:tcPr marL="45720" marR="45720" anchor="b">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B</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C</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A</a:t>
                      </a:r>
                    </a:p>
                  </a:txBody>
                  <a:tcPr marL="45720" marR="45720" anchor="b">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B</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C</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A</a:t>
                      </a:r>
                    </a:p>
                  </a:txBody>
                  <a:tcPr marL="45720" marR="45720" anchor="b">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B</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C</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36267443"/>
                  </a:ext>
                </a:extLst>
              </a:tr>
              <a:tr h="339735">
                <a:tc>
                  <a:txBody>
                    <a:bodyPr/>
                    <a:lstStyle/>
                    <a:p>
                      <a:pPr algn="ctr"/>
                      <a:r>
                        <a:rPr lang="en-US" sz="1600" dirty="0">
                          <a:solidFill>
                            <a:schemeClr val="tx1"/>
                          </a:solidFill>
                        </a:rPr>
                        <a:t>0</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panose="020F0502020204030204" pitchFamily="34" charset="0"/>
                        </a:rPr>
                        <a:t>0.33</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0.20</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0.55</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0.48</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49%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81%</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44240809"/>
                  </a:ext>
                </a:extLst>
              </a:tr>
              <a:tr h="339735">
                <a:tc>
                  <a:txBody>
                    <a:bodyPr/>
                    <a:lstStyle/>
                    <a:p>
                      <a:pPr algn="ctr"/>
                      <a:r>
                        <a:rPr lang="en-US" sz="1600" dirty="0">
                          <a:solidFill>
                            <a:schemeClr val="tx1"/>
                          </a:solidFill>
                        </a:rPr>
                        <a:t>1</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640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0.48</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0.29</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0.30</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0.70</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a:solidFill>
                            <a:srgbClr val="000000"/>
                          </a:solidFill>
                          <a:effectLst/>
                          <a:latin typeface="Calibri" panose="020F0502020204030204" pitchFamily="34" charset="0"/>
                        </a:rPr>
                        <a:t>47%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a:solidFill>
                            <a:srgbClr val="000000"/>
                          </a:solidFill>
                          <a:effectLst/>
                          <a:latin typeface="Calibri" panose="020F0502020204030204" pitchFamily="34" charset="0"/>
                        </a:rPr>
                        <a:t>84%</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83266226"/>
                  </a:ext>
                </a:extLst>
              </a:tr>
              <a:tr h="339735">
                <a:tc>
                  <a:txBody>
                    <a:bodyPr/>
                    <a:lstStyle/>
                    <a:p>
                      <a:pPr algn="ctr"/>
                      <a:r>
                        <a:rPr lang="en-US" sz="1600" dirty="0">
                          <a:solidFill>
                            <a:schemeClr val="tx1"/>
                          </a:solidFill>
                        </a:rPr>
                        <a:t>2</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1178</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0.34</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0.46</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0.60</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0.33</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a:solidFill>
                            <a:srgbClr val="000000"/>
                          </a:solidFill>
                          <a:effectLst/>
                          <a:latin typeface="Calibri" panose="020F0502020204030204" pitchFamily="34" charset="0"/>
                        </a:rPr>
                        <a:t>55%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a:solidFill>
                            <a:srgbClr val="000000"/>
                          </a:solidFill>
                          <a:effectLst/>
                          <a:latin typeface="Calibri" panose="020F0502020204030204" pitchFamily="34" charset="0"/>
                        </a:rPr>
                        <a:t>32%</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54596627"/>
                  </a:ext>
                </a:extLst>
              </a:tr>
              <a:tr h="339735">
                <a:tc>
                  <a:txBody>
                    <a:bodyPr/>
                    <a:lstStyle/>
                    <a:p>
                      <a:pPr algn="ctr"/>
                      <a:r>
                        <a:rPr lang="en-US" sz="1600" dirty="0">
                          <a:solidFill>
                            <a:schemeClr val="tx1"/>
                          </a:solidFill>
                        </a:rPr>
                        <a:t>3</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512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0.59</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0.25</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0.41</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0.77</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36%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103%</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32252278"/>
                  </a:ext>
                </a:extLst>
              </a:tr>
              <a:tr h="339735">
                <a:tc>
                  <a:txBody>
                    <a:bodyPr/>
                    <a:lstStyle/>
                    <a:p>
                      <a:pPr algn="ctr"/>
                      <a:r>
                        <a:rPr lang="en-US" sz="1600" dirty="0">
                          <a:solidFill>
                            <a:schemeClr val="tx1"/>
                          </a:solidFill>
                        </a:rPr>
                        <a:t>4</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640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512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0.65</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0.42</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0.36</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0.24</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a:solidFill>
                            <a:srgbClr val="000000"/>
                          </a:solidFill>
                          <a:effectLst/>
                          <a:latin typeface="Calibri" panose="020F0502020204030204" pitchFamily="34" charset="0"/>
                        </a:rPr>
                        <a:t>57%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a:solidFill>
                            <a:srgbClr val="000000"/>
                          </a:solidFill>
                          <a:effectLst/>
                          <a:latin typeface="Calibri" panose="020F0502020204030204" pitchFamily="34" charset="0"/>
                        </a:rPr>
                        <a:t>55%</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48934099"/>
                  </a:ext>
                </a:extLst>
              </a:tr>
              <a:tr h="339735">
                <a:tc>
                  <a:txBody>
                    <a:bodyPr/>
                    <a:lstStyle/>
                    <a:p>
                      <a:pPr algn="ctr"/>
                      <a:r>
                        <a:rPr lang="en-US" sz="1600" dirty="0">
                          <a:solidFill>
                            <a:schemeClr val="tx1"/>
                          </a:solidFill>
                        </a:rPr>
                        <a:t>5</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1178</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512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0.60</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0.35</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0.72</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0.68</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a:solidFill>
                            <a:srgbClr val="000000"/>
                          </a:solidFill>
                          <a:effectLst/>
                          <a:latin typeface="Calibri" panose="020F0502020204030204" pitchFamily="34" charset="0"/>
                        </a:rPr>
                        <a:t>19%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a:solidFill>
                            <a:srgbClr val="000000"/>
                          </a:solidFill>
                          <a:effectLst/>
                          <a:latin typeface="Calibri" panose="020F0502020204030204" pitchFamily="34" charset="0"/>
                        </a:rPr>
                        <a:t>64%</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6323600"/>
                  </a:ext>
                </a:extLst>
              </a:tr>
              <a:tr h="339735">
                <a:tc>
                  <a:txBody>
                    <a:bodyPr/>
                    <a:lstStyle/>
                    <a:p>
                      <a:pPr algn="ctr"/>
                      <a:r>
                        <a:rPr lang="en-US" sz="1600" dirty="0">
                          <a:solidFill>
                            <a:schemeClr val="tx1"/>
                          </a:solidFill>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922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0.27</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0.05</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0.45</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0.66</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48%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174%</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63108315"/>
                  </a:ext>
                </a:extLst>
              </a:tr>
              <a:tr h="339735">
                <a:tc>
                  <a:txBody>
                    <a:bodyPr/>
                    <a:lstStyle/>
                    <a:p>
                      <a:pPr algn="ctr"/>
                      <a:r>
                        <a:rPr lang="en-US" sz="1600" dirty="0">
                          <a:solidFill>
                            <a:schemeClr val="tx1"/>
                          </a:solidFill>
                        </a:rPr>
                        <a:t>7</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640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922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0.24</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0.13</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0.15</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0.55</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a:solidFill>
                            <a:srgbClr val="000000"/>
                          </a:solidFill>
                          <a:effectLst/>
                          <a:latin typeface="Calibri" panose="020F0502020204030204" pitchFamily="34" charset="0"/>
                        </a:rPr>
                        <a:t>45%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123%</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60072945"/>
                  </a:ext>
                </a:extLst>
              </a:tr>
              <a:tr h="339735">
                <a:tc>
                  <a:txBody>
                    <a:bodyPr/>
                    <a:lstStyle/>
                    <a:p>
                      <a:pPr algn="ctr"/>
                      <a:r>
                        <a:rPr lang="en-US" sz="1600" dirty="0">
                          <a:solidFill>
                            <a:schemeClr val="tx1"/>
                          </a:solidFill>
                        </a:rPr>
                        <a:t>8</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1178</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922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0.27</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0.10</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0.31</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0.30</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14%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sz="1600" b="0" i="0" u="none" strike="noStrike" dirty="0">
                          <a:solidFill>
                            <a:srgbClr val="000000"/>
                          </a:solidFill>
                          <a:effectLst/>
                          <a:latin typeface="Calibri" panose="020F0502020204030204" pitchFamily="34" charset="0"/>
                        </a:rPr>
                        <a:t>100%</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5333482"/>
                  </a:ext>
                </a:extLst>
              </a:tr>
              <a:tr h="339735">
                <a:tc>
                  <a:txBody>
                    <a:bodyPr/>
                    <a:lstStyle/>
                    <a:p>
                      <a:pPr algn="ctr"/>
                      <a:r>
                        <a:rPr lang="en-US" sz="1600" dirty="0">
                          <a:solidFill>
                            <a:schemeClr val="tx1"/>
                          </a:solidFill>
                        </a:rPr>
                        <a:t>Avg.</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r"/>
                      <a:r>
                        <a:rPr lang="en-US" sz="1600" dirty="0">
                          <a:solidFill>
                            <a:schemeClr val="tx1"/>
                          </a:solidFill>
                        </a:rPr>
                        <a:t>640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solidFill>
                        </a:rPr>
                        <a:t>512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0.42°</a:t>
                      </a:r>
                      <a:endParaRPr lang="en-US" sz="160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0.25°</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0.43°</a:t>
                      </a:r>
                      <a:endParaRPr lang="en-US" sz="160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0.52°</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2%</a:t>
                      </a:r>
                      <a:endParaRPr lang="en-US" sz="160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71%</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r"/>
                      <a:r>
                        <a:rPr kumimoji="0" lang="en-US" sz="1600" b="0" i="0" u="none" strike="noStrike" kern="1200" cap="none" spc="0" normalizeH="0" baseline="0" noProof="0" dirty="0">
                          <a:ln>
                            <a:noFill/>
                          </a:ln>
                          <a:solidFill>
                            <a:prstClr val="black"/>
                          </a:solidFill>
                          <a:effectLst/>
                          <a:uLnTx/>
                          <a:uFillTx/>
                          <a:latin typeface="Calibri"/>
                          <a:ea typeface="+mn-ea"/>
                          <a:cs typeface="+mn-cs"/>
                        </a:rPr>
                        <a:t>%</a:t>
                      </a: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22909442"/>
                  </a:ext>
                </a:extLst>
              </a:tr>
              <a:tr h="339735">
                <a:tc>
                  <a:txBody>
                    <a:bodyPr/>
                    <a:lstStyle/>
                    <a:p>
                      <a:pPr algn="ctr"/>
                      <a:endParaRPr lang="en-US" sz="160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endParaRPr lang="en-US" sz="160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dirty="0">
                        <a:solidFill>
                          <a:schemeClr val="tx1"/>
                        </a:solidFil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endParaRPr lang="en-US" sz="1600" dirty="0">
                        <a:solidFill>
                          <a:schemeClr val="tx1"/>
                        </a:solidFill>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endParaRPr lang="en-US" sz="160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1600" dirty="0">
                        <a:solidFill>
                          <a:schemeClr val="tx1"/>
                        </a:solidFill>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endParaRPr lang="en-US" sz="1600" dirty="0">
                        <a:solidFill>
                          <a:schemeClr val="tx1"/>
                        </a:solidFill>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endParaRPr lang="en-US" sz="1600" dirty="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endParaRPr lang="en-US" sz="1600" dirty="0">
                        <a:solidFill>
                          <a:schemeClr val="tx1"/>
                        </a:solidFill>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22214935"/>
                  </a:ext>
                </a:extLst>
              </a:tr>
            </a:tbl>
          </a:graphicData>
        </a:graphic>
      </p:graphicFrame>
      <p:sp>
        <p:nvSpPr>
          <p:cNvPr id="8" name="Rectangle 7"/>
          <p:cNvSpPr/>
          <p:nvPr/>
        </p:nvSpPr>
        <p:spPr>
          <a:xfrm>
            <a:off x="7848600" y="2590800"/>
            <a:ext cx="685800" cy="373380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
        <p:nvSpPr>
          <p:cNvPr id="9" name="Rectangle 8"/>
          <p:cNvSpPr/>
          <p:nvPr/>
        </p:nvSpPr>
        <p:spPr>
          <a:xfrm>
            <a:off x="5791200" y="2590800"/>
            <a:ext cx="685800" cy="373380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
        <p:nvSpPr>
          <p:cNvPr id="10" name="Rectangle 9"/>
          <p:cNvSpPr/>
          <p:nvPr/>
        </p:nvSpPr>
        <p:spPr>
          <a:xfrm>
            <a:off x="3733800" y="2590800"/>
            <a:ext cx="685800" cy="373380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
        <p:nvSpPr>
          <p:cNvPr id="11" name="Rectangle 10"/>
          <p:cNvSpPr/>
          <p:nvPr/>
        </p:nvSpPr>
        <p:spPr>
          <a:xfrm>
            <a:off x="3048000" y="6019800"/>
            <a:ext cx="685800" cy="30480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
        <p:nvSpPr>
          <p:cNvPr id="12" name="Rectangle 11"/>
          <p:cNvSpPr/>
          <p:nvPr/>
        </p:nvSpPr>
        <p:spPr>
          <a:xfrm>
            <a:off x="5105400" y="6019800"/>
            <a:ext cx="685800" cy="30480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
        <p:nvSpPr>
          <p:cNvPr id="13" name="Rectangle 12"/>
          <p:cNvSpPr/>
          <p:nvPr/>
        </p:nvSpPr>
        <p:spPr>
          <a:xfrm>
            <a:off x="7162800" y="6019800"/>
            <a:ext cx="685800" cy="30480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
        <p:nvSpPr>
          <p:cNvPr id="14" name="Rectangle 13"/>
          <p:cNvSpPr/>
          <p:nvPr/>
        </p:nvSpPr>
        <p:spPr>
          <a:xfrm>
            <a:off x="2971800" y="6327648"/>
            <a:ext cx="32004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solidFill>
              </a:rPr>
              <a:t>Source:  Analysis workbooks</a:t>
            </a:r>
            <a:r>
              <a:rPr lang="en-US" sz="1400" dirty="0">
                <a:solidFill>
                  <a:schemeClr val="tx1">
                    <a:lumMod val="75000"/>
                    <a:lumOff val="25000"/>
                  </a:schemeClr>
                </a:solidFill>
              </a:rPr>
              <a:t> : accuracy</a:t>
            </a:r>
          </a:p>
        </p:txBody>
      </p:sp>
    </p:spTree>
    <p:extLst>
      <p:ext uri="{BB962C8B-B14F-4D97-AF65-F5344CB8AC3E}">
        <p14:creationId xmlns:p14="http://schemas.microsoft.com/office/powerpoint/2010/main" val="638634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 Fixations</a:t>
            </a:r>
          </a:p>
        </p:txBody>
      </p:sp>
      <p:sp>
        <p:nvSpPr>
          <p:cNvPr id="2" name="Content Placeholder 1"/>
          <p:cNvSpPr>
            <a:spLocks noGrp="1"/>
          </p:cNvSpPr>
          <p:nvPr>
            <p:ph idx="1"/>
          </p:nvPr>
        </p:nvSpPr>
        <p:spPr/>
        <p:txBody>
          <a:bodyPr>
            <a:normAutofit fontScale="92500" lnSpcReduction="10000"/>
          </a:bodyPr>
          <a:lstStyle/>
          <a:p>
            <a:r>
              <a:rPr lang="en-US" dirty="0"/>
              <a:t>Fixation duration</a:t>
            </a:r>
          </a:p>
          <a:p>
            <a:pPr lvl="1"/>
            <a:r>
              <a:rPr lang="en-US" dirty="0"/>
              <a:t>The average fixation duration for each target should be equal to or greater than the target active duration of </a:t>
            </a:r>
            <a:r>
              <a:rPr lang="en-US" dirty="0">
                <a:latin typeface="Times New Roman" panose="02020603050405020304" pitchFamily="18" charset="0"/>
                <a:cs typeface="Times New Roman" panose="02020603050405020304" pitchFamily="18" charset="0"/>
              </a:rPr>
              <a:t>750</a:t>
            </a:r>
            <a:r>
              <a:rPr lang="en-US" dirty="0"/>
              <a:t> </a:t>
            </a:r>
            <a:r>
              <a:rPr lang="en-US" dirty="0" err="1"/>
              <a:t>ms.</a:t>
            </a:r>
            <a:r>
              <a:rPr lang="en-US" dirty="0"/>
              <a:t>  If the participant immediately fixated the target when it appeared until the moment it disappeared, the fixation duration would be the pre-active plus active target durations:</a:t>
            </a:r>
          </a:p>
          <a:p>
            <a:pPr marL="457200" lvl="1" indent="0">
              <a:buNone/>
            </a:pPr>
            <a:r>
              <a:rPr lang="en-US" dirty="0"/>
              <a:t>	</a:t>
            </a:r>
            <a:r>
              <a:rPr lang="en-US" dirty="0">
                <a:latin typeface="Times New Roman" panose="02020603050405020304" pitchFamily="18" charset="0"/>
                <a:cs typeface="Times New Roman" panose="02020603050405020304" pitchFamily="18" charset="0"/>
              </a:rPr>
              <a:t>750 + 750 = 1,500 </a:t>
            </a:r>
            <a:r>
              <a:rPr lang="en-US" dirty="0"/>
              <a:t>ms</a:t>
            </a:r>
          </a:p>
          <a:p>
            <a:pPr lvl="1"/>
            <a:r>
              <a:rPr lang="en-US" dirty="0"/>
              <a:t>Because the participant may fixate near a target location even when the target is not present, the fixation duration may even exceed </a:t>
            </a:r>
            <a:r>
              <a:rPr lang="en-US" dirty="0">
                <a:latin typeface="Times New Roman" panose="02020603050405020304" pitchFamily="18" charset="0"/>
                <a:cs typeface="Times New Roman" panose="02020603050405020304" pitchFamily="18" charset="0"/>
              </a:rPr>
              <a:t>1,500</a:t>
            </a:r>
            <a:r>
              <a:rPr lang="en-US" dirty="0"/>
              <a:t> </a:t>
            </a:r>
            <a:r>
              <a:rPr lang="en-US" dirty="0" err="1"/>
              <a:t>ms.</a:t>
            </a:r>
            <a:r>
              <a:rPr lang="en-US" dirty="0"/>
              <a:t>  However, the average per target and overall average should generally be in the range of </a:t>
            </a:r>
            <a:r>
              <a:rPr lang="en-US" dirty="0">
                <a:latin typeface="Times New Roman" panose="02020603050405020304" pitchFamily="18" charset="0"/>
                <a:cs typeface="Times New Roman" panose="02020603050405020304" pitchFamily="18" charset="0"/>
              </a:rPr>
              <a:t>750-1,500</a:t>
            </a:r>
            <a:r>
              <a:rPr lang="en-US" dirty="0"/>
              <a:t> </a:t>
            </a:r>
            <a:r>
              <a:rPr lang="en-US" dirty="0" err="1"/>
              <a:t>ms.</a:t>
            </a:r>
            <a:endParaRPr lang="en-US" dirty="0"/>
          </a:p>
          <a:p>
            <a:r>
              <a:rPr lang="en-US" dirty="0"/>
              <a:t>Fixation interval</a:t>
            </a:r>
          </a:p>
          <a:p>
            <a:pPr lvl="1"/>
            <a:r>
              <a:rPr lang="en-US" dirty="0"/>
              <a:t>Because the target order is randomized for each target cycle, the observed fixation interval is not expected to be the same for each target.  Furthermore, the average of all target intervals may vary significantly between participants due to variability in the delay between the target cycles.  However, the average of all target values for each participant may provide some confirmation that the fixation interval metric functions as anticipated.  The theoretical average interval is a function of the number of targets and the duration of each target:</a:t>
            </a:r>
          </a:p>
          <a:p>
            <a:pPr marL="457200" lvl="1" indent="0">
              <a:buNone/>
            </a:pPr>
            <a:r>
              <a:rPr lang="en-US" dirty="0"/>
              <a:t>	</a:t>
            </a:r>
            <a:r>
              <a:rPr lang="en-US" i="1" dirty="0">
                <a:latin typeface="Times New Roman" panose="02020603050405020304" pitchFamily="18" charset="0"/>
                <a:cs typeface="Times New Roman" panose="02020603050405020304" pitchFamily="18" charset="0"/>
              </a:rPr>
              <a:t>t</a:t>
            </a:r>
            <a:r>
              <a:rPr lang="en-US" baseline="-25000" dirty="0">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 9 </a:t>
            </a:r>
            <a:r>
              <a:rPr lang="en-US" dirty="0">
                <a:latin typeface="+mj-lt"/>
                <a:cs typeface="Times New Roman" panose="02020603050405020304" pitchFamily="18" charset="0"/>
              </a:rPr>
              <a:t>targets</a:t>
            </a:r>
            <a:r>
              <a:rPr lang="en-US" dirty="0">
                <a:latin typeface="Times New Roman" panose="02020603050405020304" pitchFamily="18" charset="0"/>
                <a:cs typeface="Times New Roman" panose="02020603050405020304" pitchFamily="18" charset="0"/>
              </a:rPr>
              <a:t> · 1,500 </a:t>
            </a:r>
            <a:r>
              <a:rPr lang="en-US" dirty="0">
                <a:latin typeface="+mj-lt"/>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 13,500 </a:t>
            </a:r>
            <a:r>
              <a:rPr lang="en-US" dirty="0">
                <a:latin typeface="+mj-lt"/>
                <a:cs typeface="Times New Roman" panose="02020603050405020304" pitchFamily="18" charset="0"/>
              </a:rPr>
              <a:t>ms</a:t>
            </a:r>
            <a:endParaRPr lang="en-US" dirty="0"/>
          </a:p>
        </p:txBody>
      </p:sp>
      <p:sp>
        <p:nvSpPr>
          <p:cNvPr id="9" name="Rectangle 8"/>
          <p:cNvSpPr/>
          <p:nvPr/>
        </p:nvSpPr>
        <p:spPr>
          <a:xfrm>
            <a:off x="79248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Objective 3</a:t>
            </a:r>
            <a:endParaRPr lang="en-US" sz="1400" dirty="0">
              <a:solidFill>
                <a:schemeClr val="tx1"/>
              </a:solidFill>
            </a:endParaRPr>
          </a:p>
        </p:txBody>
      </p:sp>
      <p:sp>
        <p:nvSpPr>
          <p:cNvPr id="10" name="Rectangle 9"/>
          <p:cNvSpPr/>
          <p:nvPr/>
        </p:nvSpPr>
        <p:spPr>
          <a:xfrm>
            <a:off x="762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Fixation Test</a:t>
            </a:r>
            <a:endParaRPr lang="en-US" sz="1400" dirty="0">
              <a:solidFill>
                <a:schemeClr val="tx1"/>
              </a:solidFill>
            </a:endParaRPr>
          </a:p>
        </p:txBody>
      </p:sp>
    </p:spTree>
    <p:extLst>
      <p:ext uri="{BB962C8B-B14F-4D97-AF65-F5344CB8AC3E}">
        <p14:creationId xmlns:p14="http://schemas.microsoft.com/office/powerpoint/2010/main" val="2012902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 Fixations</a:t>
            </a:r>
          </a:p>
        </p:txBody>
      </p:sp>
      <p:sp>
        <p:nvSpPr>
          <p:cNvPr id="2" name="Content Placeholder 1"/>
          <p:cNvSpPr>
            <a:spLocks noGrp="1"/>
          </p:cNvSpPr>
          <p:nvPr>
            <p:ph idx="1"/>
          </p:nvPr>
        </p:nvSpPr>
        <p:spPr/>
        <p:txBody>
          <a:bodyPr/>
          <a:lstStyle/>
          <a:p>
            <a:r>
              <a:rPr lang="en-US" dirty="0">
                <a:solidFill>
                  <a:srgbClr val="FF0000"/>
                </a:solidFill>
              </a:rPr>
              <a:t>Model the relationship between fixation metrics and attention</a:t>
            </a:r>
          </a:p>
          <a:p>
            <a:pPr lvl="1"/>
            <a:r>
              <a:rPr lang="en-US" dirty="0"/>
              <a:t>Possible fixational measures of attention include the count of fixations of an object; the peak, average, or sum total fixation time duration; and response time until the first fixation of an object</a:t>
            </a:r>
          </a:p>
          <a:p>
            <a:r>
              <a:rPr lang="en-US" dirty="0"/>
              <a:t>Approach</a:t>
            </a:r>
          </a:p>
          <a:p>
            <a:pPr lvl="1"/>
            <a:r>
              <a:rPr lang="en-US" dirty="0"/>
              <a:t>Assess the consistency of fixation count and duration(?)</a:t>
            </a:r>
          </a:p>
          <a:p>
            <a:pPr lvl="1"/>
            <a:r>
              <a:rPr lang="en-US" dirty="0">
                <a:solidFill>
                  <a:srgbClr val="FF0000"/>
                </a:solidFill>
              </a:rPr>
              <a:t>May need to use a different test...</a:t>
            </a:r>
          </a:p>
        </p:txBody>
      </p:sp>
      <p:graphicFrame>
        <p:nvGraphicFramePr>
          <p:cNvPr id="5" name="Table 4"/>
          <p:cNvGraphicFramePr>
            <a:graphicFrameLocks noGrp="1"/>
          </p:cNvGraphicFramePr>
          <p:nvPr>
            <p:extLst>
              <p:ext uri="{D42A27DB-BD31-4B8C-83A1-F6EECF244321}">
                <p14:modId xmlns:p14="http://schemas.microsoft.com/office/powerpoint/2010/main" val="1759992937"/>
              </p:ext>
            </p:extLst>
          </p:nvPr>
        </p:nvGraphicFramePr>
        <p:xfrm>
          <a:off x="990600" y="3502151"/>
          <a:ext cx="7157523" cy="2670049"/>
        </p:xfrm>
        <a:graphic>
          <a:graphicData uri="http://schemas.openxmlformats.org/drawingml/2006/table">
            <a:tbl>
              <a:tblPr firstRow="1" bandRow="1">
                <a:tableStyleId>{5C22544A-7EE6-4342-B048-85BDC9FD1C3A}</a:tableStyleId>
              </a:tblPr>
              <a:tblGrid>
                <a:gridCol w="758952">
                  <a:extLst>
                    <a:ext uri="{9D8B030D-6E8A-4147-A177-3AD203B41FA5}">
                      <a16:colId xmlns:a16="http://schemas.microsoft.com/office/drawing/2014/main" val="1619013632"/>
                    </a:ext>
                  </a:extLst>
                </a:gridCol>
                <a:gridCol w="613311">
                  <a:extLst>
                    <a:ext uri="{9D8B030D-6E8A-4147-A177-3AD203B41FA5}">
                      <a16:colId xmlns:a16="http://schemas.microsoft.com/office/drawing/2014/main" val="35237694"/>
                    </a:ext>
                  </a:extLst>
                </a:gridCol>
                <a:gridCol w="613311">
                  <a:extLst>
                    <a:ext uri="{9D8B030D-6E8A-4147-A177-3AD203B41FA5}">
                      <a16:colId xmlns:a16="http://schemas.microsoft.com/office/drawing/2014/main" val="3892719547"/>
                    </a:ext>
                  </a:extLst>
                </a:gridCol>
                <a:gridCol w="613311">
                  <a:extLst>
                    <a:ext uri="{9D8B030D-6E8A-4147-A177-3AD203B41FA5}">
                      <a16:colId xmlns:a16="http://schemas.microsoft.com/office/drawing/2014/main" val="3531701282"/>
                    </a:ext>
                  </a:extLst>
                </a:gridCol>
                <a:gridCol w="759773">
                  <a:extLst>
                    <a:ext uri="{9D8B030D-6E8A-4147-A177-3AD203B41FA5}">
                      <a16:colId xmlns:a16="http://schemas.microsoft.com/office/drawing/2014/main" val="3941894342"/>
                    </a:ext>
                  </a:extLst>
                </a:gridCol>
                <a:gridCol w="759773">
                  <a:extLst>
                    <a:ext uri="{9D8B030D-6E8A-4147-A177-3AD203B41FA5}">
                      <a16:colId xmlns:a16="http://schemas.microsoft.com/office/drawing/2014/main" val="849077951"/>
                    </a:ext>
                  </a:extLst>
                </a:gridCol>
                <a:gridCol w="759773">
                  <a:extLst>
                    <a:ext uri="{9D8B030D-6E8A-4147-A177-3AD203B41FA5}">
                      <a16:colId xmlns:a16="http://schemas.microsoft.com/office/drawing/2014/main" val="671304668"/>
                    </a:ext>
                  </a:extLst>
                </a:gridCol>
                <a:gridCol w="759773">
                  <a:extLst>
                    <a:ext uri="{9D8B030D-6E8A-4147-A177-3AD203B41FA5}">
                      <a16:colId xmlns:a16="http://schemas.microsoft.com/office/drawing/2014/main" val="2266641590"/>
                    </a:ext>
                  </a:extLst>
                </a:gridCol>
                <a:gridCol w="759773">
                  <a:extLst>
                    <a:ext uri="{9D8B030D-6E8A-4147-A177-3AD203B41FA5}">
                      <a16:colId xmlns:a16="http://schemas.microsoft.com/office/drawing/2014/main" val="776750983"/>
                    </a:ext>
                  </a:extLst>
                </a:gridCol>
                <a:gridCol w="759773">
                  <a:extLst>
                    <a:ext uri="{9D8B030D-6E8A-4147-A177-3AD203B41FA5}">
                      <a16:colId xmlns:a16="http://schemas.microsoft.com/office/drawing/2014/main" val="1291764222"/>
                    </a:ext>
                  </a:extLst>
                </a:gridCol>
              </a:tblGrid>
              <a:tr h="5968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gridSpan="3">
                  <a:txBody>
                    <a:bodyPr/>
                    <a:lstStyle/>
                    <a:p>
                      <a:pPr algn="ctr"/>
                      <a:r>
                        <a:rPr lang="en-US" sz="1600" b="0" dirty="0">
                          <a:solidFill>
                            <a:schemeClr val="tx1"/>
                          </a:solidFill>
                        </a:rPr>
                        <a:t>Count of fixations</a:t>
                      </a:r>
                    </a:p>
                    <a:p>
                      <a:pPr algn="ctr"/>
                      <a:r>
                        <a:rPr lang="en-US" sz="1600" b="0" dirty="0">
                          <a:solidFill>
                            <a:schemeClr val="tx1"/>
                          </a:solidFill>
                        </a:rPr>
                        <a:t>on object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gridSpan="3">
                  <a:txBody>
                    <a:bodyPr/>
                    <a:lstStyle/>
                    <a:p>
                      <a:pPr algn="ctr"/>
                      <a:r>
                        <a:rPr lang="en-US" sz="1600" b="0" dirty="0">
                          <a:solidFill>
                            <a:schemeClr val="tx1"/>
                          </a:solidFill>
                        </a:rPr>
                        <a:t>Average fixation</a:t>
                      </a:r>
                    </a:p>
                    <a:p>
                      <a:pPr algn="ctr"/>
                      <a:r>
                        <a:rPr lang="en-US" sz="1600" b="0" dirty="0">
                          <a:solidFill>
                            <a:schemeClr val="tx1"/>
                          </a:solidFill>
                        </a:rPr>
                        <a:t>duration (</a:t>
                      </a:r>
                      <a:r>
                        <a:rPr lang="en-US" sz="1600" b="0" dirty="0" err="1">
                          <a:solidFill>
                            <a:schemeClr val="tx1"/>
                          </a:solidFill>
                        </a:rPr>
                        <a:t>ms</a:t>
                      </a:r>
                      <a:r>
                        <a:rPr lang="en-US" sz="16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gridSpan="3">
                  <a:txBody>
                    <a:bodyPr/>
                    <a:lstStyle/>
                    <a:p>
                      <a:pPr algn="ctr"/>
                      <a:r>
                        <a:rPr lang="en-US" sz="1600" b="0" dirty="0">
                          <a:solidFill>
                            <a:schemeClr val="tx1"/>
                          </a:solidFill>
                        </a:rPr>
                        <a:t>Average fixation</a:t>
                      </a:r>
                    </a:p>
                    <a:p>
                      <a:pPr algn="ctr"/>
                      <a:r>
                        <a:rPr lang="en-US" sz="1600" b="0" dirty="0">
                          <a:solidFill>
                            <a:schemeClr val="tx1"/>
                          </a:solidFill>
                        </a:rPr>
                        <a:t>interval (</a:t>
                      </a:r>
                      <a:r>
                        <a:rPr lang="en-US" sz="1600" b="0" dirty="0" err="1">
                          <a:solidFill>
                            <a:schemeClr val="tx1"/>
                          </a:solidFill>
                        </a:rPr>
                        <a:t>ms</a:t>
                      </a:r>
                      <a:r>
                        <a:rPr lang="en-US" sz="16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2636267443"/>
                  </a:ext>
                </a:extLst>
              </a:tr>
              <a:tr h="345536">
                <a:tc>
                  <a:txBody>
                    <a:bodyPr/>
                    <a:lstStyle/>
                    <a:p>
                      <a:pPr algn="ctr"/>
                      <a:endParaRPr lang="en-US" sz="1600" b="0" kern="1200" dirty="0">
                        <a:solidFill>
                          <a:schemeClr val="tx1"/>
                        </a:solidFill>
                        <a:latin typeface="+mn-lt"/>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gridSpan="3">
                  <a:txBody>
                    <a:bodyPr/>
                    <a:lstStyle/>
                    <a:p>
                      <a:pPr algn="ctr"/>
                      <a:r>
                        <a:rPr lang="en-US" sz="1600" b="0" dirty="0">
                          <a:solidFill>
                            <a:schemeClr val="tx1"/>
                          </a:solidFill>
                        </a:rPr>
                        <a:t>Participant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Participant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Participant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3715555"/>
                  </a:ext>
                </a:extLst>
              </a:tr>
              <a:tr h="345536">
                <a:tc>
                  <a:txBody>
                    <a:bodyPr/>
                    <a:lstStyle/>
                    <a:p>
                      <a:pPr algn="ctr"/>
                      <a:endParaRPr lang="en-US" sz="1600" b="0" kern="1200" dirty="0">
                        <a:solidFill>
                          <a:schemeClr val="tx1"/>
                        </a:solidFill>
                        <a:latin typeface="+mn-lt"/>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B</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C</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B</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C</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B</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0" dirty="0">
                          <a:solidFill>
                            <a:schemeClr val="tx1"/>
                          </a:solidFill>
                        </a:rPr>
                        <a:t>C</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70294604"/>
                  </a:ext>
                </a:extLst>
              </a:tr>
              <a:tr h="345536">
                <a:tc>
                  <a:txBody>
                    <a:bodyPr/>
                    <a:lstStyle/>
                    <a:p>
                      <a:pPr algn="ctr"/>
                      <a:r>
                        <a:rPr lang="en-US" sz="1600" dirty="0">
                          <a:solidFill>
                            <a:schemeClr val="tx1"/>
                          </a:solidFill>
                        </a:rPr>
                        <a:t>ET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3.1</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1,557</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1,408</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13,472</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13,312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44240809"/>
                  </a:ext>
                </a:extLst>
              </a:tr>
              <a:tr h="345536">
                <a:tc>
                  <a:txBody>
                    <a:bodyPr/>
                    <a:lstStyle/>
                    <a:p>
                      <a:pPr algn="ctr"/>
                      <a:r>
                        <a:rPr lang="en-US" sz="1600" dirty="0">
                          <a:solidFill>
                            <a:schemeClr val="tx1"/>
                          </a:solidFill>
                        </a:rPr>
                        <a:t>DT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5.1</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600" dirty="0">
                          <a:solidFill>
                            <a:schemeClr val="tx1"/>
                          </a:solidFill>
                        </a:rPr>
                        <a:t>5.2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963</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827</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7,435</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600" dirty="0">
                          <a:solidFill>
                            <a:schemeClr val="tx1"/>
                          </a:solidFill>
                        </a:rPr>
                        <a:t>7,610</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1345846"/>
                  </a:ext>
                </a:extLst>
              </a:tr>
              <a:tr h="345536">
                <a:tc>
                  <a:txBody>
                    <a:bodyPr/>
                    <a:lstStyle/>
                    <a:p>
                      <a:pPr algn="ctr"/>
                      <a:r>
                        <a:rPr lang="en-US" sz="1600" dirty="0">
                          <a:solidFill>
                            <a:schemeClr val="tx1"/>
                          </a:solidFill>
                        </a:rPr>
                        <a:t>VT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3.2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1,610</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1,396</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13,472</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13,282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7930447"/>
                  </a:ext>
                </a:extLst>
              </a:tr>
              <a:tr h="345536">
                <a:tc>
                  <a:txBody>
                    <a:bodyPr/>
                    <a:lstStyle/>
                    <a:p>
                      <a:pPr algn="ctr"/>
                      <a:r>
                        <a:rPr lang="en-US" sz="1600" dirty="0">
                          <a:solidFill>
                            <a:schemeClr val="tx1"/>
                          </a:solidFill>
                        </a:rPr>
                        <a:t>Average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3.7</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3.9</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1,377</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1,210</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11,460</a:t>
                      </a:r>
                    </a:p>
                  </a:txBody>
                  <a:tcPr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dirty="0">
                          <a:solidFill>
                            <a:schemeClr val="tx1"/>
                          </a:solidFill>
                        </a:rPr>
                        <a:t>11,402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60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4790734"/>
                  </a:ext>
                </a:extLst>
              </a:tr>
            </a:tbl>
          </a:graphicData>
        </a:graphic>
      </p:graphicFrame>
      <p:sp>
        <p:nvSpPr>
          <p:cNvPr id="6" name="Rectangle 5"/>
          <p:cNvSpPr/>
          <p:nvPr/>
        </p:nvSpPr>
        <p:spPr>
          <a:xfrm>
            <a:off x="2971800" y="6327648"/>
            <a:ext cx="32004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solidFill>
              </a:rPr>
              <a:t>Source:  Analysis workbooks</a:t>
            </a:r>
            <a:r>
              <a:rPr lang="en-US" sz="1400" dirty="0">
                <a:solidFill>
                  <a:schemeClr val="tx1">
                    <a:lumMod val="75000"/>
                    <a:lumOff val="25000"/>
                  </a:schemeClr>
                </a:solidFill>
              </a:rPr>
              <a:t> : target</a:t>
            </a:r>
          </a:p>
        </p:txBody>
      </p:sp>
      <p:sp>
        <p:nvSpPr>
          <p:cNvPr id="9" name="Rectangle 8"/>
          <p:cNvSpPr/>
          <p:nvPr/>
        </p:nvSpPr>
        <p:spPr>
          <a:xfrm>
            <a:off x="79248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Objective 3</a:t>
            </a:r>
            <a:endParaRPr lang="en-US" sz="1400" dirty="0">
              <a:solidFill>
                <a:schemeClr val="tx1"/>
              </a:solidFill>
            </a:endParaRPr>
          </a:p>
        </p:txBody>
      </p:sp>
      <p:sp>
        <p:nvSpPr>
          <p:cNvPr id="10" name="Rectangle 9"/>
          <p:cNvSpPr/>
          <p:nvPr/>
        </p:nvSpPr>
        <p:spPr>
          <a:xfrm>
            <a:off x="762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Fixation Test</a:t>
            </a:r>
            <a:endParaRPr lang="en-US" sz="1400" dirty="0">
              <a:solidFill>
                <a:schemeClr val="tx1"/>
              </a:solidFill>
            </a:endParaRPr>
          </a:p>
        </p:txBody>
      </p:sp>
      <p:sp>
        <p:nvSpPr>
          <p:cNvPr id="12" name="Rectangle 11"/>
          <p:cNvSpPr/>
          <p:nvPr/>
        </p:nvSpPr>
        <p:spPr>
          <a:xfrm>
            <a:off x="2971800" y="4800600"/>
            <a:ext cx="609600" cy="137160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
        <p:nvSpPr>
          <p:cNvPr id="11" name="Rectangle 10"/>
          <p:cNvSpPr/>
          <p:nvPr/>
        </p:nvSpPr>
        <p:spPr>
          <a:xfrm>
            <a:off x="5105400" y="4800600"/>
            <a:ext cx="762000" cy="137160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
        <p:nvSpPr>
          <p:cNvPr id="13" name="Rectangle 12"/>
          <p:cNvSpPr/>
          <p:nvPr/>
        </p:nvSpPr>
        <p:spPr>
          <a:xfrm>
            <a:off x="7391400" y="4800600"/>
            <a:ext cx="762000" cy="137160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
        <p:nvSpPr>
          <p:cNvPr id="14" name="Rectangle 13"/>
          <p:cNvSpPr/>
          <p:nvPr/>
        </p:nvSpPr>
        <p:spPr>
          <a:xfrm>
            <a:off x="7391400" y="1828800"/>
            <a:ext cx="1600200" cy="1828800"/>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400" dirty="0">
                <a:solidFill>
                  <a:schemeClr val="tx1"/>
                </a:solidFill>
              </a:rPr>
              <a:t>ET and VT produce</a:t>
            </a:r>
          </a:p>
          <a:p>
            <a:pPr algn="ctr">
              <a:lnSpc>
                <a:spcPct val="90000"/>
              </a:lnSpc>
            </a:pPr>
            <a:r>
              <a:rPr lang="en-US" sz="1400" dirty="0">
                <a:solidFill>
                  <a:schemeClr val="tx1"/>
                </a:solidFill>
              </a:rPr>
              <a:t>more consistent and</a:t>
            </a:r>
          </a:p>
          <a:p>
            <a:pPr algn="ctr">
              <a:lnSpc>
                <a:spcPct val="90000"/>
              </a:lnSpc>
            </a:pPr>
            <a:r>
              <a:rPr lang="en-US" sz="1400" dirty="0">
                <a:solidFill>
                  <a:schemeClr val="tx1"/>
                </a:solidFill>
              </a:rPr>
              <a:t>accurate fixation</a:t>
            </a:r>
          </a:p>
          <a:p>
            <a:pPr algn="ctr">
              <a:lnSpc>
                <a:spcPct val="90000"/>
              </a:lnSpc>
            </a:pPr>
            <a:r>
              <a:rPr lang="en-US" sz="1400" dirty="0">
                <a:solidFill>
                  <a:schemeClr val="tx1"/>
                </a:solidFill>
              </a:rPr>
              <a:t>counts and durations</a:t>
            </a:r>
          </a:p>
          <a:p>
            <a:pPr algn="ctr">
              <a:lnSpc>
                <a:spcPct val="90000"/>
              </a:lnSpc>
            </a:pPr>
            <a:r>
              <a:rPr lang="en-US" sz="1400" dirty="0">
                <a:solidFill>
                  <a:schemeClr val="tx1"/>
                </a:solidFill>
              </a:rPr>
              <a:t>than DT </a:t>
            </a:r>
            <a:r>
              <a:rPr lang="en-US" sz="1400" dirty="0">
                <a:solidFill>
                  <a:srgbClr val="FF0000"/>
                </a:solidFill>
              </a:rPr>
              <a:t>(?)</a:t>
            </a:r>
            <a:endParaRPr lang="en-US" sz="1400" dirty="0">
              <a:solidFill>
                <a:schemeClr val="tx1"/>
              </a:solidFill>
            </a:endParaRPr>
          </a:p>
          <a:p>
            <a:pPr algn="ctr">
              <a:lnSpc>
                <a:spcPct val="90000"/>
              </a:lnSpc>
            </a:pPr>
            <a:r>
              <a:rPr lang="en-US" sz="1400" dirty="0">
                <a:solidFill>
                  <a:schemeClr val="tx1"/>
                </a:solidFill>
              </a:rPr>
              <a:t>...or...</a:t>
            </a:r>
          </a:p>
          <a:p>
            <a:pPr algn="ctr">
              <a:lnSpc>
                <a:spcPct val="90000"/>
              </a:lnSpc>
            </a:pPr>
            <a:r>
              <a:rPr lang="en-US" sz="1400" dirty="0">
                <a:solidFill>
                  <a:schemeClr val="tx1"/>
                </a:solidFill>
              </a:rPr>
              <a:t>Could just be DT</a:t>
            </a:r>
          </a:p>
          <a:p>
            <a:pPr algn="ctr">
              <a:lnSpc>
                <a:spcPct val="90000"/>
              </a:lnSpc>
            </a:pPr>
            <a:r>
              <a:rPr lang="en-US" sz="1400" dirty="0">
                <a:solidFill>
                  <a:schemeClr val="tx1"/>
                </a:solidFill>
              </a:rPr>
              <a:t>is more sensitive</a:t>
            </a:r>
          </a:p>
          <a:p>
            <a:pPr algn="ctr">
              <a:lnSpc>
                <a:spcPct val="90000"/>
              </a:lnSpc>
            </a:pPr>
            <a:r>
              <a:rPr lang="en-US" sz="1400" dirty="0">
                <a:solidFill>
                  <a:schemeClr val="tx1"/>
                </a:solidFill>
              </a:rPr>
              <a:t>than ET and VT </a:t>
            </a:r>
            <a:r>
              <a:rPr lang="en-US" sz="1400" dirty="0">
                <a:solidFill>
                  <a:srgbClr val="FF0000"/>
                </a:solidFill>
              </a:rPr>
              <a:t>(?)</a:t>
            </a:r>
            <a:endParaRPr lang="en-US" sz="1400" dirty="0">
              <a:solidFill>
                <a:srgbClr val="FF0000"/>
              </a:solidFill>
            </a:endParaRPr>
          </a:p>
        </p:txBody>
      </p:sp>
    </p:spTree>
    <p:extLst>
      <p:ext uri="{BB962C8B-B14F-4D97-AF65-F5344CB8AC3E}">
        <p14:creationId xmlns:p14="http://schemas.microsoft.com/office/powerpoint/2010/main" val="3011990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05000" y="609600"/>
            <a:ext cx="5334000" cy="5715000"/>
          </a:xfrm>
          <a:prstGeom prst="rect">
            <a:avLst/>
          </a:prstGeom>
        </p:spPr>
      </p:pic>
      <p:sp>
        <p:nvSpPr>
          <p:cNvPr id="4" name="Title 3"/>
          <p:cNvSpPr>
            <a:spLocks noGrp="1"/>
          </p:cNvSpPr>
          <p:nvPr>
            <p:ph type="title"/>
          </p:nvPr>
        </p:nvSpPr>
        <p:spPr/>
        <p:txBody>
          <a:bodyPr/>
          <a:lstStyle/>
          <a:p>
            <a:r>
              <a:rPr lang="en-US" dirty="0"/>
              <a:t>Object Fixations</a:t>
            </a:r>
          </a:p>
        </p:txBody>
      </p:sp>
      <p:sp>
        <p:nvSpPr>
          <p:cNvPr id="5" name="Rectangle 4"/>
          <p:cNvSpPr/>
          <p:nvPr/>
        </p:nvSpPr>
        <p:spPr>
          <a:xfrm>
            <a:off x="79248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Objective 3</a:t>
            </a:r>
            <a:endParaRPr lang="en-US" sz="1400" dirty="0">
              <a:solidFill>
                <a:schemeClr val="tx1"/>
              </a:solidFill>
            </a:endParaRPr>
          </a:p>
        </p:txBody>
      </p:sp>
      <p:sp>
        <p:nvSpPr>
          <p:cNvPr id="6" name="Rectangle 5"/>
          <p:cNvSpPr/>
          <p:nvPr/>
        </p:nvSpPr>
        <p:spPr>
          <a:xfrm>
            <a:off x="762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Fixation Test</a:t>
            </a:r>
            <a:endParaRPr lang="en-US" sz="1400" dirty="0">
              <a:solidFill>
                <a:schemeClr val="tx1"/>
              </a:solidFill>
            </a:endParaRPr>
          </a:p>
        </p:txBody>
      </p:sp>
      <p:sp>
        <p:nvSpPr>
          <p:cNvPr id="10" name="Rectangle 9"/>
          <p:cNvSpPr/>
          <p:nvPr/>
        </p:nvSpPr>
        <p:spPr>
          <a:xfrm>
            <a:off x="1908048" y="609600"/>
            <a:ext cx="5330952" cy="571500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Compare fixation count and duration</a:t>
            </a:r>
          </a:p>
          <a:p>
            <a:pPr algn="ctr">
              <a:lnSpc>
                <a:spcPct val="90000"/>
              </a:lnSpc>
            </a:pPr>
            <a:r>
              <a:rPr lang="en-US" sz="1600" b="1" dirty="0">
                <a:solidFill>
                  <a:srgbClr val="FF0000"/>
                </a:solidFill>
              </a:rPr>
              <a:t>results from ET, DT, and VT fixation detection</a:t>
            </a:r>
            <a:endParaRPr lang="en-US" sz="1400" b="1" dirty="0">
              <a:solidFill>
                <a:srgbClr val="FF0000"/>
              </a:solidFill>
            </a:endParaRPr>
          </a:p>
        </p:txBody>
      </p:sp>
      <p:sp>
        <p:nvSpPr>
          <p:cNvPr id="9" name="Rectangle 8"/>
          <p:cNvSpPr/>
          <p:nvPr/>
        </p:nvSpPr>
        <p:spPr>
          <a:xfrm>
            <a:off x="2971800" y="6327648"/>
            <a:ext cx="32004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solidFill>
              </a:rPr>
              <a:t>Source:  Analysis workbooks</a:t>
            </a:r>
            <a:r>
              <a:rPr lang="en-US" sz="1400" dirty="0">
                <a:solidFill>
                  <a:schemeClr val="tx1">
                    <a:lumMod val="75000"/>
                    <a:lumOff val="25000"/>
                  </a:schemeClr>
                </a:solidFill>
              </a:rPr>
              <a:t> : target</a:t>
            </a:r>
          </a:p>
        </p:txBody>
      </p:sp>
    </p:spTree>
    <p:extLst>
      <p:ext uri="{BB962C8B-B14F-4D97-AF65-F5344CB8AC3E}">
        <p14:creationId xmlns:p14="http://schemas.microsoft.com/office/powerpoint/2010/main" val="1745658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Bed Pictures</a:t>
            </a:r>
          </a:p>
        </p:txBody>
      </p:sp>
      <p:sp>
        <p:nvSpPr>
          <p:cNvPr id="8" name="Rectangle 7"/>
          <p:cNvSpPr/>
          <p:nvPr/>
        </p:nvSpPr>
        <p:spPr>
          <a:xfrm>
            <a:off x="79248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Objective 4</a:t>
            </a:r>
            <a:endParaRPr lang="en-US" sz="1400" dirty="0">
              <a:solidFill>
                <a:schemeClr val="tx1"/>
              </a:solidFill>
            </a:endParaRPr>
          </a:p>
        </p:txBody>
      </p:sp>
      <p:sp>
        <p:nvSpPr>
          <p:cNvPr id="9" name="Rectangle 8"/>
          <p:cNvSpPr/>
          <p:nvPr/>
        </p:nvSpPr>
        <p:spPr>
          <a:xfrm>
            <a:off x="762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Fixation Test</a:t>
            </a:r>
            <a:endParaRPr lang="en-US" sz="1400" dirty="0">
              <a:solidFill>
                <a:schemeClr val="tx1"/>
              </a:solidFill>
            </a:endParaRPr>
          </a:p>
        </p:txBody>
      </p:sp>
      <p:sp>
        <p:nvSpPr>
          <p:cNvPr id="5" name="Rectangle 4"/>
          <p:cNvSpPr/>
          <p:nvPr/>
        </p:nvSpPr>
        <p:spPr>
          <a:xfrm>
            <a:off x="377952" y="838200"/>
            <a:ext cx="8385048" cy="5486400"/>
          </a:xfrm>
          <a:prstGeom prst="rect">
            <a:avLst/>
          </a:prstGeom>
          <a:solidFill>
            <a:schemeClr val="bg2">
              <a:lumMod val="90000"/>
              <a:alpha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b="1" dirty="0">
                <a:solidFill>
                  <a:srgbClr val="FF0000"/>
                </a:solidFill>
              </a:rPr>
              <a:t>TBD</a:t>
            </a:r>
            <a:endParaRPr lang="en-US" sz="1400" b="1" dirty="0">
              <a:solidFill>
                <a:srgbClr val="FF0000"/>
              </a:solidFill>
            </a:endParaRPr>
          </a:p>
        </p:txBody>
      </p:sp>
    </p:spTree>
    <p:extLst>
      <p:ext uri="{BB962C8B-B14F-4D97-AF65-F5344CB8AC3E}">
        <p14:creationId xmlns:p14="http://schemas.microsoft.com/office/powerpoint/2010/main" val="3818705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Fixation Test Summary</a:t>
            </a:r>
          </a:p>
        </p:txBody>
      </p:sp>
      <p:sp>
        <p:nvSpPr>
          <p:cNvPr id="3" name="Content Placeholder 2"/>
          <p:cNvSpPr>
            <a:spLocks noGrp="1"/>
          </p:cNvSpPr>
          <p:nvPr>
            <p:ph idx="1"/>
          </p:nvPr>
        </p:nvSpPr>
        <p:spPr/>
        <p:txBody>
          <a:bodyPr/>
          <a:lstStyle/>
          <a:p>
            <a:pPr marL="457200" indent="-457200">
              <a:buFont typeface="+mj-lt"/>
              <a:buAutoNum type="arabicPeriod"/>
            </a:pPr>
            <a:r>
              <a:rPr lang="en-US" dirty="0"/>
              <a:t>Fixation detection</a:t>
            </a:r>
          </a:p>
          <a:p>
            <a:pPr lvl="1"/>
            <a:r>
              <a:rPr lang="en-US" dirty="0">
                <a:solidFill>
                  <a:srgbClr val="FF0000"/>
                </a:solidFill>
              </a:rPr>
              <a:t>Comparable performance?</a:t>
            </a:r>
          </a:p>
          <a:p>
            <a:pPr lvl="1"/>
            <a:r>
              <a:rPr lang="en-US" dirty="0">
                <a:solidFill>
                  <a:srgbClr val="FF0000"/>
                </a:solidFill>
              </a:rPr>
              <a:t>Hypothesis:  DT and VT work, but offer no apparent advantage over ET</a:t>
            </a:r>
          </a:p>
          <a:p>
            <a:pPr marL="457200" indent="-457200">
              <a:buFont typeface="+mj-lt"/>
              <a:buAutoNum type="arabicPeriod"/>
            </a:pPr>
            <a:r>
              <a:rPr lang="en-US" dirty="0"/>
              <a:t>Measure fixation point error</a:t>
            </a:r>
          </a:p>
          <a:p>
            <a:pPr lvl="1"/>
            <a:r>
              <a:rPr lang="en-US" dirty="0"/>
              <a:t>Average error:  </a:t>
            </a:r>
            <a:r>
              <a:rPr lang="en-US" dirty="0">
                <a:solidFill>
                  <a:srgbClr val="FF0000"/>
                </a:solidFill>
              </a:rPr>
              <a:t>XX</a:t>
            </a:r>
            <a:r>
              <a:rPr lang="en-US" dirty="0"/>
              <a:t> pixels (</a:t>
            </a:r>
            <a:r>
              <a:rPr lang="en-US" dirty="0">
                <a:solidFill>
                  <a:srgbClr val="FF0000"/>
                </a:solidFill>
              </a:rPr>
              <a:t>X.X</a:t>
            </a:r>
            <a:r>
              <a:rPr lang="en-US" dirty="0"/>
              <a:t>° visual angle)</a:t>
            </a:r>
          </a:p>
          <a:p>
            <a:pPr marL="457200" indent="-457200">
              <a:buFont typeface="+mj-lt"/>
              <a:buAutoNum type="arabicPeriod"/>
            </a:pPr>
            <a:r>
              <a:rPr lang="en-US" dirty="0">
                <a:solidFill>
                  <a:srgbClr val="FF0000"/>
                </a:solidFill>
              </a:rPr>
              <a:t>Model the relationship between fixation metrics and attention</a:t>
            </a:r>
          </a:p>
          <a:p>
            <a:pPr lvl="1"/>
            <a:r>
              <a:rPr lang="en-US" dirty="0"/>
              <a:t>Fixations on object (target)</a:t>
            </a:r>
          </a:p>
          <a:p>
            <a:pPr lvl="2"/>
            <a:r>
              <a:rPr lang="en-US" dirty="0">
                <a:solidFill>
                  <a:srgbClr val="FF0000"/>
                </a:solidFill>
              </a:rPr>
              <a:t>Count of fixations for each target equals 3, one for each target sequence</a:t>
            </a:r>
          </a:p>
          <a:p>
            <a:pPr lvl="2"/>
            <a:r>
              <a:rPr lang="en-US" dirty="0">
                <a:solidFill>
                  <a:srgbClr val="FF0000"/>
                </a:solidFill>
              </a:rPr>
              <a:t>Average fixation duration at each target is greater than the minimum of 1,000 ms</a:t>
            </a:r>
          </a:p>
          <a:p>
            <a:pPr lvl="2"/>
            <a:r>
              <a:rPr lang="en-US" dirty="0">
                <a:solidFill>
                  <a:srgbClr val="FF0000"/>
                </a:solidFill>
              </a:rPr>
              <a:t>Interval between fixations is consistent with a sequence of 9 targets, repeated 3 times, with 2,000 ms per target</a:t>
            </a:r>
          </a:p>
          <a:p>
            <a:pPr marL="457200" indent="-457200">
              <a:buFont typeface="+mj-lt"/>
              <a:buAutoNum type="arabicPeriod"/>
            </a:pPr>
            <a:r>
              <a:rPr lang="en-US" dirty="0"/>
              <a:t>Capture pictures of experiment for use during dissertation defense</a:t>
            </a:r>
          </a:p>
        </p:txBody>
      </p:sp>
      <p:sp>
        <p:nvSpPr>
          <p:cNvPr id="8" name="Rectangle 7"/>
          <p:cNvSpPr/>
          <p:nvPr/>
        </p:nvSpPr>
        <p:spPr>
          <a:xfrm>
            <a:off x="762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Fixation Test</a:t>
            </a:r>
            <a:endParaRPr lang="en-US" sz="1400" dirty="0">
              <a:solidFill>
                <a:schemeClr val="tx1"/>
              </a:solidFill>
            </a:endParaRPr>
          </a:p>
        </p:txBody>
      </p:sp>
      <p:sp>
        <p:nvSpPr>
          <p:cNvPr id="9" name="Rectangle 8"/>
          <p:cNvSpPr/>
          <p:nvPr/>
        </p:nvSpPr>
        <p:spPr>
          <a:xfrm>
            <a:off x="7924800" y="76200"/>
            <a:ext cx="1143000" cy="384048"/>
          </a:xfrm>
          <a:prstGeom prst="rect">
            <a:avLst/>
          </a:prstGeom>
          <a:solidFill>
            <a:schemeClr val="bg1">
              <a:lumMod val="95000"/>
            </a:schemeClr>
          </a:solidFill>
          <a:ln w="9525">
            <a:solidFill>
              <a:schemeClr val="tx1">
                <a:lumMod val="75000"/>
                <a:lumOff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Conclusion</a:t>
            </a:r>
            <a:endParaRPr lang="en-US" sz="1400" dirty="0">
              <a:solidFill>
                <a:schemeClr val="tx1"/>
              </a:solidFill>
            </a:endParaRPr>
          </a:p>
        </p:txBody>
      </p:sp>
    </p:spTree>
    <p:extLst>
      <p:ext uri="{BB962C8B-B14F-4D97-AF65-F5344CB8AC3E}">
        <p14:creationId xmlns:p14="http://schemas.microsoft.com/office/powerpoint/2010/main" val="3929363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Attention </a:t>
            </a:r>
            <a:r>
              <a:rPr lang="en-US"/>
              <a:t>and Workload </a:t>
            </a:r>
            <a:r>
              <a:rPr lang="en-US" dirty="0"/>
              <a:t>Test</a:t>
            </a:r>
          </a:p>
        </p:txBody>
      </p:sp>
    </p:spTree>
    <p:extLst>
      <p:ext uri="{BB962C8B-B14F-4D97-AF65-F5344CB8AC3E}">
        <p14:creationId xmlns:p14="http://schemas.microsoft.com/office/powerpoint/2010/main" val="1882400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Calibration Point Results</a:t>
            </a:r>
          </a:p>
        </p:txBody>
      </p:sp>
      <p:grpSp>
        <p:nvGrpSpPr>
          <p:cNvPr id="15" name="Group 14"/>
          <p:cNvGrpSpPr/>
          <p:nvPr/>
        </p:nvGrpSpPr>
        <p:grpSpPr>
          <a:xfrm>
            <a:off x="533400" y="1143000"/>
            <a:ext cx="3584448" cy="3502152"/>
            <a:chOff x="381000" y="2743200"/>
            <a:chExt cx="3584448" cy="3502152"/>
          </a:xfrm>
        </p:grpSpPr>
        <p:sp>
          <p:nvSpPr>
            <p:cNvPr id="11" name="Rectangle 10"/>
            <p:cNvSpPr/>
            <p:nvPr/>
          </p:nvSpPr>
          <p:spPr>
            <a:xfrm>
              <a:off x="381000" y="3200400"/>
              <a:ext cx="3584448" cy="3044952"/>
            </a:xfrm>
            <a:prstGeom prst="rect">
              <a:avLst/>
            </a:prstGeom>
            <a:solidFill>
              <a:srgbClr val="959595"/>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09600" y="5718048"/>
              <a:ext cx="301752" cy="301752"/>
            </a:xfrm>
            <a:prstGeom prst="ellipse">
              <a:avLst/>
            </a:prstGeom>
            <a:solidFill>
              <a:srgbClr val="7F7F7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548640" rIns="0" rtlCol="0" anchor="ctr"/>
            <a:lstStyle/>
            <a:p>
              <a:pPr>
                <a:tabLst>
                  <a:tab pos="1828800" algn="r"/>
                </a:tabLst>
              </a:pPr>
              <a:r>
                <a:rPr lang="en-US" dirty="0">
                  <a:solidFill>
                    <a:schemeClr val="bg1"/>
                  </a:solidFill>
                </a:rPr>
                <a:t>gray:	uncalibrated</a:t>
              </a:r>
            </a:p>
          </p:txBody>
        </p:sp>
        <p:sp>
          <p:nvSpPr>
            <p:cNvPr id="6" name="Oval 5"/>
            <p:cNvSpPr/>
            <p:nvPr/>
          </p:nvSpPr>
          <p:spPr>
            <a:xfrm>
              <a:off x="609600" y="5257800"/>
              <a:ext cx="301752" cy="301752"/>
            </a:xfrm>
            <a:prstGeom prst="ellipse">
              <a:avLst/>
            </a:prstGeom>
            <a:solidFill>
              <a:srgbClr val="E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548640" rIns="0" rtlCol="0" anchor="ctr"/>
            <a:lstStyle/>
            <a:p>
              <a:pPr>
                <a:tabLst>
                  <a:tab pos="1828800" algn="r"/>
                  <a:tab pos="2057400" algn="l"/>
                </a:tabLst>
              </a:pPr>
              <a:r>
                <a:rPr lang="en-US" dirty="0">
                  <a:solidFill>
                    <a:schemeClr val="bg1"/>
                  </a:solidFill>
                </a:rPr>
                <a:t>red:	recalibrate	(&gt; 1.5°)</a:t>
              </a:r>
            </a:p>
          </p:txBody>
        </p:sp>
        <p:sp>
          <p:nvSpPr>
            <p:cNvPr id="7" name="Oval 6"/>
            <p:cNvSpPr/>
            <p:nvPr/>
          </p:nvSpPr>
          <p:spPr>
            <a:xfrm>
              <a:off x="609600" y="4800600"/>
              <a:ext cx="301752" cy="301752"/>
            </a:xfrm>
            <a:prstGeom prst="ellipse">
              <a:avLst/>
            </a:prstGeom>
            <a:solidFill>
              <a:srgbClr val="E08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548640" rIns="0" rtlCol="0" anchor="ctr"/>
            <a:lstStyle/>
            <a:p>
              <a:pPr>
                <a:tabLst>
                  <a:tab pos="1828800" algn="r"/>
                  <a:tab pos="2057400" algn="l"/>
                </a:tabLst>
              </a:pPr>
              <a:r>
                <a:rPr lang="en-US" dirty="0">
                  <a:solidFill>
                    <a:schemeClr val="bg1"/>
                  </a:solidFill>
                </a:rPr>
                <a:t>orange:	poor	(≤ 1.5°)</a:t>
              </a:r>
            </a:p>
          </p:txBody>
        </p:sp>
        <p:sp>
          <p:nvSpPr>
            <p:cNvPr id="8" name="Oval 7"/>
            <p:cNvSpPr/>
            <p:nvPr/>
          </p:nvSpPr>
          <p:spPr>
            <a:xfrm>
              <a:off x="609600" y="4343400"/>
              <a:ext cx="301752" cy="301752"/>
            </a:xfrm>
            <a:prstGeom prst="ellipse">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548640" rIns="0" rtlCol="0" anchor="ctr"/>
            <a:lstStyle/>
            <a:p>
              <a:pPr>
                <a:tabLst>
                  <a:tab pos="1828800" algn="r"/>
                  <a:tab pos="2057400" algn="l"/>
                </a:tabLst>
              </a:pPr>
              <a:r>
                <a:rPr lang="en-US" dirty="0">
                  <a:solidFill>
                    <a:schemeClr val="bg1"/>
                  </a:solidFill>
                </a:rPr>
                <a:t>yellow:	moderate	(≤ 1.0°)</a:t>
              </a:r>
            </a:p>
          </p:txBody>
        </p:sp>
        <p:sp>
          <p:nvSpPr>
            <p:cNvPr id="9" name="Oval 8"/>
            <p:cNvSpPr/>
            <p:nvPr/>
          </p:nvSpPr>
          <p:spPr>
            <a:xfrm>
              <a:off x="609600" y="3886200"/>
              <a:ext cx="301752" cy="301752"/>
            </a:xfrm>
            <a:prstGeom prst="ellipse">
              <a:avLst/>
            </a:prstGeom>
            <a:solidFill>
              <a:srgbClr val="7FE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548640" rIns="0" rtlCol="0" anchor="ctr"/>
            <a:lstStyle/>
            <a:p>
              <a:pPr>
                <a:tabLst>
                  <a:tab pos="1828800" algn="r"/>
                  <a:tab pos="2057400" algn="l"/>
                </a:tabLst>
              </a:pPr>
              <a:r>
                <a:rPr lang="en-US" dirty="0">
                  <a:solidFill>
                    <a:schemeClr val="bg1"/>
                  </a:solidFill>
                </a:rPr>
                <a:t>light green:	good	(≤ 0.7°)</a:t>
              </a:r>
            </a:p>
          </p:txBody>
        </p:sp>
        <p:sp>
          <p:nvSpPr>
            <p:cNvPr id="10" name="Oval 9"/>
            <p:cNvSpPr/>
            <p:nvPr/>
          </p:nvSpPr>
          <p:spPr>
            <a:xfrm>
              <a:off x="612648" y="3429000"/>
              <a:ext cx="301752" cy="301752"/>
            </a:xfrm>
            <a:prstGeom prst="ellipse">
              <a:avLst/>
            </a:prstGeom>
            <a:solidFill>
              <a:srgbClr val="00A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548640" rIns="0" rtlCol="0" anchor="ctr"/>
            <a:lstStyle/>
            <a:p>
              <a:pPr>
                <a:tabLst>
                  <a:tab pos="1828800" algn="r"/>
                  <a:tab pos="2057400" algn="l"/>
                </a:tabLst>
              </a:pPr>
              <a:r>
                <a:rPr lang="en-US" dirty="0">
                  <a:solidFill>
                    <a:schemeClr val="bg1"/>
                  </a:solidFill>
                </a:rPr>
                <a:t>dark green:	great	(≤ 0.5°)</a:t>
              </a:r>
            </a:p>
          </p:txBody>
        </p:sp>
        <p:sp>
          <p:nvSpPr>
            <p:cNvPr id="14" name="Rectangle 13"/>
            <p:cNvSpPr/>
            <p:nvPr/>
          </p:nvSpPr>
          <p:spPr>
            <a:xfrm>
              <a:off x="381000" y="2743200"/>
              <a:ext cx="3584448" cy="457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latin typeface="Calibri Light" panose="020F0302020204030204" pitchFamily="34" charset="0"/>
                </a:rPr>
                <a:t>Rating Scale and Accuracy</a:t>
              </a:r>
            </a:p>
          </p:txBody>
        </p:sp>
      </p:grpSp>
      <p:grpSp>
        <p:nvGrpSpPr>
          <p:cNvPr id="44" name="Group 43"/>
          <p:cNvGrpSpPr/>
          <p:nvPr/>
        </p:nvGrpSpPr>
        <p:grpSpPr>
          <a:xfrm>
            <a:off x="6096000" y="1143000"/>
            <a:ext cx="2587752" cy="1600200"/>
            <a:chOff x="5257800" y="1679448"/>
            <a:chExt cx="2587752" cy="1600200"/>
          </a:xfrm>
        </p:grpSpPr>
        <p:grpSp>
          <p:nvGrpSpPr>
            <p:cNvPr id="16" name="Group 15"/>
            <p:cNvGrpSpPr/>
            <p:nvPr/>
          </p:nvGrpSpPr>
          <p:grpSpPr>
            <a:xfrm>
              <a:off x="5257800" y="1679448"/>
              <a:ext cx="2587752" cy="1600200"/>
              <a:chOff x="457200" y="2971800"/>
              <a:chExt cx="1960418" cy="1600200"/>
            </a:xfrm>
          </p:grpSpPr>
          <p:sp>
            <p:nvSpPr>
              <p:cNvPr id="17" name="Rectangle 16"/>
              <p:cNvSpPr/>
              <p:nvPr/>
            </p:nvSpPr>
            <p:spPr>
              <a:xfrm>
                <a:off x="457200" y="3429000"/>
                <a:ext cx="1960418" cy="1143000"/>
              </a:xfrm>
              <a:prstGeom prst="rect">
                <a:avLst/>
              </a:prstGeom>
              <a:solidFill>
                <a:srgbClr val="959595"/>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7200" y="2971800"/>
                <a:ext cx="1960418" cy="457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Calibri Light" panose="020F0302020204030204" pitchFamily="34" charset="0"/>
                  </a:rPr>
                  <a:t>Components</a:t>
                </a:r>
              </a:p>
            </p:txBody>
          </p:sp>
        </p:grpSp>
        <p:grpSp>
          <p:nvGrpSpPr>
            <p:cNvPr id="35" name="Group 34"/>
            <p:cNvGrpSpPr/>
            <p:nvPr/>
          </p:nvGrpSpPr>
          <p:grpSpPr>
            <a:xfrm>
              <a:off x="6400800" y="2590800"/>
              <a:ext cx="301752" cy="301752"/>
              <a:chOff x="914400" y="1066800"/>
              <a:chExt cx="301752" cy="301752"/>
            </a:xfrm>
          </p:grpSpPr>
          <p:sp>
            <p:nvSpPr>
              <p:cNvPr id="25" name="Partial Circle 24"/>
              <p:cNvSpPr/>
              <p:nvPr/>
            </p:nvSpPr>
            <p:spPr>
              <a:xfrm>
                <a:off x="914400" y="1066800"/>
                <a:ext cx="301752" cy="301752"/>
              </a:xfrm>
              <a:prstGeom prst="pie">
                <a:avLst>
                  <a:gd name="adj1" fmla="val 12627963"/>
                  <a:gd name="adj2" fmla="val 19848238"/>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0" rtlCol="0" anchor="b"/>
              <a:lstStyle/>
              <a:p>
                <a:pPr algn="ctr"/>
                <a:r>
                  <a:rPr lang="en-US" dirty="0">
                    <a:solidFill>
                      <a:schemeClr val="bg1"/>
                    </a:solidFill>
                  </a:rPr>
                  <a:t>binocular</a:t>
                </a:r>
              </a:p>
            </p:txBody>
          </p:sp>
          <p:sp>
            <p:nvSpPr>
              <p:cNvPr id="33" name="Partial Circle 32"/>
              <p:cNvSpPr/>
              <p:nvPr/>
            </p:nvSpPr>
            <p:spPr>
              <a:xfrm>
                <a:off x="914400" y="1066800"/>
                <a:ext cx="301752" cy="301752"/>
              </a:xfrm>
              <a:prstGeom prst="pie">
                <a:avLst>
                  <a:gd name="adj1" fmla="val 19832401"/>
                  <a:gd name="adj2" fmla="val 5404904"/>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548640" tIns="182880" rtlCol="0" anchor="t"/>
              <a:lstStyle/>
              <a:p>
                <a:r>
                  <a:rPr lang="en-US" dirty="0">
                    <a:solidFill>
                      <a:schemeClr val="bg1"/>
                    </a:solidFill>
                  </a:rPr>
                  <a:t>right eye</a:t>
                </a:r>
              </a:p>
            </p:txBody>
          </p:sp>
          <p:sp>
            <p:nvSpPr>
              <p:cNvPr id="34" name="Partial Circle 33"/>
              <p:cNvSpPr/>
              <p:nvPr/>
            </p:nvSpPr>
            <p:spPr>
              <a:xfrm>
                <a:off x="914400" y="1066800"/>
                <a:ext cx="301752" cy="301752"/>
              </a:xfrm>
              <a:prstGeom prst="pie">
                <a:avLst>
                  <a:gd name="adj1" fmla="val 5411546"/>
                  <a:gd name="adj2" fmla="val 12641341"/>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tIns="182880" rIns="548640" rtlCol="0" anchor="t"/>
              <a:lstStyle/>
              <a:p>
                <a:pPr algn="r"/>
                <a:r>
                  <a:rPr lang="en-US" dirty="0">
                    <a:solidFill>
                      <a:schemeClr val="bg1"/>
                    </a:solidFill>
                  </a:rPr>
                  <a:t>left eye</a:t>
                </a:r>
              </a:p>
            </p:txBody>
          </p:sp>
        </p:grpSp>
      </p:grpSp>
      <p:grpSp>
        <p:nvGrpSpPr>
          <p:cNvPr id="45" name="Group 44"/>
          <p:cNvGrpSpPr/>
          <p:nvPr/>
        </p:nvGrpSpPr>
        <p:grpSpPr>
          <a:xfrm>
            <a:off x="5257800" y="3962400"/>
            <a:ext cx="2587752" cy="1600200"/>
            <a:chOff x="5181600" y="2971800"/>
            <a:chExt cx="2587752" cy="1600200"/>
          </a:xfrm>
        </p:grpSpPr>
        <p:grpSp>
          <p:nvGrpSpPr>
            <p:cNvPr id="41" name="Group 40"/>
            <p:cNvGrpSpPr/>
            <p:nvPr/>
          </p:nvGrpSpPr>
          <p:grpSpPr>
            <a:xfrm>
              <a:off x="5181600" y="2971800"/>
              <a:ext cx="2587752" cy="1600200"/>
              <a:chOff x="459417" y="2971800"/>
              <a:chExt cx="2663032" cy="1600200"/>
            </a:xfrm>
          </p:grpSpPr>
          <p:sp>
            <p:nvSpPr>
              <p:cNvPr id="42" name="Rectangle 41"/>
              <p:cNvSpPr/>
              <p:nvPr/>
            </p:nvSpPr>
            <p:spPr>
              <a:xfrm>
                <a:off x="459417" y="3429000"/>
                <a:ext cx="2663032" cy="1143000"/>
              </a:xfrm>
              <a:prstGeom prst="rect">
                <a:avLst/>
              </a:prstGeom>
              <a:solidFill>
                <a:srgbClr val="959595"/>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9417" y="2971800"/>
                <a:ext cx="2663032" cy="457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Calibri Light" panose="020F0302020204030204" pitchFamily="34" charset="0"/>
                  </a:rPr>
                  <a:t>Example</a:t>
                </a:r>
              </a:p>
            </p:txBody>
          </p:sp>
        </p:grpSp>
        <p:grpSp>
          <p:nvGrpSpPr>
            <p:cNvPr id="40" name="Group 39"/>
            <p:cNvGrpSpPr/>
            <p:nvPr/>
          </p:nvGrpSpPr>
          <p:grpSpPr>
            <a:xfrm>
              <a:off x="6248400" y="3886200"/>
              <a:ext cx="301752" cy="301752"/>
              <a:chOff x="6248400" y="3733800"/>
              <a:chExt cx="301752" cy="301752"/>
            </a:xfrm>
          </p:grpSpPr>
          <p:sp>
            <p:nvSpPr>
              <p:cNvPr id="37" name="Partial Circle 36"/>
              <p:cNvSpPr/>
              <p:nvPr/>
            </p:nvSpPr>
            <p:spPr>
              <a:xfrm>
                <a:off x="6248400" y="3733800"/>
                <a:ext cx="301752" cy="301752"/>
              </a:xfrm>
              <a:prstGeom prst="pie">
                <a:avLst>
                  <a:gd name="adj1" fmla="val 12627963"/>
                  <a:gd name="adj2" fmla="val 19848238"/>
                </a:avLst>
              </a:prstGeom>
              <a:solidFill>
                <a:srgbClr val="7FE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0" rtlCol="0" anchor="b"/>
              <a:lstStyle/>
              <a:p>
                <a:pPr algn="ctr"/>
                <a:r>
                  <a:rPr lang="en-US" dirty="0">
                    <a:solidFill>
                      <a:schemeClr val="bg1"/>
                    </a:solidFill>
                  </a:rPr>
                  <a:t>good</a:t>
                </a:r>
              </a:p>
            </p:txBody>
          </p:sp>
          <p:sp>
            <p:nvSpPr>
              <p:cNvPr id="38" name="Partial Circle 37"/>
              <p:cNvSpPr/>
              <p:nvPr/>
            </p:nvSpPr>
            <p:spPr>
              <a:xfrm>
                <a:off x="6248400" y="3733800"/>
                <a:ext cx="301752" cy="301752"/>
              </a:xfrm>
              <a:prstGeom prst="pie">
                <a:avLst>
                  <a:gd name="adj1" fmla="val 19832401"/>
                  <a:gd name="adj2" fmla="val 5404904"/>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548640" tIns="182880" rtlCol="0" anchor="t"/>
              <a:lstStyle/>
              <a:p>
                <a:r>
                  <a:rPr lang="en-US" dirty="0">
                    <a:solidFill>
                      <a:schemeClr val="bg1"/>
                    </a:solidFill>
                  </a:rPr>
                  <a:t>moderate</a:t>
                </a:r>
              </a:p>
            </p:txBody>
          </p:sp>
          <p:sp>
            <p:nvSpPr>
              <p:cNvPr id="39" name="Partial Circle 38"/>
              <p:cNvSpPr/>
              <p:nvPr/>
            </p:nvSpPr>
            <p:spPr>
              <a:xfrm>
                <a:off x="6248400" y="3733800"/>
                <a:ext cx="301752" cy="301752"/>
              </a:xfrm>
              <a:prstGeom prst="pie">
                <a:avLst>
                  <a:gd name="adj1" fmla="val 5411546"/>
                  <a:gd name="adj2" fmla="val 12641341"/>
                </a:avLst>
              </a:prstGeom>
              <a:solidFill>
                <a:srgbClr val="00A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tIns="182880" rIns="548640" rtlCol="0" anchor="t"/>
              <a:lstStyle/>
              <a:p>
                <a:pPr algn="r"/>
                <a:r>
                  <a:rPr lang="en-US" dirty="0">
                    <a:solidFill>
                      <a:schemeClr val="bg1"/>
                    </a:solidFill>
                  </a:rPr>
                  <a:t>great</a:t>
                </a:r>
              </a:p>
            </p:txBody>
          </p:sp>
        </p:grpSp>
      </p:grpSp>
      <p:sp>
        <p:nvSpPr>
          <p:cNvPr id="3" name="Arrow: Right 2"/>
          <p:cNvSpPr>
            <a:spLocks/>
          </p:cNvSpPr>
          <p:nvPr/>
        </p:nvSpPr>
        <p:spPr>
          <a:xfrm rot="1800000">
            <a:off x="4351239" y="3745376"/>
            <a:ext cx="685800" cy="457200"/>
          </a:xfrm>
          <a:prstGeom prst="rightArrow">
            <a:avLst/>
          </a:prstGeom>
          <a:solidFill>
            <a:srgbClr val="00B0F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p:cNvSpPr>
            <a:spLocks/>
          </p:cNvSpPr>
          <p:nvPr/>
        </p:nvSpPr>
        <p:spPr>
          <a:xfrm rot="7200000">
            <a:off x="6755276" y="3078261"/>
            <a:ext cx="685800" cy="457200"/>
          </a:xfrm>
          <a:prstGeom prst="rightArrow">
            <a:avLst/>
          </a:prstGeom>
          <a:solidFill>
            <a:srgbClr val="00B0F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041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Criteria</a:t>
            </a:r>
          </a:p>
        </p:txBody>
      </p:sp>
      <p:grpSp>
        <p:nvGrpSpPr>
          <p:cNvPr id="12" name="Group 11"/>
          <p:cNvGrpSpPr/>
          <p:nvPr/>
        </p:nvGrpSpPr>
        <p:grpSpPr>
          <a:xfrm>
            <a:off x="1298448" y="2321052"/>
            <a:ext cx="2587752" cy="2215896"/>
            <a:chOff x="5105400" y="2743200"/>
            <a:chExt cx="2587752" cy="2215896"/>
          </a:xfrm>
        </p:grpSpPr>
        <p:grpSp>
          <p:nvGrpSpPr>
            <p:cNvPr id="13" name="Group 12"/>
            <p:cNvGrpSpPr/>
            <p:nvPr/>
          </p:nvGrpSpPr>
          <p:grpSpPr>
            <a:xfrm>
              <a:off x="5105400" y="2743200"/>
              <a:ext cx="2587752" cy="2215896"/>
              <a:chOff x="381000" y="2743200"/>
              <a:chExt cx="2663033" cy="2215896"/>
            </a:xfrm>
          </p:grpSpPr>
          <p:sp>
            <p:nvSpPr>
              <p:cNvPr id="18" name="Rectangle 17"/>
              <p:cNvSpPr/>
              <p:nvPr/>
            </p:nvSpPr>
            <p:spPr>
              <a:xfrm>
                <a:off x="381000" y="3203448"/>
                <a:ext cx="2663033" cy="1755648"/>
              </a:xfrm>
              <a:prstGeom prst="rect">
                <a:avLst/>
              </a:prstGeom>
              <a:solidFill>
                <a:srgbClr val="959595"/>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81000" y="2743200"/>
                <a:ext cx="2663033" cy="457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Calibri Light" panose="020F0302020204030204" pitchFamily="34" charset="0"/>
                  </a:rPr>
                  <a:t>Each Calibration Point</a:t>
                </a:r>
              </a:p>
            </p:txBody>
          </p:sp>
        </p:grpSp>
        <p:grpSp>
          <p:nvGrpSpPr>
            <p:cNvPr id="14" name="Group 13"/>
            <p:cNvGrpSpPr/>
            <p:nvPr/>
          </p:nvGrpSpPr>
          <p:grpSpPr>
            <a:xfrm>
              <a:off x="6248400" y="3886200"/>
              <a:ext cx="301752" cy="301752"/>
              <a:chOff x="6248400" y="3733800"/>
              <a:chExt cx="301752" cy="301752"/>
            </a:xfrm>
          </p:grpSpPr>
          <p:sp>
            <p:nvSpPr>
              <p:cNvPr id="15" name="Partial Circle 14"/>
              <p:cNvSpPr/>
              <p:nvPr/>
            </p:nvSpPr>
            <p:spPr>
              <a:xfrm>
                <a:off x="6248400" y="3733800"/>
                <a:ext cx="301752" cy="301752"/>
              </a:xfrm>
              <a:prstGeom prst="pie">
                <a:avLst>
                  <a:gd name="adj1" fmla="val 12627963"/>
                  <a:gd name="adj2" fmla="val 19848238"/>
                </a:avLst>
              </a:prstGeom>
              <a:solidFill>
                <a:srgbClr val="7FE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0" rtlCol="0" anchor="b"/>
              <a:lstStyle/>
              <a:p>
                <a:pPr algn="ctr"/>
                <a:r>
                  <a:rPr lang="en-US" dirty="0">
                    <a:solidFill>
                      <a:schemeClr val="bg1"/>
                    </a:solidFill>
                  </a:rPr>
                  <a:t>light or dark</a:t>
                </a:r>
              </a:p>
              <a:p>
                <a:pPr algn="ctr"/>
                <a:r>
                  <a:rPr lang="en-US" dirty="0">
                    <a:solidFill>
                      <a:schemeClr val="bg1"/>
                    </a:solidFill>
                  </a:rPr>
                  <a:t>green</a:t>
                </a:r>
              </a:p>
            </p:txBody>
          </p:sp>
          <p:sp>
            <p:nvSpPr>
              <p:cNvPr id="16" name="Partial Circle 15"/>
              <p:cNvSpPr/>
              <p:nvPr/>
            </p:nvSpPr>
            <p:spPr>
              <a:xfrm>
                <a:off x="6248400" y="3733800"/>
                <a:ext cx="301752" cy="301752"/>
              </a:xfrm>
              <a:prstGeom prst="pie">
                <a:avLst>
                  <a:gd name="adj1" fmla="val 19832401"/>
                  <a:gd name="adj2" fmla="val 5404904"/>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548640" tIns="182880" rtlCol="0" anchor="t"/>
              <a:lstStyle/>
              <a:p>
                <a:endParaRPr lang="en-US" dirty="0">
                  <a:solidFill>
                    <a:schemeClr val="bg1"/>
                  </a:solidFill>
                </a:endParaRPr>
              </a:p>
            </p:txBody>
          </p:sp>
          <p:sp>
            <p:nvSpPr>
              <p:cNvPr id="17" name="Partial Circle 16"/>
              <p:cNvSpPr/>
              <p:nvPr/>
            </p:nvSpPr>
            <p:spPr>
              <a:xfrm>
                <a:off x="6248400" y="3733800"/>
                <a:ext cx="301752" cy="301752"/>
              </a:xfrm>
              <a:prstGeom prst="pie">
                <a:avLst>
                  <a:gd name="adj1" fmla="val 5411546"/>
                  <a:gd name="adj2" fmla="val 12641341"/>
                </a:avLst>
              </a:prstGeom>
              <a:solidFill>
                <a:srgbClr val="FFFF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tIns="457200" rIns="91440" rtlCol="0" anchor="t"/>
              <a:lstStyle/>
              <a:p>
                <a:pPr algn="ctr"/>
                <a:r>
                  <a:rPr lang="en-US" dirty="0">
                    <a:solidFill>
                      <a:schemeClr val="bg1"/>
                    </a:solidFill>
                  </a:rPr>
                  <a:t>green or</a:t>
                </a:r>
              </a:p>
              <a:p>
                <a:pPr algn="ctr"/>
                <a:r>
                  <a:rPr lang="en-US" dirty="0">
                    <a:solidFill>
                      <a:schemeClr val="bg1"/>
                    </a:solidFill>
                  </a:rPr>
                  <a:t>yellow</a:t>
                </a:r>
              </a:p>
            </p:txBody>
          </p:sp>
        </p:grpSp>
      </p:grpSp>
      <p:grpSp>
        <p:nvGrpSpPr>
          <p:cNvPr id="20" name="Group 19"/>
          <p:cNvGrpSpPr/>
          <p:nvPr/>
        </p:nvGrpSpPr>
        <p:grpSpPr>
          <a:xfrm>
            <a:off x="5334000" y="2322576"/>
            <a:ext cx="2587752" cy="2212848"/>
            <a:chOff x="5105400" y="2743200"/>
            <a:chExt cx="2587752" cy="2212848"/>
          </a:xfrm>
        </p:grpSpPr>
        <p:grpSp>
          <p:nvGrpSpPr>
            <p:cNvPr id="21" name="Group 20"/>
            <p:cNvGrpSpPr/>
            <p:nvPr/>
          </p:nvGrpSpPr>
          <p:grpSpPr>
            <a:xfrm>
              <a:off x="5105400" y="2743200"/>
              <a:ext cx="2587752" cy="2212848"/>
              <a:chOff x="381000" y="2743200"/>
              <a:chExt cx="2663032" cy="2212848"/>
            </a:xfrm>
          </p:grpSpPr>
          <p:sp>
            <p:nvSpPr>
              <p:cNvPr id="26" name="Rectangle 25"/>
              <p:cNvSpPr/>
              <p:nvPr/>
            </p:nvSpPr>
            <p:spPr>
              <a:xfrm>
                <a:off x="381000" y="3200400"/>
                <a:ext cx="2663032" cy="1755648"/>
              </a:xfrm>
              <a:prstGeom prst="rect">
                <a:avLst/>
              </a:prstGeom>
              <a:solidFill>
                <a:srgbClr val="959595"/>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1000" y="2743200"/>
                <a:ext cx="2663032" cy="457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Calibri Light" panose="020F0302020204030204" pitchFamily="34" charset="0"/>
                  </a:rPr>
                  <a:t>Overall Results</a:t>
                </a:r>
              </a:p>
            </p:txBody>
          </p:sp>
        </p:grpSp>
        <p:grpSp>
          <p:nvGrpSpPr>
            <p:cNvPr id="22" name="Group 21"/>
            <p:cNvGrpSpPr/>
            <p:nvPr/>
          </p:nvGrpSpPr>
          <p:grpSpPr>
            <a:xfrm>
              <a:off x="6248400" y="3886200"/>
              <a:ext cx="301752" cy="301752"/>
              <a:chOff x="6248400" y="3733800"/>
              <a:chExt cx="301752" cy="301752"/>
            </a:xfrm>
          </p:grpSpPr>
          <p:sp>
            <p:nvSpPr>
              <p:cNvPr id="23" name="Partial Circle 22"/>
              <p:cNvSpPr/>
              <p:nvPr/>
            </p:nvSpPr>
            <p:spPr>
              <a:xfrm>
                <a:off x="6248400" y="3733800"/>
                <a:ext cx="301752" cy="301752"/>
              </a:xfrm>
              <a:prstGeom prst="pie">
                <a:avLst>
                  <a:gd name="adj1" fmla="val 12627963"/>
                  <a:gd name="adj2" fmla="val 19848238"/>
                </a:avLst>
              </a:prstGeom>
              <a:solidFill>
                <a:srgbClr val="00A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0" rtlCol="0" anchor="b"/>
              <a:lstStyle/>
              <a:p>
                <a:pPr algn="ctr"/>
                <a:r>
                  <a:rPr lang="en-US" dirty="0">
                    <a:solidFill>
                      <a:schemeClr val="bg1"/>
                    </a:solidFill>
                  </a:rPr>
                  <a:t>dark</a:t>
                </a:r>
              </a:p>
              <a:p>
                <a:pPr algn="ctr"/>
                <a:r>
                  <a:rPr lang="en-US" dirty="0">
                    <a:solidFill>
                      <a:schemeClr val="bg1"/>
                    </a:solidFill>
                  </a:rPr>
                  <a:t>green</a:t>
                </a:r>
              </a:p>
            </p:txBody>
          </p:sp>
          <p:sp>
            <p:nvSpPr>
              <p:cNvPr id="24" name="Partial Circle 23"/>
              <p:cNvSpPr/>
              <p:nvPr/>
            </p:nvSpPr>
            <p:spPr>
              <a:xfrm>
                <a:off x="6248400" y="3733800"/>
                <a:ext cx="301752" cy="301752"/>
              </a:xfrm>
              <a:prstGeom prst="pie">
                <a:avLst>
                  <a:gd name="adj1" fmla="val 19832401"/>
                  <a:gd name="adj2" fmla="val 5404904"/>
                </a:avLst>
              </a:prstGeom>
              <a:solidFill>
                <a:srgbClr val="7FE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548640" tIns="182880" rtlCol="0" anchor="t"/>
              <a:lstStyle/>
              <a:p>
                <a:endParaRPr lang="en-US" dirty="0">
                  <a:solidFill>
                    <a:schemeClr val="bg1"/>
                  </a:solidFill>
                </a:endParaRPr>
              </a:p>
            </p:txBody>
          </p:sp>
          <p:sp>
            <p:nvSpPr>
              <p:cNvPr id="25" name="Partial Circle 24"/>
              <p:cNvSpPr/>
              <p:nvPr/>
            </p:nvSpPr>
            <p:spPr>
              <a:xfrm>
                <a:off x="6248400" y="3733800"/>
                <a:ext cx="301752" cy="301752"/>
              </a:xfrm>
              <a:prstGeom prst="pie">
                <a:avLst>
                  <a:gd name="adj1" fmla="val 5411546"/>
                  <a:gd name="adj2" fmla="val 12641341"/>
                </a:avLst>
              </a:prstGeom>
              <a:solidFill>
                <a:srgbClr val="7FE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tIns="457200" rIns="91440" rtlCol="0" anchor="t"/>
              <a:lstStyle/>
              <a:p>
                <a:pPr algn="ctr"/>
                <a:r>
                  <a:rPr lang="en-US" dirty="0">
                    <a:solidFill>
                      <a:schemeClr val="bg1"/>
                    </a:solidFill>
                  </a:rPr>
                  <a:t>light or dark</a:t>
                </a:r>
              </a:p>
              <a:p>
                <a:pPr algn="ctr"/>
                <a:r>
                  <a:rPr lang="en-US" dirty="0">
                    <a:solidFill>
                      <a:schemeClr val="bg1"/>
                    </a:solidFill>
                  </a:rPr>
                  <a:t>green</a:t>
                </a:r>
              </a:p>
            </p:txBody>
          </p:sp>
        </p:grpSp>
      </p:grpSp>
    </p:spTree>
    <p:extLst>
      <p:ext uri="{BB962C8B-B14F-4D97-AF65-F5344CB8AC3E}">
        <p14:creationId xmlns:p14="http://schemas.microsoft.com/office/powerpoint/2010/main" val="98599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Preliminary Fixation Study</a:t>
            </a:r>
          </a:p>
        </p:txBody>
      </p:sp>
    </p:spTree>
    <p:extLst>
      <p:ext uri="{BB962C8B-B14F-4D97-AF65-F5344CB8AC3E}">
        <p14:creationId xmlns:p14="http://schemas.microsoft.com/office/powerpoint/2010/main" val="37123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Preliminary Fixation Study</a:t>
            </a:r>
          </a:p>
        </p:txBody>
      </p:sp>
      <p:sp>
        <p:nvSpPr>
          <p:cNvPr id="4" name="Content Placeholder 3"/>
          <p:cNvSpPr>
            <a:spLocks noGrp="1"/>
          </p:cNvSpPr>
          <p:nvPr>
            <p:ph idx="1"/>
          </p:nvPr>
        </p:nvSpPr>
        <p:spPr/>
        <p:txBody>
          <a:bodyPr/>
          <a:lstStyle/>
          <a:p>
            <a:r>
              <a:rPr lang="en-US" dirty="0"/>
              <a:t>Exploratory data analysis</a:t>
            </a:r>
          </a:p>
          <a:p>
            <a:pPr lvl="1"/>
            <a:r>
              <a:rPr lang="en-US" dirty="0"/>
              <a:t>Scatter plots</a:t>
            </a:r>
          </a:p>
          <a:p>
            <a:r>
              <a:rPr lang="en-US" dirty="0"/>
              <a:t>Fixation point accuracy</a:t>
            </a:r>
          </a:p>
          <a:p>
            <a:r>
              <a:rPr lang="en-US" dirty="0"/>
              <a:t>Determine appropriate parameters for dispersion threshold (DT) and velocity threshold (VT) fixation detection algorithms</a:t>
            </a:r>
          </a:p>
          <a:p>
            <a:pPr lvl="1"/>
            <a:r>
              <a:rPr lang="en-US" dirty="0"/>
              <a:t>Window size – number of contiguous points for which to compute dispersion</a:t>
            </a:r>
          </a:p>
          <a:p>
            <a:pPr lvl="1"/>
            <a:r>
              <a:rPr lang="en-US" dirty="0"/>
              <a:t>Maximum dispersion of fixation points</a:t>
            </a:r>
          </a:p>
          <a:p>
            <a:pPr lvl="1"/>
            <a:r>
              <a:rPr lang="en-US" dirty="0"/>
              <a:t>Maximum displacement between fixation points</a:t>
            </a:r>
          </a:p>
          <a:p>
            <a:r>
              <a:rPr lang="en-US" dirty="0"/>
              <a:t>Test metrics for fixations on object (target)</a:t>
            </a:r>
          </a:p>
          <a:p>
            <a:pPr lvl="1"/>
            <a:r>
              <a:rPr lang="en-US" dirty="0"/>
              <a:t>Count of fixations</a:t>
            </a:r>
          </a:p>
          <a:p>
            <a:pPr lvl="1"/>
            <a:r>
              <a:rPr lang="en-US" dirty="0"/>
              <a:t>Average duration</a:t>
            </a:r>
          </a:p>
          <a:p>
            <a:pPr lvl="1"/>
            <a:r>
              <a:rPr lang="en-US" dirty="0"/>
              <a:t>Interval between fixations</a:t>
            </a:r>
          </a:p>
        </p:txBody>
      </p:sp>
    </p:spTree>
    <p:extLst>
      <p:ext uri="{BB962C8B-B14F-4D97-AF65-F5344CB8AC3E}">
        <p14:creationId xmlns:p14="http://schemas.microsoft.com/office/powerpoint/2010/main" val="259662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pic>
        <p:nvPicPr>
          <p:cNvPr id="3" name="Picture 2"/>
          <p:cNvPicPr>
            <a:picLocks noChangeAspect="1"/>
          </p:cNvPicPr>
          <p:nvPr/>
        </p:nvPicPr>
        <p:blipFill>
          <a:blip r:embed="rId2"/>
          <a:stretch>
            <a:fillRect/>
          </a:stretch>
        </p:blipFill>
        <p:spPr>
          <a:xfrm>
            <a:off x="0" y="1600200"/>
            <a:ext cx="2286000" cy="1828606"/>
          </a:xfrm>
          <a:prstGeom prst="rect">
            <a:avLst/>
          </a:prstGeom>
        </p:spPr>
      </p:pic>
      <p:sp>
        <p:nvSpPr>
          <p:cNvPr id="11" name="Rectangle 10"/>
          <p:cNvSpPr/>
          <p:nvPr/>
        </p:nvSpPr>
        <p:spPr>
          <a:xfrm>
            <a:off x="2286000" y="685800"/>
            <a:ext cx="2286000" cy="457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Gaze points during</a:t>
            </a:r>
          </a:p>
          <a:p>
            <a:pPr algn="ctr">
              <a:lnSpc>
                <a:spcPct val="90000"/>
              </a:lnSpc>
            </a:pPr>
            <a:r>
              <a:rPr lang="en-US" sz="1600" dirty="0">
                <a:solidFill>
                  <a:schemeClr val="tx1"/>
                </a:solidFill>
              </a:rPr>
              <a:t>active target</a:t>
            </a:r>
          </a:p>
        </p:txBody>
      </p:sp>
      <p:sp>
        <p:nvSpPr>
          <p:cNvPr id="12" name="Rectangle 11"/>
          <p:cNvSpPr/>
          <p:nvPr/>
        </p:nvSpPr>
        <p:spPr>
          <a:xfrm>
            <a:off x="6858000" y="685800"/>
            <a:ext cx="2286000" cy="457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Gaze points</a:t>
            </a:r>
          </a:p>
          <a:p>
            <a:pPr algn="ctr">
              <a:lnSpc>
                <a:spcPct val="90000"/>
              </a:lnSpc>
            </a:pPr>
            <a:r>
              <a:rPr lang="en-US" sz="1600" dirty="0">
                <a:solidFill>
                  <a:schemeClr val="tx1"/>
                </a:solidFill>
              </a:rPr>
              <a:t>during fixation</a:t>
            </a:r>
          </a:p>
        </p:txBody>
      </p:sp>
      <p:sp>
        <p:nvSpPr>
          <p:cNvPr id="15" name="Rectangle 14"/>
          <p:cNvSpPr/>
          <p:nvPr/>
        </p:nvSpPr>
        <p:spPr>
          <a:xfrm>
            <a:off x="4572000" y="1216152"/>
            <a:ext cx="22860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200" dirty="0">
                <a:solidFill>
                  <a:schemeClr val="tx1">
                    <a:lumMod val="75000"/>
                    <a:lumOff val="25000"/>
                  </a:schemeClr>
                </a:solidFill>
              </a:rPr>
              <a:t>Filter:  active = TRUE, ET = TRUE</a:t>
            </a:r>
          </a:p>
        </p:txBody>
      </p:sp>
      <p:sp>
        <p:nvSpPr>
          <p:cNvPr id="16" name="Rectangle 15"/>
          <p:cNvSpPr/>
          <p:nvPr/>
        </p:nvSpPr>
        <p:spPr>
          <a:xfrm>
            <a:off x="6858000" y="1216152"/>
            <a:ext cx="22860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200" dirty="0">
                <a:solidFill>
                  <a:schemeClr val="tx1">
                    <a:lumMod val="75000"/>
                    <a:lumOff val="25000"/>
                  </a:schemeClr>
                </a:solidFill>
              </a:rPr>
              <a:t>Filter:  ET = TRUE</a:t>
            </a:r>
          </a:p>
        </p:txBody>
      </p:sp>
      <p:sp>
        <p:nvSpPr>
          <p:cNvPr id="17" name="Rectangle 16"/>
          <p:cNvSpPr/>
          <p:nvPr/>
        </p:nvSpPr>
        <p:spPr>
          <a:xfrm>
            <a:off x="2286000" y="1216152"/>
            <a:ext cx="22860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200" dirty="0">
                <a:solidFill>
                  <a:schemeClr val="tx1">
                    <a:lumMod val="75000"/>
                    <a:lumOff val="25000"/>
                  </a:schemeClr>
                </a:solidFill>
              </a:rPr>
              <a:t>Filter:  active = TRUE</a:t>
            </a:r>
          </a:p>
        </p:txBody>
      </p:sp>
      <p:sp>
        <p:nvSpPr>
          <p:cNvPr id="18" name="Rectangle 17"/>
          <p:cNvSpPr/>
          <p:nvPr/>
        </p:nvSpPr>
        <p:spPr>
          <a:xfrm>
            <a:off x="0" y="685800"/>
            <a:ext cx="2286000" cy="457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All gaze points</a:t>
            </a:r>
          </a:p>
          <a:p>
            <a:pPr algn="ctr">
              <a:lnSpc>
                <a:spcPct val="90000"/>
              </a:lnSpc>
            </a:pPr>
            <a:r>
              <a:rPr lang="en-US" sz="1400" dirty="0">
                <a:solidFill>
                  <a:schemeClr val="tx1"/>
                </a:solidFill>
              </a:rPr>
              <a:t>(fixations and saccades)</a:t>
            </a:r>
          </a:p>
        </p:txBody>
      </p:sp>
      <p:sp>
        <p:nvSpPr>
          <p:cNvPr id="24" name="Rectangle 23"/>
          <p:cNvSpPr/>
          <p:nvPr/>
        </p:nvSpPr>
        <p:spPr>
          <a:xfrm>
            <a:off x="0" y="1216152"/>
            <a:ext cx="2286000" cy="228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200" dirty="0">
                <a:solidFill>
                  <a:schemeClr val="tx1">
                    <a:lumMod val="75000"/>
                    <a:lumOff val="25000"/>
                  </a:schemeClr>
                </a:solidFill>
              </a:rPr>
              <a:t>Filter:  none</a:t>
            </a:r>
          </a:p>
        </p:txBody>
      </p:sp>
      <p:sp>
        <p:nvSpPr>
          <p:cNvPr id="25" name="Rectangle 24"/>
          <p:cNvSpPr/>
          <p:nvPr/>
        </p:nvSpPr>
        <p:spPr>
          <a:xfrm>
            <a:off x="4572000" y="685800"/>
            <a:ext cx="2286000" cy="457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Gaze points during active</a:t>
            </a:r>
          </a:p>
          <a:p>
            <a:pPr algn="ctr">
              <a:lnSpc>
                <a:spcPct val="90000"/>
              </a:lnSpc>
            </a:pPr>
            <a:r>
              <a:rPr lang="en-US" sz="1600" dirty="0">
                <a:solidFill>
                  <a:schemeClr val="tx1"/>
                </a:solidFill>
              </a:rPr>
              <a:t>target and fixation</a:t>
            </a:r>
          </a:p>
        </p:txBody>
      </p:sp>
      <p:sp>
        <p:nvSpPr>
          <p:cNvPr id="28" name="Rectangle 27"/>
          <p:cNvSpPr/>
          <p:nvPr/>
        </p:nvSpPr>
        <p:spPr>
          <a:xfrm>
            <a:off x="7007352" y="3657600"/>
            <a:ext cx="1984248" cy="457200"/>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400" dirty="0">
                <a:solidFill>
                  <a:schemeClr val="tx1"/>
                </a:solidFill>
              </a:rPr>
              <a:t>Some fixations were not</a:t>
            </a:r>
          </a:p>
          <a:p>
            <a:pPr algn="ctr">
              <a:lnSpc>
                <a:spcPct val="90000"/>
              </a:lnSpc>
            </a:pPr>
            <a:r>
              <a:rPr lang="en-US" sz="1400" dirty="0">
                <a:solidFill>
                  <a:schemeClr val="tx1"/>
                </a:solidFill>
              </a:rPr>
              <a:t>on or during active target</a:t>
            </a:r>
          </a:p>
        </p:txBody>
      </p:sp>
      <p:sp>
        <p:nvSpPr>
          <p:cNvPr id="29" name="Rectangle 28"/>
          <p:cNvSpPr/>
          <p:nvPr/>
        </p:nvSpPr>
        <p:spPr>
          <a:xfrm>
            <a:off x="4721352" y="3657600"/>
            <a:ext cx="1984248" cy="457200"/>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400" dirty="0">
                <a:solidFill>
                  <a:schemeClr val="tx1"/>
                </a:solidFill>
              </a:rPr>
              <a:t>As expected, high density</a:t>
            </a:r>
          </a:p>
          <a:p>
            <a:pPr algn="ctr">
              <a:lnSpc>
                <a:spcPct val="90000"/>
              </a:lnSpc>
            </a:pPr>
            <a:r>
              <a:rPr lang="en-US" sz="1400" dirty="0">
                <a:solidFill>
                  <a:schemeClr val="tx1"/>
                </a:solidFill>
              </a:rPr>
              <a:t>of fixations near targets</a:t>
            </a:r>
          </a:p>
        </p:txBody>
      </p:sp>
      <p:sp>
        <p:nvSpPr>
          <p:cNvPr id="30" name="Rectangle 29"/>
          <p:cNvSpPr/>
          <p:nvPr/>
        </p:nvSpPr>
        <p:spPr>
          <a:xfrm>
            <a:off x="2435352" y="3657600"/>
            <a:ext cx="1984248" cy="457200"/>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400" dirty="0">
                <a:solidFill>
                  <a:schemeClr val="tx1"/>
                </a:solidFill>
              </a:rPr>
              <a:t>As expected, high density</a:t>
            </a:r>
          </a:p>
          <a:p>
            <a:pPr algn="ctr">
              <a:lnSpc>
                <a:spcPct val="90000"/>
              </a:lnSpc>
            </a:pPr>
            <a:r>
              <a:rPr lang="en-US" sz="1400" dirty="0">
                <a:solidFill>
                  <a:schemeClr val="tx1"/>
                </a:solidFill>
              </a:rPr>
              <a:t>of gaze points near targets</a:t>
            </a:r>
          </a:p>
        </p:txBody>
      </p:sp>
      <p:sp>
        <p:nvSpPr>
          <p:cNvPr id="31" name="Rectangle 30"/>
          <p:cNvSpPr/>
          <p:nvPr/>
        </p:nvSpPr>
        <p:spPr>
          <a:xfrm>
            <a:off x="149352" y="3657600"/>
            <a:ext cx="1984248" cy="457200"/>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400" dirty="0">
                <a:solidFill>
                  <a:schemeClr val="tx1"/>
                </a:solidFill>
              </a:rPr>
              <a:t>Smoothed gaze points</a:t>
            </a:r>
          </a:p>
          <a:p>
            <a:pPr algn="ctr">
              <a:lnSpc>
                <a:spcPct val="90000"/>
              </a:lnSpc>
            </a:pPr>
            <a:r>
              <a:rPr lang="en-US" sz="1400" dirty="0">
                <a:solidFill>
                  <a:schemeClr val="tx1"/>
                </a:solidFill>
              </a:rPr>
              <a:t>reveal saccade paths</a:t>
            </a:r>
          </a:p>
        </p:txBody>
      </p:sp>
      <p:grpSp>
        <p:nvGrpSpPr>
          <p:cNvPr id="26" name="Group 25"/>
          <p:cNvGrpSpPr/>
          <p:nvPr/>
        </p:nvGrpSpPr>
        <p:grpSpPr>
          <a:xfrm>
            <a:off x="6858000" y="4343400"/>
            <a:ext cx="2286000" cy="1828801"/>
            <a:chOff x="6858000" y="4343399"/>
            <a:chExt cx="2286000" cy="1828801"/>
          </a:xfrm>
        </p:grpSpPr>
        <p:pic>
          <p:nvPicPr>
            <p:cNvPr id="8" name="Picture 7"/>
            <p:cNvPicPr>
              <a:picLocks noChangeAspect="1"/>
            </p:cNvPicPr>
            <p:nvPr/>
          </p:nvPicPr>
          <p:blipFill>
            <a:blip r:embed="rId3"/>
            <a:stretch>
              <a:fillRect/>
            </a:stretch>
          </p:blipFill>
          <p:spPr>
            <a:xfrm>
              <a:off x="6858000" y="4343399"/>
              <a:ext cx="2286000" cy="1828801"/>
            </a:xfrm>
            <a:prstGeom prst="rect">
              <a:avLst/>
            </a:prstGeom>
          </p:spPr>
        </p:pic>
        <p:cxnSp>
          <p:nvCxnSpPr>
            <p:cNvPr id="37" name="Straight Arrow Connector 36"/>
            <p:cNvCxnSpPr>
              <a:cxnSpLocks/>
            </p:cNvCxnSpPr>
            <p:nvPr/>
          </p:nvCxnSpPr>
          <p:spPr>
            <a:xfrm>
              <a:off x="7757160" y="5105400"/>
              <a:ext cx="0" cy="225552"/>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7680960" y="5372100"/>
              <a:ext cx="155448" cy="1524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211312" y="5036820"/>
              <a:ext cx="155448" cy="1524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cxnSpLocks/>
            </p:cNvCxnSpPr>
            <p:nvPr/>
          </p:nvCxnSpPr>
          <p:spPr>
            <a:xfrm flipV="1">
              <a:off x="8289036" y="5219700"/>
              <a:ext cx="0" cy="22860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0" y="4343400"/>
            <a:ext cx="2286000" cy="1828801"/>
            <a:chOff x="0" y="4343399"/>
            <a:chExt cx="2286000" cy="1828801"/>
          </a:xfrm>
        </p:grpSpPr>
        <p:pic>
          <p:nvPicPr>
            <p:cNvPr id="4" name="Picture 3"/>
            <p:cNvPicPr>
              <a:picLocks noChangeAspect="1"/>
            </p:cNvPicPr>
            <p:nvPr/>
          </p:nvPicPr>
          <p:blipFill>
            <a:blip r:embed="rId4"/>
            <a:stretch>
              <a:fillRect/>
            </a:stretch>
          </p:blipFill>
          <p:spPr>
            <a:xfrm>
              <a:off x="0" y="4343399"/>
              <a:ext cx="2286000" cy="1828801"/>
            </a:xfrm>
            <a:prstGeom prst="rect">
              <a:avLst/>
            </a:prstGeom>
          </p:spPr>
        </p:pic>
        <p:sp>
          <p:nvSpPr>
            <p:cNvPr id="47" name="Rectangle: Rounded Corners 46"/>
            <p:cNvSpPr/>
            <p:nvPr/>
          </p:nvSpPr>
          <p:spPr>
            <a:xfrm rot="4188892">
              <a:off x="870479" y="4889854"/>
              <a:ext cx="73152" cy="530352"/>
            </a:xfrm>
            <a:prstGeom prst="round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p:cNvSpPr/>
            <p:nvPr/>
          </p:nvSpPr>
          <p:spPr>
            <a:xfrm rot="5553763">
              <a:off x="1337877" y="4509461"/>
              <a:ext cx="73152" cy="530352"/>
            </a:xfrm>
            <a:prstGeom prst="round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p:cNvSpPr/>
            <p:nvPr/>
          </p:nvSpPr>
          <p:spPr>
            <a:xfrm rot="21153459">
              <a:off x="277953" y="4877147"/>
              <a:ext cx="73152" cy="301752"/>
            </a:xfrm>
            <a:prstGeom prst="round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p:cNvSpPr/>
            <p:nvPr/>
          </p:nvSpPr>
          <p:spPr>
            <a:xfrm rot="18435257">
              <a:off x="1544236" y="5213355"/>
              <a:ext cx="73152" cy="758952"/>
            </a:xfrm>
            <a:prstGeom prst="round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2286000" y="1600200"/>
            <a:ext cx="2286000" cy="1828800"/>
            <a:chOff x="2286000" y="1600200"/>
            <a:chExt cx="2286000" cy="1828800"/>
          </a:xfrm>
        </p:grpSpPr>
        <p:pic>
          <p:nvPicPr>
            <p:cNvPr id="5" name="Picture 4"/>
            <p:cNvPicPr>
              <a:picLocks noChangeAspect="1"/>
            </p:cNvPicPr>
            <p:nvPr/>
          </p:nvPicPr>
          <p:blipFill>
            <a:blip r:embed="rId5"/>
            <a:stretch>
              <a:fillRect/>
            </a:stretch>
          </p:blipFill>
          <p:spPr>
            <a:xfrm>
              <a:off x="2286000" y="1600200"/>
              <a:ext cx="2286000" cy="1828606"/>
            </a:xfrm>
            <a:prstGeom prst="rect">
              <a:avLst/>
            </a:prstGeom>
          </p:spPr>
        </p:pic>
        <p:sp>
          <p:nvSpPr>
            <p:cNvPr id="61" name="Oval 60"/>
            <p:cNvSpPr/>
            <p:nvPr/>
          </p:nvSpPr>
          <p:spPr>
            <a:xfrm>
              <a:off x="2438400" y="24353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276600" y="24353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114800" y="24353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438400" y="30449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276600" y="30449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114800" y="30449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438400" y="18257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276600" y="18257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4114800" y="18257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2286000" y="4343400"/>
            <a:ext cx="2286000" cy="1828801"/>
            <a:chOff x="2286000" y="4343399"/>
            <a:chExt cx="2286000" cy="1828801"/>
          </a:xfrm>
        </p:grpSpPr>
        <p:pic>
          <p:nvPicPr>
            <p:cNvPr id="6" name="Picture 5"/>
            <p:cNvPicPr>
              <a:picLocks noChangeAspect="1"/>
            </p:cNvPicPr>
            <p:nvPr/>
          </p:nvPicPr>
          <p:blipFill>
            <a:blip r:embed="rId6"/>
            <a:stretch>
              <a:fillRect/>
            </a:stretch>
          </p:blipFill>
          <p:spPr>
            <a:xfrm>
              <a:off x="2286000" y="4343399"/>
              <a:ext cx="2286000" cy="1828801"/>
            </a:xfrm>
            <a:prstGeom prst="rect">
              <a:avLst/>
            </a:prstGeom>
          </p:spPr>
        </p:pic>
        <p:sp>
          <p:nvSpPr>
            <p:cNvPr id="70" name="Oval 69"/>
            <p:cNvSpPr/>
            <p:nvPr/>
          </p:nvSpPr>
          <p:spPr>
            <a:xfrm>
              <a:off x="2514600" y="52578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352800" y="52578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191000" y="52578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2514600" y="58674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352800" y="58674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191000" y="58674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514600" y="46482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3352800" y="46482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191000" y="46482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6858000" y="1600200"/>
            <a:ext cx="2286000" cy="1828606"/>
            <a:chOff x="6858000" y="1600200"/>
            <a:chExt cx="2286000" cy="1828606"/>
          </a:xfrm>
        </p:grpSpPr>
        <p:pic>
          <p:nvPicPr>
            <p:cNvPr id="7" name="Picture 6"/>
            <p:cNvPicPr>
              <a:picLocks noChangeAspect="1"/>
            </p:cNvPicPr>
            <p:nvPr/>
          </p:nvPicPr>
          <p:blipFill>
            <a:blip r:embed="rId7"/>
            <a:stretch>
              <a:fillRect/>
            </a:stretch>
          </p:blipFill>
          <p:spPr>
            <a:xfrm>
              <a:off x="6858000" y="1600200"/>
              <a:ext cx="2286000" cy="1828606"/>
            </a:xfrm>
            <a:prstGeom prst="rect">
              <a:avLst/>
            </a:prstGeom>
          </p:spPr>
        </p:pic>
        <p:cxnSp>
          <p:nvCxnSpPr>
            <p:cNvPr id="79" name="Straight Arrow Connector 78"/>
            <p:cNvCxnSpPr>
              <a:cxnSpLocks/>
            </p:cNvCxnSpPr>
            <p:nvPr/>
          </p:nvCxnSpPr>
          <p:spPr>
            <a:xfrm>
              <a:off x="7757160" y="2282952"/>
              <a:ext cx="0" cy="225552"/>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7612380" y="2542032"/>
              <a:ext cx="301752" cy="301752"/>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8142732" y="2206752"/>
              <a:ext cx="301752" cy="301752"/>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cxnSpLocks/>
            </p:cNvCxnSpPr>
            <p:nvPr/>
          </p:nvCxnSpPr>
          <p:spPr>
            <a:xfrm flipV="1">
              <a:off x="8289036" y="2549652"/>
              <a:ext cx="0" cy="22860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4572000" y="1600200"/>
            <a:ext cx="2286000" cy="1828800"/>
            <a:chOff x="4572000" y="1600200"/>
            <a:chExt cx="2286000" cy="1828800"/>
          </a:xfrm>
        </p:grpSpPr>
        <p:pic>
          <p:nvPicPr>
            <p:cNvPr id="9" name="Picture 8"/>
            <p:cNvPicPr>
              <a:picLocks noChangeAspect="1"/>
            </p:cNvPicPr>
            <p:nvPr/>
          </p:nvPicPr>
          <p:blipFill>
            <a:blip r:embed="rId8"/>
            <a:stretch>
              <a:fillRect/>
            </a:stretch>
          </p:blipFill>
          <p:spPr>
            <a:xfrm>
              <a:off x="4572000" y="1600200"/>
              <a:ext cx="2286000" cy="1828606"/>
            </a:xfrm>
            <a:prstGeom prst="rect">
              <a:avLst/>
            </a:prstGeom>
          </p:spPr>
        </p:pic>
        <p:sp>
          <p:nvSpPr>
            <p:cNvPr id="83" name="Oval 82"/>
            <p:cNvSpPr/>
            <p:nvPr/>
          </p:nvSpPr>
          <p:spPr>
            <a:xfrm>
              <a:off x="4724400" y="24353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562600" y="24353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400800" y="24353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4724400" y="30449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5562600" y="30449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400800" y="30449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4724400" y="18257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5562600" y="18257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6400800" y="1825752"/>
              <a:ext cx="384048" cy="384048"/>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4572000" y="4343400"/>
            <a:ext cx="2286000" cy="1828801"/>
            <a:chOff x="4572000" y="4343399"/>
            <a:chExt cx="2286000" cy="1828801"/>
          </a:xfrm>
        </p:grpSpPr>
        <p:pic>
          <p:nvPicPr>
            <p:cNvPr id="10" name="Picture 9"/>
            <p:cNvPicPr>
              <a:picLocks noChangeAspect="1"/>
            </p:cNvPicPr>
            <p:nvPr/>
          </p:nvPicPr>
          <p:blipFill>
            <a:blip r:embed="rId9"/>
            <a:stretch>
              <a:fillRect/>
            </a:stretch>
          </p:blipFill>
          <p:spPr>
            <a:xfrm>
              <a:off x="4572000" y="4343399"/>
              <a:ext cx="2286000" cy="1828801"/>
            </a:xfrm>
            <a:prstGeom prst="rect">
              <a:avLst/>
            </a:prstGeom>
          </p:spPr>
        </p:pic>
        <p:sp>
          <p:nvSpPr>
            <p:cNvPr id="92" name="Oval 91"/>
            <p:cNvSpPr/>
            <p:nvPr/>
          </p:nvSpPr>
          <p:spPr>
            <a:xfrm>
              <a:off x="4800600" y="52578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638800" y="52578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6477000" y="52578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4800600" y="58674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5638800" y="58674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6477000" y="58674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800600" y="46482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5638800" y="46482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6477000" y="4648200"/>
              <a:ext cx="228600" cy="228600"/>
            </a:xfrm>
            <a:prstGeom prst="ellipse">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Connector 20"/>
          <p:cNvCxnSpPr/>
          <p:nvPr/>
        </p:nvCxnSpPr>
        <p:spPr>
          <a:xfrm>
            <a:off x="2286000" y="685800"/>
            <a:ext cx="0" cy="5559552"/>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572000" y="685800"/>
            <a:ext cx="0" cy="5559552"/>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858000" y="685800"/>
            <a:ext cx="0" cy="5559552"/>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2971800" y="6248400"/>
            <a:ext cx="32004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lumMod val="75000"/>
                    <a:lumOff val="25000"/>
                  </a:schemeClr>
                </a:solidFill>
              </a:rPr>
              <a:t>	Data set:	20170217T174030-fixation</a:t>
            </a:r>
          </a:p>
        </p:txBody>
      </p:sp>
    </p:spTree>
    <p:extLst>
      <p:ext uri="{BB962C8B-B14F-4D97-AF65-F5344CB8AC3E}">
        <p14:creationId xmlns:p14="http://schemas.microsoft.com/office/powerpoint/2010/main" val="933496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Fixation Point Accuracy</a:t>
            </a:r>
          </a:p>
        </p:txBody>
      </p:sp>
      <p:sp>
        <p:nvSpPr>
          <p:cNvPr id="6" name="Rectangle 5"/>
          <p:cNvSpPr/>
          <p:nvPr/>
        </p:nvSpPr>
        <p:spPr>
          <a:xfrm>
            <a:off x="2971800" y="6248400"/>
            <a:ext cx="3200400" cy="3017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nSpc>
                <a:spcPct val="90000"/>
              </a:lnSpc>
              <a:tabLst>
                <a:tab pos="685800" algn="r"/>
                <a:tab pos="800100" algn="l"/>
              </a:tabLst>
            </a:pPr>
            <a:r>
              <a:rPr lang="en-US" sz="1400" dirty="0">
                <a:solidFill>
                  <a:schemeClr val="tx1">
                    <a:lumMod val="75000"/>
                    <a:lumOff val="25000"/>
                  </a:schemeClr>
                </a:solidFill>
              </a:rPr>
              <a:t>	Data set:	20170217T174030-fixation</a:t>
            </a:r>
          </a:p>
        </p:txBody>
      </p:sp>
      <p:graphicFrame>
        <p:nvGraphicFramePr>
          <p:cNvPr id="7" name="Table 6"/>
          <p:cNvGraphicFramePr>
            <a:graphicFrameLocks noGrp="1"/>
          </p:cNvGraphicFramePr>
          <p:nvPr>
            <p:extLst>
              <p:ext uri="{D42A27DB-BD31-4B8C-83A1-F6EECF244321}">
                <p14:modId xmlns:p14="http://schemas.microsoft.com/office/powerpoint/2010/main" val="2620046323"/>
              </p:ext>
            </p:extLst>
          </p:nvPr>
        </p:nvGraphicFramePr>
        <p:xfrm>
          <a:off x="76200" y="839400"/>
          <a:ext cx="8991600" cy="3962400"/>
        </p:xfrm>
        <a:graphic>
          <a:graphicData uri="http://schemas.openxmlformats.org/drawingml/2006/table">
            <a:tbl>
              <a:tblPr firstRow="1" bandRow="1">
                <a:tableStyleId>{5C22544A-7EE6-4342-B048-85BDC9FD1C3A}</a:tableStyleId>
              </a:tblPr>
              <a:tblGrid>
                <a:gridCol w="457970">
                  <a:extLst>
                    <a:ext uri="{9D8B030D-6E8A-4147-A177-3AD203B41FA5}">
                      <a16:colId xmlns:a16="http://schemas.microsoft.com/office/drawing/2014/main" val="1005343133"/>
                    </a:ext>
                  </a:extLst>
                </a:gridCol>
                <a:gridCol w="531245">
                  <a:extLst>
                    <a:ext uri="{9D8B030D-6E8A-4147-A177-3AD203B41FA5}">
                      <a16:colId xmlns:a16="http://schemas.microsoft.com/office/drawing/2014/main" val="701278165"/>
                    </a:ext>
                  </a:extLst>
                </a:gridCol>
                <a:gridCol w="531245">
                  <a:extLst>
                    <a:ext uri="{9D8B030D-6E8A-4147-A177-3AD203B41FA5}">
                      <a16:colId xmlns:a16="http://schemas.microsoft.com/office/drawing/2014/main" val="1418519922"/>
                    </a:ext>
                  </a:extLst>
                </a:gridCol>
                <a:gridCol w="760230">
                  <a:extLst>
                    <a:ext uri="{9D8B030D-6E8A-4147-A177-3AD203B41FA5}">
                      <a16:colId xmlns:a16="http://schemas.microsoft.com/office/drawing/2014/main" val="3740652920"/>
                    </a:ext>
                  </a:extLst>
                </a:gridCol>
                <a:gridCol w="760230">
                  <a:extLst>
                    <a:ext uri="{9D8B030D-6E8A-4147-A177-3AD203B41FA5}">
                      <a16:colId xmlns:a16="http://schemas.microsoft.com/office/drawing/2014/main" val="781309781"/>
                    </a:ext>
                  </a:extLst>
                </a:gridCol>
                <a:gridCol w="686956">
                  <a:extLst>
                    <a:ext uri="{9D8B030D-6E8A-4147-A177-3AD203B41FA5}">
                      <a16:colId xmlns:a16="http://schemas.microsoft.com/office/drawing/2014/main" val="3547528625"/>
                    </a:ext>
                  </a:extLst>
                </a:gridCol>
                <a:gridCol w="611742">
                  <a:extLst>
                    <a:ext uri="{9D8B030D-6E8A-4147-A177-3AD203B41FA5}">
                      <a16:colId xmlns:a16="http://schemas.microsoft.com/office/drawing/2014/main" val="2030128730"/>
                    </a:ext>
                  </a:extLst>
                </a:gridCol>
                <a:gridCol w="611742">
                  <a:extLst>
                    <a:ext uri="{9D8B030D-6E8A-4147-A177-3AD203B41FA5}">
                      <a16:colId xmlns:a16="http://schemas.microsoft.com/office/drawing/2014/main" val="3524508605"/>
                    </a:ext>
                  </a:extLst>
                </a:gridCol>
                <a:gridCol w="684785">
                  <a:extLst>
                    <a:ext uri="{9D8B030D-6E8A-4147-A177-3AD203B41FA5}">
                      <a16:colId xmlns:a16="http://schemas.microsoft.com/office/drawing/2014/main" val="760048592"/>
                    </a:ext>
                  </a:extLst>
                </a:gridCol>
                <a:gridCol w="760230">
                  <a:extLst>
                    <a:ext uri="{9D8B030D-6E8A-4147-A177-3AD203B41FA5}">
                      <a16:colId xmlns:a16="http://schemas.microsoft.com/office/drawing/2014/main" val="3839535739"/>
                    </a:ext>
                  </a:extLst>
                </a:gridCol>
                <a:gridCol w="686956">
                  <a:extLst>
                    <a:ext uri="{9D8B030D-6E8A-4147-A177-3AD203B41FA5}">
                      <a16:colId xmlns:a16="http://schemas.microsoft.com/office/drawing/2014/main" val="3335827701"/>
                    </a:ext>
                  </a:extLst>
                </a:gridCol>
                <a:gridCol w="611742">
                  <a:extLst>
                    <a:ext uri="{9D8B030D-6E8A-4147-A177-3AD203B41FA5}">
                      <a16:colId xmlns:a16="http://schemas.microsoft.com/office/drawing/2014/main" val="2377667869"/>
                    </a:ext>
                  </a:extLst>
                </a:gridCol>
                <a:gridCol w="611742">
                  <a:extLst>
                    <a:ext uri="{9D8B030D-6E8A-4147-A177-3AD203B41FA5}">
                      <a16:colId xmlns:a16="http://schemas.microsoft.com/office/drawing/2014/main" val="736738685"/>
                    </a:ext>
                  </a:extLst>
                </a:gridCol>
                <a:gridCol w="684785">
                  <a:extLst>
                    <a:ext uri="{9D8B030D-6E8A-4147-A177-3AD203B41FA5}">
                      <a16:colId xmlns:a16="http://schemas.microsoft.com/office/drawing/2014/main" val="1097591741"/>
                    </a:ext>
                  </a:extLst>
                </a:gridCol>
              </a:tblGrid>
              <a:tr h="133250">
                <a:tc rowSpan="2" gridSpan="3">
                  <a:txBody>
                    <a:bodyPr/>
                    <a:lstStyle/>
                    <a:p>
                      <a:pPr algn="ctr"/>
                      <a:r>
                        <a:rPr lang="en-US" sz="1400" b="0" dirty="0">
                          <a:solidFill>
                            <a:schemeClr val="tx1"/>
                          </a:solidFill>
                        </a:rPr>
                        <a:t>Target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rowSpan="2" hMerge="1">
                  <a:txBody>
                    <a:bodyPr/>
                    <a:lstStyle/>
                    <a:p>
                      <a:pPr algn="ct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hMerge="1">
                  <a:txBody>
                    <a:bodyPr/>
                    <a:lstStyle/>
                    <a:p>
                      <a:endParaRPr lang="en-US"/>
                    </a:p>
                  </a:txBody>
                  <a:tcPr/>
                </a:tc>
                <a:tc rowSpan="3">
                  <a:txBody>
                    <a:bodyPr/>
                    <a:lstStyle/>
                    <a:p>
                      <a:pPr algn="ctr"/>
                      <a:r>
                        <a:rPr lang="en-US" sz="1400" b="0" dirty="0">
                          <a:solidFill>
                            <a:schemeClr val="tx1"/>
                          </a:solidFill>
                        </a:rPr>
                        <a:t>Count of points</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Average raw gaze</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Average smoothed gaze</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56807741"/>
                  </a:ext>
                </a:extLst>
              </a:tr>
              <a:tr h="133250">
                <a:tc gridSpan="3" vMerge="1">
                  <a:txBody>
                    <a:bodyPr/>
                    <a:lstStyle/>
                    <a:p>
                      <a:pPr algn="ctr"/>
                      <a:endParaRPr lang="en-US" sz="1400" b="0"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vMerge="1">
                  <a:txBody>
                    <a:bodyPr/>
                    <a:lstStyle/>
                    <a:p>
                      <a:pPr algn="ct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vMerge="1">
                  <a:txBody>
                    <a:bodyPr/>
                    <a:lstStyle/>
                    <a:p>
                      <a:endParaRPr lang="en-US"/>
                    </a:p>
                  </a:txBody>
                  <a:tcPr/>
                </a:tc>
                <a:tc vMerge="1">
                  <a:txBody>
                    <a:bodyPr/>
                    <a:lstStyle/>
                    <a:p>
                      <a:pPr algn="ct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1400" b="0" dirty="0">
                          <a:solidFill>
                            <a:schemeClr val="tx1"/>
                          </a:solidFill>
                        </a:rPr>
                        <a:t>Gaze point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1400" b="0" dirty="0">
                          <a:solidFill>
                            <a:schemeClr val="tx1"/>
                          </a:solidFill>
                        </a:rPr>
                        <a:t>Percent error</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1400" b="0" dirty="0">
                          <a:solidFill>
                            <a:schemeClr val="tx1"/>
                          </a:solidFill>
                        </a:rPr>
                        <a:t>Pixel error</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1400" b="0" dirty="0">
                          <a:solidFill>
                            <a:schemeClr val="tx1"/>
                          </a:solidFill>
                        </a:rPr>
                        <a:t>Gaze point</a:t>
                      </a:r>
                    </a:p>
                  </a:txBody>
                  <a:tcPr marL="45720" marR="45720" anchor="b">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1400" b="0" dirty="0">
                          <a:solidFill>
                            <a:schemeClr val="tx1"/>
                          </a:solidFill>
                        </a:rPr>
                        <a:t>Percent error</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pPr algn="ct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Pixel error</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76123569"/>
                  </a:ext>
                </a:extLst>
              </a:tr>
              <a:tr h="133250">
                <a:tc>
                  <a:txBody>
                    <a:bodyPr/>
                    <a:lstStyle/>
                    <a:p>
                      <a:pPr algn="ctr"/>
                      <a:r>
                        <a:rPr lang="en-US" sz="1400" b="0" dirty="0">
                          <a:solidFill>
                            <a:schemeClr val="tx1"/>
                          </a:solidFill>
                        </a:rPr>
                        <a:t>ID</a:t>
                      </a:r>
                    </a:p>
                  </a:txBody>
                  <a:tcPr marL="45720" marR="45720" anchor="b">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x</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y</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algn="ct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x</a:t>
                      </a:r>
                    </a:p>
                  </a:txBody>
                  <a:tcPr marL="45720" marR="45720" anchor="b">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y</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x</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y</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algn="ct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x</a:t>
                      </a:r>
                    </a:p>
                  </a:txBody>
                  <a:tcPr marL="45720" marR="45720" anchor="b">
                    <a:lnL w="12700" cap="flat" cmpd="sng" algn="ctr">
                      <a:solidFill>
                        <a:schemeClr val="tx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y</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x</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rPr>
                        <a:t>y</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algn="ctr"/>
                      <a:endParaRPr lang="en-US" sz="1400" b="0" dirty="0">
                        <a:solidFill>
                          <a:schemeClr val="tx1"/>
                        </a:solidFill>
                      </a:endParaRPr>
                    </a:p>
                  </a:txBody>
                  <a:tcPr anchor="b">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36267443"/>
                  </a:ext>
                </a:extLst>
              </a:tr>
              <a:tr h="133250">
                <a:tc>
                  <a:txBody>
                    <a:bodyPr/>
                    <a:lstStyle/>
                    <a:p>
                      <a:pPr algn="ctr"/>
                      <a:r>
                        <a:rPr lang="en-US" sz="1400" dirty="0">
                          <a:solidFill>
                            <a:schemeClr val="tx1"/>
                          </a:solidFill>
                        </a:rPr>
                        <a:t>0</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102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182</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80.50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107.65</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21.1%</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5.5%</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22.23</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77.50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105.97</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24.0%</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3.9%</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24.82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44240809"/>
                  </a:ext>
                </a:extLst>
              </a:tr>
              <a:tr h="133250">
                <a:tc>
                  <a:txBody>
                    <a:bodyPr/>
                    <a:lstStyle/>
                    <a:p>
                      <a:pPr algn="ctr"/>
                      <a:r>
                        <a:rPr lang="en-US" sz="1400" dirty="0">
                          <a:solidFill>
                            <a:schemeClr val="tx1"/>
                          </a:solidFill>
                        </a:rPr>
                        <a:t>1</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640</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102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183</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616.44</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112.93</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3.7%</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10.7%</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25.97</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615.50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116.04</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3.8%</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13.8%</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28.24</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83266226"/>
                  </a:ext>
                </a:extLst>
              </a:tr>
              <a:tr h="133250">
                <a:tc>
                  <a:txBody>
                    <a:bodyPr/>
                    <a:lstStyle/>
                    <a:p>
                      <a:pPr algn="ctr"/>
                      <a:r>
                        <a:rPr lang="en-US" sz="1400" dirty="0">
                          <a:solidFill>
                            <a:schemeClr val="tx1"/>
                          </a:solidFill>
                        </a:rPr>
                        <a:t>2</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1178</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102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182</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1151.23</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107.88</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2.3%</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5.8%</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27.41</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1147.84</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111.52</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2.6%</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9.3%</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31.63</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54596627"/>
                  </a:ext>
                </a:extLst>
              </a:tr>
              <a:tr h="133250">
                <a:tc>
                  <a:txBody>
                    <a:bodyPr/>
                    <a:lstStyle/>
                    <a:p>
                      <a:pPr algn="ctr"/>
                      <a:r>
                        <a:rPr lang="en-US" sz="1400" dirty="0">
                          <a:solidFill>
                            <a:schemeClr val="tx1"/>
                          </a:solidFill>
                        </a:rPr>
                        <a:t>3</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512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182</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71.11</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517.19</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30.0%</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1.0%</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31.32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71.98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519.14</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29.4%</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1.4%</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30.86</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32252278"/>
                  </a:ext>
                </a:extLst>
              </a:tr>
              <a:tr h="133250">
                <a:tc>
                  <a:txBody>
                    <a:bodyPr/>
                    <a:lstStyle/>
                    <a:p>
                      <a:pPr algn="ctr"/>
                      <a:r>
                        <a:rPr lang="en-US" sz="1400" dirty="0">
                          <a:solidFill>
                            <a:schemeClr val="tx1"/>
                          </a:solidFill>
                        </a:rPr>
                        <a:t>4</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640</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512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182</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613.30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516.38</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4.2%</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0.9%</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27.05</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611.00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532.62</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4.5%</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4.0%</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35.58</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48934099"/>
                  </a:ext>
                </a:extLst>
              </a:tr>
              <a:tr h="133250">
                <a:tc>
                  <a:txBody>
                    <a:bodyPr/>
                    <a:lstStyle/>
                    <a:p>
                      <a:pPr algn="ctr"/>
                      <a:r>
                        <a:rPr lang="en-US" sz="1400" dirty="0">
                          <a:solidFill>
                            <a:schemeClr val="tx1"/>
                          </a:solidFill>
                        </a:rPr>
                        <a:t>5</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1178</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512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179</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1156.58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516.63</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1.8%</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0.9%</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21.92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1153.39</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520.27</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2.1%</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1.6%</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25.96</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6323600"/>
                  </a:ext>
                </a:extLst>
              </a:tr>
              <a:tr h="133250">
                <a:tc>
                  <a:txBody>
                    <a:bodyPr/>
                    <a:lstStyle/>
                    <a:p>
                      <a:pPr algn="ctr"/>
                      <a:r>
                        <a:rPr lang="en-US" sz="1400" dirty="0">
                          <a:solidFill>
                            <a:schemeClr val="tx1"/>
                          </a:solidFill>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102</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922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182</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89.23</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906.73</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12.5%</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1.7%</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19.90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93.53</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910.16</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8.3%</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1.3%</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14.56</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63108315"/>
                  </a:ext>
                </a:extLst>
              </a:tr>
              <a:tr h="133250">
                <a:tc>
                  <a:txBody>
                    <a:bodyPr/>
                    <a:lstStyle/>
                    <a:p>
                      <a:pPr algn="ctr"/>
                      <a:r>
                        <a:rPr lang="en-US" sz="1400" dirty="0">
                          <a:solidFill>
                            <a:schemeClr val="tx1"/>
                          </a:solidFill>
                        </a:rPr>
                        <a:t>7</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640</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922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181</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629.65</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920.21</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1.6%</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0.2%</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10.50</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632.79</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solidFill>
                            <a:schemeClr val="tx1"/>
                          </a:solidFill>
                        </a:rPr>
                        <a:t>921.12</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1.1%</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0.1%</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400" dirty="0">
                          <a:solidFill>
                            <a:schemeClr val="tx1"/>
                          </a:solidFill>
                        </a:rPr>
                        <a:t>7.26</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60072945"/>
                  </a:ext>
                </a:extLst>
              </a:tr>
              <a:tr h="133250">
                <a:tc>
                  <a:txBody>
                    <a:bodyPr/>
                    <a:lstStyle/>
                    <a:p>
                      <a:pPr algn="ctr"/>
                      <a:r>
                        <a:rPr lang="en-US" sz="1400" dirty="0">
                          <a:solidFill>
                            <a:schemeClr val="tx1"/>
                          </a:solidFill>
                        </a:rPr>
                        <a:t>8</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solidFill>
                            <a:schemeClr val="tx1"/>
                          </a:solidFill>
                        </a:rPr>
                        <a:t>1178</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922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181</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solidFill>
                            <a:schemeClr val="tx1"/>
                          </a:solidFill>
                        </a:rPr>
                        <a:t>1129.59</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898.92</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solidFill>
                            <a:schemeClr val="tx1"/>
                          </a:solidFill>
                        </a:rPr>
                        <a:t>4.1%</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solidFill>
                            <a:schemeClr val="tx1"/>
                          </a:solidFill>
                        </a:rPr>
                        <a:t>2.5%</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solidFill>
                            <a:schemeClr val="tx1"/>
                          </a:solidFill>
                        </a:rPr>
                        <a:t>53.63</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solidFill>
                            <a:schemeClr val="tx1"/>
                          </a:solidFill>
                        </a:rPr>
                        <a:t>1129.42</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899.33</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solidFill>
                            <a:schemeClr val="tx1"/>
                          </a:solidFill>
                        </a:rPr>
                        <a:t>4.1%</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solidFill>
                            <a:schemeClr val="tx1"/>
                          </a:solidFill>
                        </a:rPr>
                        <a:t>2.5%</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400" dirty="0">
                          <a:solidFill>
                            <a:schemeClr val="tx1"/>
                          </a:solidFill>
                        </a:rPr>
                        <a:t>53.61</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5333482"/>
                  </a:ext>
                </a:extLst>
              </a:tr>
              <a:tr h="133250">
                <a:tc>
                  <a:txBody>
                    <a:bodyPr/>
                    <a:lstStyle/>
                    <a:p>
                      <a:pPr algn="ctr"/>
                      <a:r>
                        <a:rPr lang="en-US" sz="1400" dirty="0">
                          <a:solidFill>
                            <a:schemeClr val="tx1"/>
                          </a:solidFill>
                        </a:rPr>
                        <a:t>Avg.</a:t>
                      </a:r>
                    </a:p>
                  </a:txBody>
                  <a:tcPr marL="45720" marR="45720">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US" sz="1400" dirty="0">
                          <a:solidFill>
                            <a:schemeClr val="tx1"/>
                          </a:solidFill>
                        </a:rPr>
                        <a:t>640</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tx1"/>
                          </a:solidFill>
                        </a:rPr>
                        <a:t>512</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tx1"/>
                          </a:solidFill>
                        </a:rPr>
                        <a:t>1634</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US" sz="1400" dirty="0">
                          <a:solidFill>
                            <a:schemeClr val="tx1"/>
                          </a:solidFill>
                        </a:rPr>
                        <a:t>613.98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tx1"/>
                          </a:solidFill>
                        </a:rPr>
                        <a:t>510.87</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US" sz="1400" dirty="0">
                          <a:solidFill>
                            <a:schemeClr val="tx1"/>
                          </a:solidFill>
                        </a:rPr>
                        <a:t>4.1%</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US" sz="1400" dirty="0">
                          <a:solidFill>
                            <a:schemeClr val="tx1"/>
                          </a:solidFill>
                        </a:rPr>
                        <a:t>0.2%</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US" sz="1400" dirty="0">
                          <a:solidFill>
                            <a:schemeClr val="tx1"/>
                          </a:solidFill>
                        </a:rPr>
                        <a:t>26.05</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US" sz="1400" dirty="0">
                          <a:solidFill>
                            <a:schemeClr val="tx1"/>
                          </a:solidFill>
                        </a:rPr>
                        <a:t>613.46</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dirty="0">
                          <a:solidFill>
                            <a:schemeClr val="tx1"/>
                          </a:solidFill>
                        </a:rPr>
                        <a:t>514.39</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US" sz="1400" dirty="0">
                          <a:solidFill>
                            <a:schemeClr val="tx1"/>
                          </a:solidFill>
                        </a:rPr>
                        <a:t>4.1%</a:t>
                      </a:r>
                    </a:p>
                  </a:txBody>
                  <a:tcPr marL="45720" marR="45720">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US" sz="1400" dirty="0">
                          <a:solidFill>
                            <a:schemeClr val="tx1"/>
                          </a:solidFill>
                        </a:rPr>
                        <a:t>0.5%</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r"/>
                      <a:r>
                        <a:rPr lang="en-US" sz="1400" dirty="0">
                          <a:solidFill>
                            <a:schemeClr val="tx1"/>
                          </a:solidFill>
                        </a:rPr>
                        <a:t>26.65</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22909442"/>
                  </a:ext>
                </a:extLst>
              </a:tr>
            </a:tbl>
          </a:graphicData>
        </a:graphic>
      </p:graphicFrame>
      <p:sp>
        <p:nvSpPr>
          <p:cNvPr id="8" name="Rectangle 7"/>
          <p:cNvSpPr/>
          <p:nvPr/>
        </p:nvSpPr>
        <p:spPr>
          <a:xfrm>
            <a:off x="2743200" y="5283800"/>
            <a:ext cx="3657600" cy="533400"/>
          </a:xfrm>
          <a:prstGeom prst="rect">
            <a:avLst/>
          </a:prstGeom>
          <a:solidFill>
            <a:schemeClr val="accent3">
              <a:lumMod val="40000"/>
              <a:lumOff val="60000"/>
            </a:schemeClr>
          </a:solidFill>
          <a:ln w="9525">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90000"/>
              </a:lnSpc>
            </a:pPr>
            <a:r>
              <a:rPr lang="en-US" sz="1600" dirty="0">
                <a:solidFill>
                  <a:schemeClr val="tx1"/>
                </a:solidFill>
              </a:rPr>
              <a:t>As expected, average raw and smoothed</a:t>
            </a:r>
          </a:p>
          <a:p>
            <a:pPr algn="ctr">
              <a:lnSpc>
                <a:spcPct val="90000"/>
              </a:lnSpc>
            </a:pPr>
            <a:r>
              <a:rPr lang="en-US" sz="1600" dirty="0">
                <a:solidFill>
                  <a:schemeClr val="tx1"/>
                </a:solidFill>
              </a:rPr>
              <a:t>gaze error values are very consistent</a:t>
            </a:r>
          </a:p>
        </p:txBody>
      </p:sp>
    </p:spTree>
    <p:extLst>
      <p:ext uri="{BB962C8B-B14F-4D97-AF65-F5344CB8AC3E}">
        <p14:creationId xmlns:p14="http://schemas.microsoft.com/office/powerpoint/2010/main" val="467425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23800</TotalTime>
  <Words>2386</Words>
  <Application>Microsoft Office PowerPoint</Application>
  <PresentationFormat>On-screen Show (4:3)</PresentationFormat>
  <Paragraphs>1118</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Consolas</vt:lpstr>
      <vt:lpstr>Tahoma</vt:lpstr>
      <vt:lpstr>Times New Roman</vt:lpstr>
      <vt:lpstr>Office Theme</vt:lpstr>
      <vt:lpstr>Eyelib Fixation Test</vt:lpstr>
      <vt:lpstr>Calibration</vt:lpstr>
      <vt:lpstr>Eye Tracker Calibration</vt:lpstr>
      <vt:lpstr>Calibration Point Results</vt:lpstr>
      <vt:lpstr>Calibration Criteria</vt:lpstr>
      <vt:lpstr>Preliminary Fixation Study</vt:lpstr>
      <vt:lpstr>Preliminary Fixation Study</vt:lpstr>
      <vt:lpstr>Exploratory Data Analysis</vt:lpstr>
      <vt:lpstr>Fixation Point Accuracy</vt:lpstr>
      <vt:lpstr>Fixation Point Accuracy</vt:lpstr>
      <vt:lpstr>Dispersion and Displacement During Active Target</vt:lpstr>
      <vt:lpstr>All Smoothed Gaze Points</vt:lpstr>
      <vt:lpstr>Smoothed Gaze Points During Active Target</vt:lpstr>
      <vt:lpstr>Smoothed Gaze Fixation Points During Active Target</vt:lpstr>
      <vt:lpstr>Smoothed Gaze All Fixation Points</vt:lpstr>
      <vt:lpstr>All Smoothed Gaze Points</vt:lpstr>
      <vt:lpstr>Smoothed Gaze Displacement and Dispersion</vt:lpstr>
      <vt:lpstr>Raw Gaze Displacement and Dispersion</vt:lpstr>
      <vt:lpstr>Dispersion Threshold</vt:lpstr>
      <vt:lpstr>Dispersion and Displacement</vt:lpstr>
      <vt:lpstr>Fixations on Targets</vt:lpstr>
      <vt:lpstr>Preliminary Fixation Study – Summary</vt:lpstr>
      <vt:lpstr>Fixation Test</vt:lpstr>
      <vt:lpstr>Fixation Test Objectives</vt:lpstr>
      <vt:lpstr>Test Parameters</vt:lpstr>
      <vt:lpstr>Data Analysis</vt:lpstr>
      <vt:lpstr>Fixation Detection</vt:lpstr>
      <vt:lpstr>Fixation Detection</vt:lpstr>
      <vt:lpstr>Smoothed Gaze Fixation Points</vt:lpstr>
      <vt:lpstr>Smoothed Gaze Saccade Points</vt:lpstr>
      <vt:lpstr>Fixation Point Accuracy</vt:lpstr>
      <vt:lpstr>Fixation Point Accuracy</vt:lpstr>
      <vt:lpstr>Fixation Point Accuracy</vt:lpstr>
      <vt:lpstr>Object Fixations</vt:lpstr>
      <vt:lpstr>Object Fixations</vt:lpstr>
      <vt:lpstr>Object Fixations</vt:lpstr>
      <vt:lpstr>Test Bed Pictures</vt:lpstr>
      <vt:lpstr>Fixation Test Summary</vt:lpstr>
      <vt:lpstr>Attention and Workload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Operator Attention and Workload for Control of Multiple Unmanned Ground Vehicles</dc:title>
  <dc:creator>Lucas</dc:creator>
  <cp:lastModifiedBy>Lucas</cp:lastModifiedBy>
  <cp:revision>3359</cp:revision>
  <cp:lastPrinted>2016-10-09T04:24:21Z</cp:lastPrinted>
  <dcterms:created xsi:type="dcterms:W3CDTF">2006-08-16T00:00:00Z</dcterms:created>
  <dcterms:modified xsi:type="dcterms:W3CDTF">2017-03-11T23:40:16Z</dcterms:modified>
</cp:coreProperties>
</file>