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90" r:id="rId2"/>
    <p:sldId id="468" r:id="rId3"/>
    <p:sldId id="520" r:id="rId4"/>
    <p:sldId id="470" r:id="rId5"/>
    <p:sldId id="472" r:id="rId6"/>
    <p:sldId id="489" r:id="rId7"/>
    <p:sldId id="465" r:id="rId8"/>
    <p:sldId id="481" r:id="rId9"/>
    <p:sldId id="454" r:id="rId10"/>
    <p:sldId id="417" r:id="rId11"/>
    <p:sldId id="517" r:id="rId12"/>
    <p:sldId id="404" r:id="rId13"/>
    <p:sldId id="509" r:id="rId14"/>
    <p:sldId id="511" r:id="rId15"/>
    <p:sldId id="512" r:id="rId16"/>
    <p:sldId id="523" r:id="rId17"/>
    <p:sldId id="524" r:id="rId18"/>
    <p:sldId id="522" r:id="rId19"/>
    <p:sldId id="514" r:id="rId20"/>
    <p:sldId id="515" r:id="rId21"/>
    <p:sldId id="516" r:id="rId22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lash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7E1"/>
    <a:srgbClr val="F9FCFD"/>
    <a:srgbClr val="FFF9E7"/>
    <a:srgbClr val="FFFBEF"/>
    <a:srgbClr val="2C8458"/>
    <a:srgbClr val="1E5C3D"/>
    <a:srgbClr val="C8EEDB"/>
    <a:srgbClr val="DC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9648" autoAdjust="0"/>
  </p:normalViewPr>
  <p:slideViewPr>
    <p:cSldViewPr>
      <p:cViewPr varScale="1">
        <p:scale>
          <a:sx n="132" d="100"/>
          <a:sy n="132" d="100"/>
        </p:scale>
        <p:origin x="13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402" y="-84"/>
      </p:cViewPr>
      <p:guideLst>
        <p:guide orient="horz" pos="29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53F9-AE41-4C5A-80FB-44EFBE889A50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952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89643-EA40-4252-8717-A74A3C80B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CE85A4EA-568D-48D2-9B15-411FCE6A84D2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0477"/>
            <a:ext cx="5661660" cy="421624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0EAFA948-1580-4F98-8B6F-670941C3D3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441960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1960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244335" y="6642556"/>
            <a:ext cx="6553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/>
            <a:fld id="{467DBF27-47E7-4A7A-BCEA-4FC0F8C0B51C}" type="slidenum">
              <a:rPr lang="en-US" altLang="en-US" sz="1400">
                <a:latin typeface="Calibri" pitchFamily="34" charset="0"/>
              </a:rPr>
              <a:pPr algn="ctr"/>
              <a:t>‹#›</a:t>
            </a:fld>
            <a:endParaRPr lang="en-US" altLang="en-US" sz="1400" dirty="0">
              <a:latin typeface="Calibri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com/blog/raspberry-pi-camera-module" TargetMode="External"/><Relationship Id="rId7" Type="http://schemas.openxmlformats.org/officeDocument/2006/relationships/hyperlink" Target="https://www.raspberrypi.org/forums/viewtopic.php?f=43&amp;t=65026" TargetMode="External"/><Relationship Id="rId2" Type="http://schemas.openxmlformats.org/officeDocument/2006/relationships/hyperlink" Target="https://www.raspberrypi.org/forums/viewtopic.php?t=623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spberrypi/linux/blob/rpi-3.10.y/Documentation/video4linux/bcm2835-v4l2.txt" TargetMode="External"/><Relationship Id="rId5" Type="http://schemas.openxmlformats.org/officeDocument/2006/relationships/hyperlink" Target="http://raspberrypi.stackexchange.com/questions/24262" TargetMode="External"/><Relationship Id="rId4" Type="http://schemas.openxmlformats.org/officeDocument/2006/relationships/hyperlink" Target="http://raspberrypi.stackexchange.com/questions/2800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linux.org/Rpi_Camera_Module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aster/dd/d43/tutorial_py_video_display.html" TargetMode="External"/><Relationship Id="rId2" Type="http://schemas.openxmlformats.org/officeDocument/2006/relationships/hyperlink" Target="http://docs.opencv.org/master/d6/d00/tutorial_py_roo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pencv.org/modules/highgui/doc/user_interface.html" TargetMode="External"/><Relationship Id="rId5" Type="http://schemas.openxmlformats.org/officeDocument/2006/relationships/hyperlink" Target="http://docs.opencv.org/modules/highgui/doc/reading_and_writing_images_and_video.html" TargetMode="External"/><Relationship Id="rId4" Type="http://schemas.openxmlformats.org/officeDocument/2006/relationships/hyperlink" Target="http://docs.opencv.org/master/d7/d4d/tutorial_py_thresholding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ril.eecs.umich.edu/wiki/index.php/AprilTags" TargetMode="External"/><Relationship Id="rId2" Type="http://schemas.openxmlformats.org/officeDocument/2006/relationships/hyperlink" Target="http://people.csail.mit.edu/kaess/apriltag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85800"/>
            <a:ext cx="8991600" cy="586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Software Architecture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43200" y="1981200"/>
            <a:ext cx="2514599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Motor Driver Interface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7800" y="19812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43200" y="2438400"/>
            <a:ext cx="4952999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47800" y="24384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743200" y="3733800"/>
            <a:ext cx="1905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WiringPi</a:t>
            </a: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3200" y="3276600"/>
            <a:ext cx="1904998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WiringPi2-Python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743200" y="2895600"/>
            <a:ext cx="1905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Pololu_drv8835_rpi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47800" y="2895600"/>
            <a:ext cx="11430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43200" y="4114800"/>
            <a:ext cx="1905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447800" y="4114800"/>
            <a:ext cx="1143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743200" y="4572000"/>
            <a:ext cx="1904999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Motor Driver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47800" y="4572000"/>
            <a:ext cx="11430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48200" y="2895600"/>
            <a:ext cx="1219200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socket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48200" y="4114800"/>
            <a:ext cx="1219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USB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648200" y="4572000"/>
            <a:ext cx="12192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57800" y="1981200"/>
            <a:ext cx="2438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Image Processing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67400" y="4114800"/>
            <a:ext cx="1828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CSI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67400" y="4572000"/>
            <a:ext cx="18288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NoIR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Camera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67400" y="3505200"/>
            <a:ext cx="1828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MMAL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67400" y="3200400"/>
            <a:ext cx="1828798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bcm2835-v4l2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7400" y="2895600"/>
            <a:ext cx="1828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OpenCV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-Python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7400" y="3810000"/>
            <a:ext cx="1828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OpenMax</a:t>
            </a: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1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Image Processing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48006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/>
              <a:t>Video Capture</a:t>
            </a:r>
          </a:p>
          <a:p>
            <a:pPr marL="0" indent="0" algn="ctr">
              <a:buNone/>
            </a:pPr>
            <a:endParaRPr lang="en-US" sz="1800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Video4Linux (V4L2) driver bcm2835-v412</a:t>
            </a:r>
          </a:p>
          <a:p>
            <a:pPr lvl="1"/>
            <a:r>
              <a:rPr lang="en-US" sz="1100" dirty="0">
                <a:hlinkClick r:id="rId2"/>
              </a:rPr>
              <a:t>https://www.raspberrypi.org/forums/viewtopic.php?t=62364</a:t>
            </a:r>
            <a:endParaRPr lang="en-US" sz="1100" dirty="0"/>
          </a:p>
          <a:p>
            <a:pPr lvl="1"/>
            <a:r>
              <a:rPr lang="en-US" sz="1100" dirty="0">
                <a:hlinkClick r:id="rId3"/>
              </a:rPr>
              <a:t>http://www.ics.com/blog/raspberry-pi-camera-module</a:t>
            </a:r>
            <a:endParaRPr lang="en-US" sz="1100" dirty="0"/>
          </a:p>
          <a:p>
            <a:pPr lvl="1"/>
            <a:r>
              <a:rPr lang="en-US" sz="1100" dirty="0">
                <a:hlinkClick r:id="rId4"/>
              </a:rPr>
              <a:t>http://raspberrypi.stackexchange.com/questions/17068</a:t>
            </a:r>
          </a:p>
          <a:p>
            <a:pPr lvl="1"/>
            <a:r>
              <a:rPr lang="en-US" sz="1100" dirty="0">
                <a:hlinkClick r:id="rId4"/>
              </a:rPr>
              <a:t>http://raspberrypi.stackexchange.com/questions/28003</a:t>
            </a:r>
            <a:endParaRPr lang="en-US" sz="1100" dirty="0"/>
          </a:p>
          <a:p>
            <a:pPr lvl="1"/>
            <a:r>
              <a:rPr lang="en-US" sz="1100" dirty="0">
                <a:hlinkClick r:id="rId5"/>
              </a:rPr>
              <a:t>http://raspberrypi.stackexchange.com/questions/24262</a:t>
            </a:r>
            <a:endParaRPr lang="en-US" sz="1100" dirty="0"/>
          </a:p>
          <a:p>
            <a:pPr lvl="1"/>
            <a:r>
              <a:rPr lang="en-US" sz="1100" dirty="0">
                <a:hlinkClick r:id="rId6"/>
              </a:rPr>
              <a:t>https://github.com/raspberrypi/linux/blob/rpi-3.10.y/Documentation/video4linux/bcm2835-v4l2.txt</a:t>
            </a:r>
            <a:endParaRPr lang="en-US" sz="1100" dirty="0"/>
          </a:p>
          <a:p>
            <a:pPr lvl="1"/>
            <a:r>
              <a:rPr lang="en-US" sz="1100" dirty="0">
                <a:hlinkClick r:id="rId7"/>
              </a:rPr>
              <a:t>https://www.raspberrypi.org/forums/viewtopic.php?f=43&amp;t=65026</a:t>
            </a:r>
            <a:endParaRPr lang="en-US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RaspiCam</a:t>
            </a:r>
            <a:endParaRPr lang="en-US" sz="1800" dirty="0"/>
          </a:p>
          <a:p>
            <a:pPr lvl="1"/>
            <a:r>
              <a:rPr lang="en-US" sz="1400" dirty="0" err="1"/>
              <a:t>raspistill</a:t>
            </a:r>
            <a:endParaRPr lang="en-US" sz="1400" dirty="0"/>
          </a:p>
          <a:p>
            <a:pPr lvl="1"/>
            <a:r>
              <a:rPr lang="en-US" sz="1400" dirty="0" err="1"/>
              <a:t>raspivid</a:t>
            </a: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Picamera</a:t>
            </a:r>
            <a:endParaRPr lang="en-US" sz="1800" dirty="0"/>
          </a:p>
          <a:p>
            <a:pPr lvl="1"/>
            <a:r>
              <a:rPr lang="en-US" sz="1400" dirty="0"/>
              <a:t>Pure Python interface to </a:t>
            </a:r>
            <a:r>
              <a:rPr lang="en-US" sz="1400" dirty="0" err="1"/>
              <a:t>RPi</a:t>
            </a:r>
            <a:r>
              <a:rPr lang="en-US" sz="1400" dirty="0"/>
              <a:t> Camera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105400" y="838200"/>
            <a:ext cx="3886200" cy="56388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Image Processing</a:t>
            </a:r>
          </a:p>
          <a:p>
            <a:pPr marL="0" indent="0" algn="ctr">
              <a:buNone/>
            </a:pPr>
            <a:endParaRPr lang="en-US" sz="1800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OpenCV</a:t>
            </a:r>
            <a:endParaRPr lang="en-US" sz="1800" dirty="0"/>
          </a:p>
          <a:p>
            <a:pPr lvl="1"/>
            <a:r>
              <a:rPr lang="en-US" sz="1400" dirty="0"/>
              <a:t>Python bindings / interface for </a:t>
            </a:r>
            <a:r>
              <a:rPr lang="en-US" sz="1400" dirty="0" err="1"/>
              <a:t>OpenCV</a:t>
            </a:r>
            <a:endParaRPr lang="en-US" sz="1400" dirty="0"/>
          </a:p>
          <a:p>
            <a:pPr lvl="1"/>
            <a:r>
              <a:rPr lang="en-US" sz="1400" dirty="0"/>
              <a:t>Real time image capture</a:t>
            </a:r>
          </a:p>
          <a:p>
            <a:pPr lvl="1"/>
            <a:r>
              <a:rPr lang="en-US" sz="1400" dirty="0"/>
              <a:t>Image processing (brightness, contrast, thresholds, etc.)</a:t>
            </a:r>
          </a:p>
          <a:p>
            <a:pPr lvl="1"/>
            <a:r>
              <a:rPr lang="en-US" sz="1400" dirty="0"/>
              <a:t>Object recognition (faces, bodies, etc.)</a:t>
            </a:r>
          </a:p>
          <a:p>
            <a:pPr lvl="1"/>
            <a:r>
              <a:rPr lang="en-US" sz="1400" dirty="0"/>
              <a:t>Recognition of homogenous characteristics (blob)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SimpleCV</a:t>
            </a:r>
            <a:endParaRPr lang="en-US" sz="1800" dirty="0"/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/>
              <a:t>Easy to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Custom</a:t>
            </a:r>
          </a:p>
          <a:p>
            <a:pPr lvl="1"/>
            <a:r>
              <a:rPr lang="en-US" sz="1400" dirty="0"/>
              <a:t>C/C++ or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590" y="1485595"/>
            <a:ext cx="315920" cy="369332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B050"/>
                </a:solidFill>
              </a:defRPr>
            </a:lvl1pPr>
          </a:lstStyle>
          <a:p>
            <a:r>
              <a:rPr lang="en-US" sz="2400" dirty="0">
                <a:sym typeface="Wingdings"/>
              </a:rPr>
              <a:t>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74590" y="1485595"/>
            <a:ext cx="315920" cy="369332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B050"/>
                </a:solidFill>
              </a:defRPr>
            </a:lvl1pPr>
          </a:lstStyle>
          <a:p>
            <a:r>
              <a:rPr lang="en-US" sz="2400" dirty="0">
                <a:sym typeface="Wingdings"/>
              </a:rPr>
              <a:t>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1427" y="3417213"/>
            <a:ext cx="269433" cy="369332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27" y="4259580"/>
            <a:ext cx="269433" cy="369332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4427" y="3554373"/>
            <a:ext cx="269433" cy="369332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4427" y="4389120"/>
            <a:ext cx="269433" cy="369332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1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Camera Software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657601" y="5791200"/>
            <a:ext cx="1828799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NoIR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Camera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2476500" y="3009900"/>
            <a:ext cx="4191000" cy="1219200"/>
          </a:xfrm>
          <a:prstGeom prst="rightArrow">
            <a:avLst>
              <a:gd name="adj1" fmla="val 50000"/>
              <a:gd name="adj2" fmla="val 28508"/>
            </a:avLst>
          </a:prstGeom>
          <a:gradFill>
            <a:gsLst>
              <a:gs pos="50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75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/>
              <a:t>CSI-2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2705527" y="979527"/>
            <a:ext cx="723473" cy="925473"/>
            <a:chOff x="3200400" y="1090863"/>
            <a:chExt cx="1143000" cy="1704474"/>
          </a:xfrm>
        </p:grpSpPr>
        <p:sp>
          <p:nvSpPr>
            <p:cNvPr id="23" name="Moon 22"/>
            <p:cNvSpPr/>
            <p:nvPr/>
          </p:nvSpPr>
          <p:spPr>
            <a:xfrm>
              <a:off x="3200400" y="1090863"/>
              <a:ext cx="182880" cy="1704474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oon 23"/>
            <p:cNvSpPr/>
            <p:nvPr/>
          </p:nvSpPr>
          <p:spPr>
            <a:xfrm>
              <a:off x="3424428" y="1191127"/>
              <a:ext cx="164592" cy="1503947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oon 24"/>
            <p:cNvSpPr/>
            <p:nvPr/>
          </p:nvSpPr>
          <p:spPr>
            <a:xfrm>
              <a:off x="3630168" y="1291390"/>
              <a:ext cx="146304" cy="1303421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oon 25"/>
            <p:cNvSpPr/>
            <p:nvPr/>
          </p:nvSpPr>
          <p:spPr>
            <a:xfrm>
              <a:off x="3817620" y="1391653"/>
              <a:ext cx="128016" cy="1102895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oon 26"/>
            <p:cNvSpPr/>
            <p:nvPr/>
          </p:nvSpPr>
          <p:spPr>
            <a:xfrm>
              <a:off x="3986784" y="1491916"/>
              <a:ext cx="109728" cy="902368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oon 27"/>
            <p:cNvSpPr/>
            <p:nvPr/>
          </p:nvSpPr>
          <p:spPr>
            <a:xfrm>
              <a:off x="4137660" y="1592179"/>
              <a:ext cx="91440" cy="701842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oon 28"/>
            <p:cNvSpPr/>
            <p:nvPr/>
          </p:nvSpPr>
          <p:spPr>
            <a:xfrm>
              <a:off x="4270248" y="1692442"/>
              <a:ext cx="73152" cy="501316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219200" y="1219200"/>
            <a:ext cx="1371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Control 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57600" y="1219200"/>
            <a:ext cx="1828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Image Processing</a:t>
            </a:r>
          </a:p>
        </p:txBody>
      </p:sp>
      <p:cxnSp>
        <p:nvCxnSpPr>
          <p:cNvPr id="33" name="Straight Connector 32"/>
          <p:cNvCxnSpPr>
            <a:stCxn id="32" idx="3"/>
            <a:endCxn id="34" idx="1"/>
          </p:cNvCxnSpPr>
          <p:nvPr/>
        </p:nvCxnSpPr>
        <p:spPr>
          <a:xfrm>
            <a:off x="5486400" y="14478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096000" y="1219200"/>
            <a:ext cx="2286000" cy="457200"/>
          </a:xfrm>
          <a:prstGeom prst="roundRect">
            <a:avLst>
              <a:gd name="adj" fmla="val 14104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Python application providing access via network socket</a:t>
            </a:r>
          </a:p>
        </p:txBody>
      </p:sp>
      <p:cxnSp>
        <p:nvCxnSpPr>
          <p:cNvPr id="41" name="Straight Connector 40"/>
          <p:cNvCxnSpPr>
            <a:stCxn id="36" idx="3"/>
            <a:endCxn id="47" idx="1"/>
          </p:cNvCxnSpPr>
          <p:nvPr/>
        </p:nvCxnSpPr>
        <p:spPr>
          <a:xfrm>
            <a:off x="3048000" y="38100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096000" y="2971800"/>
            <a:ext cx="2286000" cy="304800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Video4Linux (V4L2) driver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62000" y="3581400"/>
            <a:ext cx="2286000" cy="457200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Broadcom Multi-Media Abstraction Layer</a:t>
            </a:r>
          </a:p>
        </p:txBody>
      </p:sp>
      <p:cxnSp>
        <p:nvCxnSpPr>
          <p:cNvPr id="46" name="Straight Connector 45"/>
          <p:cNvCxnSpPr>
            <a:stCxn id="35" idx="1"/>
            <a:endCxn id="50" idx="3"/>
          </p:cNvCxnSpPr>
          <p:nvPr/>
        </p:nvCxnSpPr>
        <p:spPr>
          <a:xfrm flipH="1">
            <a:off x="5486398" y="3124200"/>
            <a:ext cx="609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57600" y="3581400"/>
            <a:ext cx="182879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MMAL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57600" y="2895600"/>
            <a:ext cx="182879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bcm2835-v4l2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57600" y="4267200"/>
            <a:ext cx="182879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OpenMAX</a:t>
            </a: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2000" y="5029200"/>
            <a:ext cx="2286000" cy="457200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Camera Serial Interface 2 Specification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57600" y="2209800"/>
            <a:ext cx="182879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OpenCV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-Python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62000" y="2286000"/>
            <a:ext cx="2286000" cy="304800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Library of </a:t>
            </a: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OpenCV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bindings</a:t>
            </a:r>
          </a:p>
        </p:txBody>
      </p:sp>
      <p:cxnSp>
        <p:nvCxnSpPr>
          <p:cNvPr id="56" name="Straight Connector 55"/>
          <p:cNvCxnSpPr>
            <a:stCxn id="55" idx="3"/>
            <a:endCxn id="54" idx="1"/>
          </p:cNvCxnSpPr>
          <p:nvPr/>
        </p:nvCxnSpPr>
        <p:spPr>
          <a:xfrm>
            <a:off x="3048000" y="24384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6000" y="4343400"/>
            <a:ext cx="2286000" cy="304800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Open Media Acceleration</a:t>
            </a:r>
          </a:p>
        </p:txBody>
      </p:sp>
      <p:cxnSp>
        <p:nvCxnSpPr>
          <p:cNvPr id="68" name="Straight Connector 67"/>
          <p:cNvCxnSpPr>
            <a:stCxn id="66" idx="1"/>
            <a:endCxn id="51" idx="3"/>
          </p:cNvCxnSpPr>
          <p:nvPr/>
        </p:nvCxnSpPr>
        <p:spPr>
          <a:xfrm flipH="1">
            <a:off x="5486398" y="4495800"/>
            <a:ext cx="609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3"/>
          </p:cNvCxnSpPr>
          <p:nvPr/>
        </p:nvCxnSpPr>
        <p:spPr>
          <a:xfrm>
            <a:off x="3048000" y="5257800"/>
            <a:ext cx="1143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791200" y="5867400"/>
            <a:ext cx="2590800" cy="304800"/>
          </a:xfrm>
          <a:prstGeom prst="roundRect">
            <a:avLst>
              <a:gd name="adj" fmla="val 12928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200" u="sng" dirty="0">
                <a:hlinkClick r:id="rId2"/>
              </a:rPr>
              <a:t>http://elinux.org/Rpi_Camera_Module</a:t>
            </a:r>
            <a:endParaRPr lang="en-US" sz="1200" u="sng" dirty="0"/>
          </a:p>
        </p:txBody>
      </p:sp>
      <p:cxnSp>
        <p:nvCxnSpPr>
          <p:cNvPr id="77" name="Straight Connector 76"/>
          <p:cNvCxnSpPr>
            <a:stCxn id="76" idx="1"/>
            <a:endCxn id="65" idx="3"/>
          </p:cNvCxnSpPr>
          <p:nvPr/>
        </p:nvCxnSpPr>
        <p:spPr>
          <a:xfrm flipH="1">
            <a:off x="5486400" y="60198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096000" y="1828800"/>
            <a:ext cx="2286000" cy="457200"/>
          </a:xfrm>
          <a:prstGeom prst="roundRect">
            <a:avLst>
              <a:gd name="adj" fmla="val 14104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576" tIns="0" rIns="36576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Fiducial marker detection and tracking coordinates</a:t>
            </a:r>
          </a:p>
        </p:txBody>
      </p:sp>
      <p:cxnSp>
        <p:nvCxnSpPr>
          <p:cNvPr id="38" name="Straight Connector 37"/>
          <p:cNvCxnSpPr>
            <a:stCxn id="34" idx="2"/>
            <a:endCxn id="37" idx="0"/>
          </p:cNvCxnSpPr>
          <p:nvPr/>
        </p:nvCxnSpPr>
        <p:spPr>
          <a:xfrm>
            <a:off x="7239000" y="16764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5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Video4Linux (V4L2)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Load module: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bcm2835-v4l2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Enumerate controls the driver exposes: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v4l2-ctl --list-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Take a picture to test: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v4l2-ctl --set-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-video=width=2592,height=1944,pixelformat=3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v4l2-ctl --stream-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=3 --stream-count=1 --stream-to=test1.jpg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Load module on boot: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/modules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bcm2835-v4l2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Flip image: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V4l2-ctl –-set-ctrl=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vertical_flip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V4l2-ctl –c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vertical_flip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4201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OpenCV</a:t>
            </a:r>
            <a:r>
              <a:rPr lang="en-US" dirty="0"/>
              <a:t>-Python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Installation</a:t>
            </a:r>
          </a:p>
          <a:p>
            <a:pPr marL="627063" lvl="1" indent="-227013">
              <a:spcBef>
                <a:spcPts val="0"/>
              </a:spcBef>
            </a:pPr>
            <a:r>
              <a:rPr lang="en-US" sz="1400" dirty="0"/>
              <a:t>Install </a:t>
            </a:r>
            <a:r>
              <a:rPr lang="en-US" sz="1400" dirty="0" err="1"/>
              <a:t>Cmake</a:t>
            </a:r>
            <a:endParaRPr lang="en-US" sz="1400" dirty="0"/>
          </a:p>
          <a:p>
            <a:pPr marL="627063" lvl="1" indent="-227013">
              <a:spcBef>
                <a:spcPts val="0"/>
              </a:spcBef>
            </a:pPr>
            <a:endParaRPr lang="en-US" sz="1400" dirty="0"/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lvl="1" indent="-227013">
              <a:spcBef>
                <a:spcPts val="0"/>
              </a:spcBef>
            </a:pPr>
            <a:endParaRPr lang="en-US" sz="1400" dirty="0"/>
          </a:p>
          <a:p>
            <a:pPr marL="627063" lvl="1" indent="-227013">
              <a:spcBef>
                <a:spcPts val="0"/>
              </a:spcBef>
            </a:pPr>
            <a:r>
              <a:rPr lang="en-US" sz="1400" dirty="0"/>
              <a:t>Install </a:t>
            </a:r>
            <a:r>
              <a:rPr lang="en-US" sz="1400" dirty="0" err="1"/>
              <a:t>OpenCV</a:t>
            </a:r>
            <a:endParaRPr lang="en-US" sz="1400" dirty="0"/>
          </a:p>
          <a:p>
            <a:pPr marL="627063" lvl="1" indent="-227013">
              <a:spcBef>
                <a:spcPts val="0"/>
              </a:spcBef>
            </a:pPr>
            <a:endParaRPr lang="en-US" sz="1400" dirty="0"/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pyton-opencv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7063" lvl="1" indent="-227013">
              <a:spcBef>
                <a:spcPts val="0"/>
              </a:spcBef>
            </a:pPr>
            <a:endParaRPr lang="en-US" sz="1400" dirty="0"/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Tutorials</a:t>
            </a:r>
          </a:p>
          <a:p>
            <a:pPr marL="627063" lvl="1" indent="-227013">
              <a:spcBef>
                <a:spcPts val="0"/>
              </a:spcBef>
            </a:pPr>
            <a:r>
              <a:rPr lang="en-US" sz="1400" dirty="0">
                <a:hlinkClick r:id="rId2"/>
              </a:rPr>
              <a:t>http://docs.opencv.org/master/d6/d00/tutorial_py_root.html</a:t>
            </a:r>
            <a:endParaRPr lang="en-US" sz="1400" dirty="0"/>
          </a:p>
          <a:p>
            <a:pPr marL="627063" lvl="1" indent="-227013">
              <a:spcBef>
                <a:spcPts val="0"/>
              </a:spcBef>
            </a:pPr>
            <a:r>
              <a:rPr lang="en-US" sz="1400" dirty="0">
                <a:hlinkClick r:id="rId3"/>
              </a:rPr>
              <a:t>http://docs.opencv.org/master/dd/d43/tutorial_py_video_display.html</a:t>
            </a:r>
            <a:endParaRPr lang="en-US" sz="1400" dirty="0"/>
          </a:p>
          <a:p>
            <a:pPr marL="627063" lvl="1" indent="-227013">
              <a:spcBef>
                <a:spcPts val="0"/>
              </a:spcBef>
            </a:pPr>
            <a:r>
              <a:rPr lang="en-US" sz="1400" dirty="0">
                <a:hlinkClick r:id="rId4"/>
              </a:rPr>
              <a:t>http://docs.opencv.org/master/d7/d4d/tutorial_py_thresholding.html</a:t>
            </a:r>
            <a:endParaRPr lang="en-US" sz="1400" dirty="0"/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API documentation</a:t>
            </a:r>
          </a:p>
          <a:p>
            <a:pPr marL="627063" lvl="1" indent="-227013">
              <a:spcBef>
                <a:spcPts val="0"/>
              </a:spcBef>
            </a:pPr>
            <a:r>
              <a:rPr lang="en-US" sz="1400" dirty="0">
                <a:hlinkClick r:id="rId5"/>
              </a:rPr>
              <a:t>http://docs.opencv.org/modules/highgui/doc/reading_and_writing_images_and_video.html</a:t>
            </a:r>
            <a:endParaRPr lang="en-US" sz="1400" dirty="0"/>
          </a:p>
          <a:p>
            <a:pPr marL="627063" lvl="1" indent="-227013">
              <a:spcBef>
                <a:spcPts val="0"/>
              </a:spcBef>
            </a:pPr>
            <a:r>
              <a:rPr lang="en-US" sz="1400" dirty="0">
                <a:hlinkClick r:id="rId6"/>
              </a:rPr>
              <a:t>http://docs.opencv.org/modules/highgui/doc/user_interface.html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64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OpenCV</a:t>
            </a:r>
            <a:r>
              <a:rPr lang="en-US" dirty="0"/>
              <a:t>-Python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Import modules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cv2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Initialize video capture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                          # assume only one camera connected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capture = cv2.VideoCapture(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# create video capture object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                             # wait for initialization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capture.set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 640)                       # frame width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capture.set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 480)                       # frame height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Capture and process frames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ret,frame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capture.read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# grab and decode next video frame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gray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cv.cvtColor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(frame, cv2.COLOR_BGR2GRAY)               # grayscale convert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ret,thresh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cv2.threshold(gray,127,255,cv2.THRESH_BINARY)  # threshold image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cv2.imshow("frame", thresh)                                 # display image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cv2.waitKey(1) &amp; 0xFF == 27:          # check if user pressed 'Esc' key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Free resources at exit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capture.release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# close capturing device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cv.destroyAllWindows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# close window and de-allocate associated memory</a:t>
            </a:r>
          </a:p>
        </p:txBody>
      </p:sp>
    </p:spTree>
    <p:extLst>
      <p:ext uri="{BB962C8B-B14F-4D97-AF65-F5344CB8AC3E}">
        <p14:creationId xmlns:p14="http://schemas.microsoft.com/office/powerpoint/2010/main" val="130801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Matrix Barcode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Process a single image</a:t>
            </a:r>
          </a:p>
          <a:p>
            <a:pPr lvl="1"/>
            <a:r>
              <a:rPr lang="en-US" sz="2000" dirty="0"/>
              <a:t>~0.02 second (process image)</a:t>
            </a:r>
          </a:p>
          <a:p>
            <a:pPr lvl="1"/>
            <a:r>
              <a:rPr lang="en-US" sz="2000" dirty="0"/>
              <a:t>~0.03 second (process image, draw contours)</a:t>
            </a:r>
          </a:p>
          <a:p>
            <a:pPr lvl="1"/>
            <a:r>
              <a:rPr lang="en-US" sz="2000" dirty="0"/>
              <a:t>~0.05 second (process image, draw contours, print debug messages)</a:t>
            </a:r>
          </a:p>
          <a:p>
            <a:r>
              <a:rPr lang="en-US" sz="2400" dirty="0"/>
              <a:t>640×480 (VGA 4:3)</a:t>
            </a:r>
          </a:p>
          <a:p>
            <a:pPr lvl="1"/>
            <a:r>
              <a:rPr lang="en-US" sz="2000" dirty="0"/>
              <a:t>13 fps (no processing)</a:t>
            </a:r>
          </a:p>
          <a:p>
            <a:pPr lvl="1"/>
            <a:r>
              <a:rPr lang="en-US" sz="2000" dirty="0"/>
              <a:t>4 fps (CPU 43%)</a:t>
            </a:r>
          </a:p>
          <a:p>
            <a:pPr lvl="1"/>
            <a:r>
              <a:rPr lang="en-US" sz="2000" dirty="0"/>
              <a:t>5 fps (CPU 54%)</a:t>
            </a:r>
          </a:p>
          <a:p>
            <a:pPr lvl="1"/>
            <a:r>
              <a:rPr lang="en-US" sz="2000" dirty="0"/>
              <a:t>6 fps (CPU ~65%)</a:t>
            </a:r>
          </a:p>
          <a:p>
            <a:pPr lvl="1"/>
            <a:r>
              <a:rPr lang="en-US" sz="2000" dirty="0"/>
              <a:t>7 fps (CPU ~75%, total CPU 100%)</a:t>
            </a:r>
          </a:p>
          <a:p>
            <a:r>
              <a:rPr lang="en-US" sz="2400" dirty="0"/>
              <a:t>480×270 (HVGA 16:9)</a:t>
            </a:r>
          </a:p>
          <a:p>
            <a:pPr lvl="1"/>
            <a:r>
              <a:rPr lang="en-US" sz="2000" dirty="0"/>
              <a:t>7 fps (CPU 37%)</a:t>
            </a:r>
          </a:p>
          <a:p>
            <a:pPr lvl="1"/>
            <a:r>
              <a:rPr lang="en-US" sz="2000" dirty="0"/>
              <a:t>10 fps (CPU 55%)</a:t>
            </a:r>
          </a:p>
          <a:p>
            <a:pPr lvl="1"/>
            <a:r>
              <a:rPr lang="en-US" sz="2000" dirty="0"/>
              <a:t>15 fps (CPU 80%, total CPU 100%)</a:t>
            </a:r>
          </a:p>
          <a:p>
            <a:r>
              <a:rPr lang="en-US" sz="2400" dirty="0"/>
              <a:t>320×240 (QVGA 4:3)</a:t>
            </a:r>
          </a:p>
          <a:p>
            <a:pPr lvl="1"/>
            <a:r>
              <a:rPr lang="en-US" sz="2000" dirty="0"/>
              <a:t>10 fps (CPU 38%)</a:t>
            </a:r>
          </a:p>
          <a:p>
            <a:pPr lvl="1"/>
            <a:r>
              <a:rPr lang="en-US" sz="2000" dirty="0"/>
              <a:t>15 fps (CPU 58%)</a:t>
            </a:r>
          </a:p>
          <a:p>
            <a:pPr lvl="1"/>
            <a:r>
              <a:rPr lang="en-US" sz="2000" dirty="0"/>
              <a:t>20 fps (CPU ~75%)</a:t>
            </a:r>
          </a:p>
          <a:p>
            <a:pPr lvl="1"/>
            <a:r>
              <a:rPr lang="en-US" sz="1800" i="1" dirty="0" err="1"/>
              <a:t>ncurse</a:t>
            </a:r>
            <a:endParaRPr lang="en-US" sz="18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593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AprilTags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Install dependencies for </a:t>
            </a:r>
            <a:r>
              <a:rPr lang="en-US" sz="1800" dirty="0" err="1"/>
              <a:t>AprilTags</a:t>
            </a:r>
            <a:endParaRPr lang="en-US" sz="1800" dirty="0"/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subversion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 libeigen3-dev libv4l-dev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Check out </a:t>
            </a:r>
            <a:r>
              <a:rPr lang="en-US" sz="1800" dirty="0" err="1"/>
              <a:t>AprilTags</a:t>
            </a:r>
            <a:r>
              <a:rPr lang="en-US" sz="1800" dirty="0"/>
              <a:t> from the public </a:t>
            </a:r>
            <a:r>
              <a:rPr lang="en-US" sz="1800" dirty="0" err="1"/>
              <a:t>svn</a:t>
            </a:r>
            <a:r>
              <a:rPr lang="en-US" sz="1800" dirty="0"/>
              <a:t> repository</a:t>
            </a:r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 https://svn.csail.mit.edu/apriltags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The </a:t>
            </a:r>
            <a:r>
              <a:rPr lang="en-US" sz="1800" dirty="0" err="1"/>
              <a:t>AprilTags</a:t>
            </a:r>
            <a:r>
              <a:rPr lang="en-US" sz="1800" dirty="0"/>
              <a:t> library uses the pods build system in connection with </a:t>
            </a:r>
            <a:r>
              <a:rPr lang="en-US" sz="1800" dirty="0" err="1"/>
              <a:t>cmake</a:t>
            </a:r>
            <a:endParaRPr lang="en-US" sz="1800" dirty="0"/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apriltags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After compiling, run the example program </a:t>
            </a:r>
          </a:p>
          <a:p>
            <a:pPr marL="460375" lvl="1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./build/bin/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apriltags_demo</a:t>
            </a:r>
            <a:endParaRPr lang="en-US" sz="1400" dirty="0"/>
          </a:p>
          <a:p>
            <a:pPr marL="227013" indent="-227013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References</a:t>
            </a:r>
          </a:p>
          <a:p>
            <a:pPr marL="627063" lvl="1" indent="-227013">
              <a:spcBef>
                <a:spcPts val="0"/>
              </a:spcBef>
            </a:pPr>
            <a:r>
              <a:rPr lang="en-US" sz="1400" dirty="0"/>
              <a:t>Installation instructions:  </a:t>
            </a:r>
            <a:r>
              <a:rPr lang="en-US" sz="1400" dirty="0">
                <a:hlinkClick r:id="rId2"/>
              </a:rPr>
              <a:t>http://people.csail.mit.edu/kaess/apriltags/</a:t>
            </a:r>
            <a:endParaRPr lang="en-US" sz="1400" dirty="0"/>
          </a:p>
          <a:p>
            <a:pPr marL="627063" lvl="1" indent="-227013">
              <a:spcBef>
                <a:spcPts val="0"/>
              </a:spcBef>
            </a:pPr>
            <a:r>
              <a:rPr lang="en-US" sz="1400" dirty="0"/>
              <a:t>Main website:  </a:t>
            </a:r>
            <a:r>
              <a:rPr lang="en-US" sz="1400" dirty="0">
                <a:hlinkClick r:id="rId3"/>
              </a:rPr>
              <a:t>http://april.eecs.umich.edu/wiki/index.php/AprilTags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64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Fiducial Marker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AprilTags</a:t>
            </a:r>
            <a:endParaRPr lang="en-US" sz="2400" dirty="0"/>
          </a:p>
          <a:p>
            <a:pPr lvl="1"/>
            <a:r>
              <a:rPr lang="en-US" sz="2000" dirty="0" err="1"/>
              <a:t>apriltags_demo</a:t>
            </a:r>
            <a:endParaRPr lang="en-US" sz="2000" dirty="0"/>
          </a:p>
          <a:p>
            <a:pPr lvl="1"/>
            <a:r>
              <a:rPr lang="en-US" sz="2000" dirty="0"/>
              <a:t>Raspberry Pi B+, 640×480:  ~0.7 fps</a:t>
            </a:r>
          </a:p>
          <a:p>
            <a:pPr lvl="1"/>
            <a:r>
              <a:rPr lang="en-US" sz="2000" dirty="0"/>
              <a:t>Raspberry Pi 2 B, 640×480, detecting 3 </a:t>
            </a:r>
            <a:r>
              <a:rPr lang="en-US" sz="2000" dirty="0" err="1"/>
              <a:t>fiducials</a:t>
            </a:r>
            <a:r>
              <a:rPr lang="en-US" sz="2000" dirty="0"/>
              <a:t>:  ~2.5 fps (24% CPU)</a:t>
            </a:r>
          </a:p>
          <a:p>
            <a:pPr lvl="1"/>
            <a:r>
              <a:rPr lang="en-US" sz="2000" dirty="0"/>
              <a:t>Raspberry Pi 2 B, 320×240, detecting 3 </a:t>
            </a:r>
            <a:r>
              <a:rPr lang="en-US" sz="2000" dirty="0" err="1"/>
              <a:t>fiducials</a:t>
            </a:r>
            <a:r>
              <a:rPr lang="en-US" sz="2000" dirty="0"/>
              <a:t>:  ~8.5 fps (24% CPU)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Matrix Barcode</a:t>
            </a:r>
          </a:p>
          <a:p>
            <a:pPr lvl="1"/>
            <a:r>
              <a:rPr lang="en-US" sz="2000" dirty="0"/>
              <a:t>Acceptable frame rate and detection reliability</a:t>
            </a:r>
            <a:endParaRPr lang="en-US" sz="16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4552" y="1123950"/>
            <a:ext cx="355995" cy="430887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B050"/>
                </a:solidFill>
              </a:defRPr>
            </a:lvl1pPr>
          </a:lstStyle>
          <a:p>
            <a:r>
              <a:rPr lang="en-US" sz="2800" dirty="0">
                <a:sym typeface="Wingdings"/>
              </a:rPr>
              <a:t>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21467" y="3486150"/>
            <a:ext cx="301493" cy="430887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3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/>
              <a:t>RaspiCam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sz="2000" dirty="0"/>
              <a:t>Three command line driven applications comprise </a:t>
            </a:r>
            <a:r>
              <a:rPr lang="en-US" sz="2000" dirty="0" err="1"/>
              <a:t>RaspiCam</a:t>
            </a:r>
            <a:endParaRPr lang="en-US" sz="2000" dirty="0"/>
          </a:p>
          <a:p>
            <a:pPr lvl="1"/>
            <a:r>
              <a:rPr lang="en-US" sz="1600" b="1" dirty="0" err="1"/>
              <a:t>raspistill</a:t>
            </a:r>
            <a:r>
              <a:rPr lang="en-US" sz="1600" dirty="0"/>
              <a:t> and </a:t>
            </a:r>
            <a:r>
              <a:rPr lang="en-US" sz="1600" b="1" dirty="0" err="1"/>
              <a:t>raspistillyuv</a:t>
            </a:r>
            <a:r>
              <a:rPr lang="en-US" sz="1600" dirty="0"/>
              <a:t> capture images</a:t>
            </a:r>
          </a:p>
          <a:p>
            <a:pPr lvl="1"/>
            <a:r>
              <a:rPr lang="en-US" sz="1600" b="1" dirty="0" err="1"/>
              <a:t>raspivid</a:t>
            </a:r>
            <a:r>
              <a:rPr lang="en-US" sz="1600" dirty="0"/>
              <a:t> captures video</a:t>
            </a:r>
          </a:p>
          <a:p>
            <a:r>
              <a:rPr lang="en-US" sz="2000" dirty="0" err="1"/>
              <a:t>RaspiCam</a:t>
            </a:r>
            <a:r>
              <a:rPr lang="en-US" sz="2000" dirty="0"/>
              <a:t> takes advantage of Multi-Media Abstraction Layer (MMAL) API</a:t>
            </a:r>
          </a:p>
          <a:p>
            <a:pPr lvl="1"/>
            <a:r>
              <a:rPr lang="en-US" sz="1600" dirty="0"/>
              <a:t>Broadcom specific API used only for </a:t>
            </a:r>
            <a:r>
              <a:rPr lang="en-US" sz="1600" dirty="0" err="1"/>
              <a:t>Videocore</a:t>
            </a:r>
            <a:r>
              <a:rPr lang="en-US" sz="1600" dirty="0"/>
              <a:t> 4 systems</a:t>
            </a:r>
          </a:p>
          <a:p>
            <a:pPr lvl="1"/>
            <a:r>
              <a:rPr lang="en-US" sz="1600" dirty="0"/>
              <a:t>Runs over </a:t>
            </a:r>
            <a:r>
              <a:rPr lang="en-US" sz="1600" dirty="0" err="1"/>
              <a:t>OpenMAX</a:t>
            </a:r>
            <a:endParaRPr lang="en-US" sz="1600" dirty="0"/>
          </a:p>
          <a:p>
            <a:r>
              <a:rPr lang="en-US" sz="2000" dirty="0"/>
              <a:t>Use up to four </a:t>
            </a:r>
            <a:r>
              <a:rPr lang="en-US" sz="2000" dirty="0" err="1"/>
              <a:t>OpenMax</a:t>
            </a:r>
            <a:r>
              <a:rPr lang="en-US" sz="2000" dirty="0"/>
              <a:t> (MMAL) components</a:t>
            </a:r>
          </a:p>
          <a:p>
            <a:pPr lvl="1"/>
            <a:r>
              <a:rPr lang="en-US" sz="1600" dirty="0"/>
              <a:t>camera – used by all 3 applications</a:t>
            </a:r>
          </a:p>
          <a:p>
            <a:pPr lvl="1"/>
            <a:r>
              <a:rPr lang="en-US" sz="1600" dirty="0"/>
              <a:t>encoder</a:t>
            </a:r>
          </a:p>
          <a:p>
            <a:pPr lvl="2"/>
            <a:r>
              <a:rPr lang="en-US" sz="1400" dirty="0" err="1"/>
              <a:t>raspistill</a:t>
            </a:r>
            <a:r>
              <a:rPr lang="en-US" sz="1400" dirty="0"/>
              <a:t> uses Image Encode component</a:t>
            </a:r>
          </a:p>
          <a:p>
            <a:pPr lvl="2"/>
            <a:r>
              <a:rPr lang="en-US" sz="1400" dirty="0" err="1"/>
              <a:t>raspistillyuv</a:t>
            </a:r>
            <a:r>
              <a:rPr lang="en-US" sz="1400" dirty="0"/>
              <a:t> does not use an encoder</a:t>
            </a:r>
          </a:p>
          <a:p>
            <a:pPr lvl="2"/>
            <a:r>
              <a:rPr lang="en-US" sz="1400" dirty="0" err="1"/>
              <a:t>raspivid</a:t>
            </a:r>
            <a:r>
              <a:rPr lang="en-US" sz="1400" dirty="0"/>
              <a:t> uses Video Encode component</a:t>
            </a:r>
          </a:p>
          <a:p>
            <a:pPr lvl="1"/>
            <a:r>
              <a:rPr lang="en-US" sz="1600" dirty="0"/>
              <a:t>preview</a:t>
            </a:r>
          </a:p>
          <a:p>
            <a:pPr lvl="2"/>
            <a:r>
              <a:rPr lang="en-US" sz="1400" dirty="0"/>
              <a:t>optionally used full screen or directed to specific rectangular area of the display</a:t>
            </a:r>
          </a:p>
          <a:p>
            <a:pPr lvl="1"/>
            <a:r>
              <a:rPr lang="en-US" sz="1600" dirty="0" err="1"/>
              <a:t>null_sink</a:t>
            </a:r>
            <a:endParaRPr lang="en-US" sz="1600" dirty="0"/>
          </a:p>
          <a:p>
            <a:pPr lvl="2"/>
            <a:r>
              <a:rPr lang="en-US" sz="1400" dirty="0"/>
              <a:t>“absorbs” preview frames if preview is disable</a:t>
            </a:r>
          </a:p>
        </p:txBody>
      </p:sp>
    </p:spTree>
    <p:extLst>
      <p:ext uri="{BB962C8B-B14F-4D97-AF65-F5344CB8AC3E}">
        <p14:creationId xmlns:p14="http://schemas.microsoft.com/office/powerpoint/2010/main" val="31888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Camera Mount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5715000" y="5181600"/>
            <a:ext cx="18288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4804918"/>
            <a:ext cx="4190999" cy="1748282"/>
            <a:chOff x="152400" y="4804918"/>
            <a:chExt cx="4190999" cy="1748282"/>
          </a:xfrm>
        </p:grpSpPr>
        <p:pic>
          <p:nvPicPr>
            <p:cNvPr id="67" name="Picture 2" descr="C:\Documents and Settings\Lucas\Desktop\2015-06-12\pic\rover_5_front-back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4953000"/>
              <a:ext cx="4190999" cy="1449673"/>
            </a:xfrm>
            <a:prstGeom prst="rect">
              <a:avLst/>
            </a:prstGeom>
            <a:noFill/>
          </p:spPr>
        </p:pic>
        <p:grpSp>
          <p:nvGrpSpPr>
            <p:cNvPr id="72" name="Group 71"/>
            <p:cNvGrpSpPr/>
            <p:nvPr/>
          </p:nvGrpSpPr>
          <p:grpSpPr>
            <a:xfrm>
              <a:off x="2023871" y="4804918"/>
              <a:ext cx="448056" cy="681482"/>
              <a:chOff x="4123944" y="2209800"/>
              <a:chExt cx="448056" cy="681482"/>
            </a:xfrm>
          </p:grpSpPr>
          <p:sp>
            <p:nvSpPr>
              <p:cNvPr id="73" name="Rectangle 72"/>
              <p:cNvSpPr/>
              <p:nvPr/>
            </p:nvSpPr>
            <p:spPr>
              <a:xfrm flipV="1">
                <a:off x="4203716" y="2209800"/>
                <a:ext cx="288036" cy="256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4203716" y="2209800"/>
                <a:ext cx="288036" cy="256032"/>
                <a:chOff x="4203716" y="2209800"/>
                <a:chExt cx="288036" cy="256032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242121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261323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280526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29972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431893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338133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357335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37653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39574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414942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4434145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453347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47255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491752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22291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203716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5" name="Rectangle 74"/>
              <p:cNvSpPr/>
              <p:nvPr/>
            </p:nvSpPr>
            <p:spPr>
              <a:xfrm flipV="1">
                <a:off x="4123944" y="2456942"/>
                <a:ext cx="448056" cy="4343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flipV="1">
                <a:off x="4277488" y="2542032"/>
                <a:ext cx="141732" cy="141732"/>
                <a:chOff x="6629400" y="2501900"/>
                <a:chExt cx="283464" cy="283464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629400" y="2501900"/>
                  <a:ext cx="283464" cy="28346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629400" y="2501900"/>
                  <a:ext cx="283464" cy="28346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 flipV="1">
                <a:off x="4135849" y="28298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V="1">
                <a:off x="4510897" y="28298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flipV="1">
                <a:off x="4510897" y="26012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flipV="1">
                <a:off x="4135849" y="26012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2678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99471" y="1295400"/>
            <a:ext cx="2124095" cy="6858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Mount camera inside chassis?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21124" y="932688"/>
            <a:ext cx="4463728" cy="4096512"/>
            <a:chOff x="4321124" y="932688"/>
            <a:chExt cx="4463728" cy="4096512"/>
          </a:xfrm>
        </p:grpSpPr>
        <p:pic>
          <p:nvPicPr>
            <p:cNvPr id="102" name="Picture 4" descr="D:\Lucas\PhD\research\robots\platforms\Dagu_Rover-5\pic\drawings\dagu_rover-5_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124" y="932688"/>
              <a:ext cx="4463728" cy="40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5" name="Group 234"/>
            <p:cNvGrpSpPr/>
            <p:nvPr/>
          </p:nvGrpSpPr>
          <p:grpSpPr>
            <a:xfrm>
              <a:off x="4674311" y="2756535"/>
              <a:ext cx="342138" cy="434340"/>
              <a:chOff x="4848987" y="2756535"/>
              <a:chExt cx="342138" cy="43434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916805" y="3132247"/>
                <a:ext cx="274320" cy="54864"/>
              </a:xfrm>
              <a:prstGeom prst="roundRect">
                <a:avLst/>
              </a:prstGeom>
              <a:pattFill prst="dkHorz">
                <a:fgClr>
                  <a:srgbClr val="FFFFCC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4916805" y="2760299"/>
                <a:ext cx="274320" cy="54864"/>
              </a:xfrm>
              <a:prstGeom prst="roundRect">
                <a:avLst/>
              </a:prstGeom>
              <a:pattFill prst="dkHorz">
                <a:fgClr>
                  <a:srgbClr val="FFFFCC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 flipV="1">
                <a:off x="4895849" y="2756535"/>
                <a:ext cx="18288" cy="4343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 flipV="1">
                <a:off x="4848987" y="2902839"/>
                <a:ext cx="45719" cy="14173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 rot="16200000">
              <a:off x="8205216" y="2718816"/>
              <a:ext cx="429768" cy="533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24</a:t>
              </a:r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0" name="Straight Arrow Connector 99"/>
            <p:cNvCxnSpPr>
              <a:stCxn id="99" idx="3"/>
              <a:endCxn id="99" idx="1"/>
            </p:cNvCxnSpPr>
            <p:nvPr/>
          </p:nvCxnSpPr>
          <p:spPr>
            <a:xfrm>
              <a:off x="8420100" y="2770632"/>
              <a:ext cx="0" cy="429768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8153400" y="2770631"/>
              <a:ext cx="320040" cy="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1"/>
            </p:cNvCxnSpPr>
            <p:nvPr/>
          </p:nvCxnSpPr>
          <p:spPr>
            <a:xfrm flipH="1">
              <a:off x="8153400" y="3200400"/>
              <a:ext cx="32004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8500263" y="2866644"/>
              <a:ext cx="228600" cy="228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?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79209" y="2756535"/>
              <a:ext cx="296131" cy="434340"/>
              <a:chOff x="5079209" y="2756535"/>
              <a:chExt cx="296131" cy="434340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5079209" y="3132247"/>
                <a:ext cx="274320" cy="54864"/>
              </a:xfrm>
              <a:prstGeom prst="roundRect">
                <a:avLst/>
              </a:prstGeom>
              <a:pattFill prst="dkHorz">
                <a:fgClr>
                  <a:srgbClr val="FFFFCC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5079209" y="2760299"/>
                <a:ext cx="274320" cy="54864"/>
              </a:xfrm>
              <a:prstGeom prst="roundRect">
                <a:avLst/>
              </a:prstGeom>
              <a:pattFill prst="dkHorz">
                <a:fgClr>
                  <a:srgbClr val="FFFFCC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 flipV="1">
                <a:off x="5357052" y="2756535"/>
                <a:ext cx="18288" cy="4343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V="1">
                <a:off x="5310190" y="2902839"/>
                <a:ext cx="45719" cy="14173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6" name="Isosceles Triangle 105"/>
          <p:cNvSpPr/>
          <p:nvPr/>
        </p:nvSpPr>
        <p:spPr>
          <a:xfrm rot="5400000">
            <a:off x="2627376" y="1941576"/>
            <a:ext cx="1984248" cy="2057400"/>
          </a:xfrm>
          <a:prstGeom prst="triangl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 rot="5400000">
            <a:off x="3263167" y="1941576"/>
            <a:ext cx="1984248" cy="2057400"/>
          </a:xfrm>
          <a:prstGeom prst="triangl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rot="5400000">
            <a:off x="4533900" y="1943100"/>
            <a:ext cx="1981200" cy="2057400"/>
          </a:xfrm>
          <a:prstGeom prst="triangl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Camera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 err="1"/>
              <a:t>RaspiCam</a:t>
            </a:r>
            <a:endParaRPr lang="en-US" sz="1800" dirty="0"/>
          </a:p>
          <a:p>
            <a:pPr lvl="1"/>
            <a:r>
              <a:rPr lang="en-US" sz="1400" dirty="0" err="1"/>
              <a:t>raspberrypi</a:t>
            </a:r>
            <a:r>
              <a:rPr lang="en-US" sz="1400" dirty="0"/>
              <a:t>\</a:t>
            </a:r>
            <a:r>
              <a:rPr lang="en-US" sz="1400" dirty="0" err="1"/>
              <a:t>userland</a:t>
            </a:r>
            <a:r>
              <a:rPr lang="en-US" sz="1400" dirty="0"/>
              <a:t>\</a:t>
            </a:r>
            <a:r>
              <a:rPr lang="en-US" sz="1400" dirty="0" err="1"/>
              <a:t>host_applications</a:t>
            </a:r>
            <a:r>
              <a:rPr lang="en-US" sz="1400" dirty="0"/>
              <a:t>\</a:t>
            </a:r>
            <a:r>
              <a:rPr lang="en-US" sz="1400" dirty="0" err="1"/>
              <a:t>linux</a:t>
            </a:r>
            <a:r>
              <a:rPr lang="en-US" sz="1400" dirty="0"/>
              <a:t>\apps\</a:t>
            </a:r>
            <a:r>
              <a:rPr lang="en-US" sz="1400" dirty="0" err="1"/>
              <a:t>raspicam</a:t>
            </a:r>
            <a:endParaRPr lang="en-US" sz="1400" dirty="0"/>
          </a:p>
          <a:p>
            <a:r>
              <a:rPr lang="en-US" sz="1800" dirty="0"/>
              <a:t>Broadcom Host</a:t>
            </a:r>
          </a:p>
          <a:p>
            <a:pPr lvl="1"/>
            <a:r>
              <a:rPr lang="en-US" sz="1400" dirty="0" err="1"/>
              <a:t>raspberrypi</a:t>
            </a:r>
            <a:r>
              <a:rPr lang="en-US" sz="1400" dirty="0"/>
              <a:t>\</a:t>
            </a:r>
            <a:r>
              <a:rPr lang="en-US" sz="1400" dirty="0" err="1"/>
              <a:t>userland</a:t>
            </a:r>
            <a:r>
              <a:rPr lang="en-US" sz="1400" dirty="0"/>
              <a:t>\</a:t>
            </a:r>
            <a:r>
              <a:rPr lang="en-US" sz="1400" dirty="0" err="1"/>
              <a:t>host_applications</a:t>
            </a:r>
            <a:r>
              <a:rPr lang="en-US" sz="1400" dirty="0"/>
              <a:t>\</a:t>
            </a:r>
            <a:r>
              <a:rPr lang="en-US" sz="1400" dirty="0" err="1"/>
              <a:t>linux</a:t>
            </a:r>
            <a:r>
              <a:rPr lang="en-US" sz="1400" dirty="0"/>
              <a:t>\libs\</a:t>
            </a:r>
            <a:r>
              <a:rPr lang="en-US" sz="1400" dirty="0" err="1"/>
              <a:t>bcm_host</a:t>
            </a:r>
            <a:endParaRPr lang="en-US" sz="1400" dirty="0"/>
          </a:p>
          <a:p>
            <a:r>
              <a:rPr lang="en-US" sz="1800" dirty="0"/>
              <a:t>Multi-Media Abstraction Layer (MMAL)</a:t>
            </a:r>
          </a:p>
          <a:p>
            <a:pPr lvl="1"/>
            <a:r>
              <a:rPr lang="en-US" sz="1400" dirty="0" err="1"/>
              <a:t>raspberrypi</a:t>
            </a:r>
            <a:r>
              <a:rPr lang="en-US" sz="1400" dirty="0"/>
              <a:t>\</a:t>
            </a:r>
            <a:r>
              <a:rPr lang="en-US" sz="1400" dirty="0" err="1"/>
              <a:t>userland</a:t>
            </a:r>
            <a:r>
              <a:rPr lang="en-US" sz="1400" dirty="0"/>
              <a:t>\interface\</a:t>
            </a:r>
            <a:r>
              <a:rPr lang="en-US" sz="1400" dirty="0" err="1"/>
              <a:t>mmal</a:t>
            </a:r>
            <a:endParaRPr lang="en-US" sz="1400" dirty="0"/>
          </a:p>
          <a:p>
            <a:r>
              <a:rPr lang="en-US" sz="1800" dirty="0" err="1"/>
              <a:t>VideoCore</a:t>
            </a:r>
            <a:r>
              <a:rPr lang="en-US" sz="1800" dirty="0"/>
              <a:t> OS Abstraction Layer (VCOS)</a:t>
            </a:r>
            <a:endParaRPr lang="en-US" sz="2000" dirty="0"/>
          </a:p>
          <a:p>
            <a:pPr lvl="1"/>
            <a:r>
              <a:rPr lang="en-US" sz="1400" dirty="0" err="1"/>
              <a:t>raspberrypi</a:t>
            </a:r>
            <a:r>
              <a:rPr lang="en-US" sz="1400" dirty="0"/>
              <a:t>\</a:t>
            </a:r>
            <a:r>
              <a:rPr lang="en-US" sz="1400" dirty="0" err="1"/>
              <a:t>userland</a:t>
            </a:r>
            <a:r>
              <a:rPr lang="en-US" sz="1400" dirty="0"/>
              <a:t>\interface\</a:t>
            </a:r>
            <a:r>
              <a:rPr lang="en-US" sz="1400" dirty="0" err="1"/>
              <a:t>vcos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103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Camera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3733800" cy="5181600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Standard libraries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ctype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stdio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stdlib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/>
              <a:t>&lt;string&gt;</a:t>
            </a:r>
          </a:p>
          <a:p>
            <a:pPr lvl="1"/>
            <a:r>
              <a:rPr lang="en-US" sz="1600" dirty="0"/>
              <a:t>&lt;memory&gt;</a:t>
            </a:r>
          </a:p>
          <a:p>
            <a:r>
              <a:rPr lang="en-US" sz="1800" dirty="0"/>
              <a:t>BSD</a:t>
            </a:r>
            <a:endParaRPr lang="en-US" sz="2000" dirty="0"/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sysexits.h</a:t>
            </a:r>
            <a:r>
              <a:rPr lang="en-US" sz="1600" dirty="0"/>
              <a:t>&gt;</a:t>
            </a:r>
          </a:p>
          <a:p>
            <a:r>
              <a:rPr lang="en-US" sz="1800" dirty="0"/>
              <a:t>POSIX</a:t>
            </a:r>
            <a:endParaRPr lang="en-US" sz="2000" dirty="0"/>
          </a:p>
          <a:p>
            <a:pPr lvl="1"/>
            <a:r>
              <a:rPr lang="en-US" sz="1600" dirty="0"/>
              <a:t>&lt;</a:t>
            </a:r>
            <a:r>
              <a:rPr lang="en-US" sz="1600" dirty="0" err="1"/>
              <a:t>semaphore.h</a:t>
            </a:r>
            <a:r>
              <a:rPr lang="en-US" sz="1600" dirty="0"/>
              <a:t>&gt;</a:t>
            </a:r>
          </a:p>
          <a:p>
            <a:r>
              <a:rPr lang="en-US" sz="1800"/>
              <a:t>Broadcom</a:t>
            </a:r>
            <a:endParaRPr lang="en-US" sz="2000" dirty="0"/>
          </a:p>
          <a:p>
            <a:pPr lvl="1"/>
            <a:r>
              <a:rPr lang="en-US" sz="1600" dirty="0" err="1"/>
              <a:t>bcm_host.h</a:t>
            </a:r>
            <a:endParaRPr lang="en-US" sz="1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886200" y="1295400"/>
            <a:ext cx="5105400" cy="5181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Multi-Media Abstraction Layer (MMAL)</a:t>
            </a:r>
          </a:p>
          <a:p>
            <a:pPr lvl="1"/>
            <a:r>
              <a:rPr lang="en-US" sz="1600" dirty="0"/>
              <a:t>interface/</a:t>
            </a:r>
            <a:r>
              <a:rPr lang="en-US" sz="1600" dirty="0" err="1"/>
              <a:t>mmal</a:t>
            </a:r>
            <a:r>
              <a:rPr lang="en-US" sz="1600" dirty="0"/>
              <a:t>/</a:t>
            </a:r>
            <a:r>
              <a:rPr lang="en-US" sz="1600" dirty="0" err="1"/>
              <a:t>mmal.h</a:t>
            </a:r>
            <a:endParaRPr lang="en-US" sz="1600" dirty="0"/>
          </a:p>
          <a:p>
            <a:pPr lvl="1"/>
            <a:r>
              <a:rPr lang="en-US" sz="1600" dirty="0"/>
              <a:t>interface/</a:t>
            </a:r>
            <a:r>
              <a:rPr lang="en-US" sz="1600" dirty="0" err="1"/>
              <a:t>mmal</a:t>
            </a:r>
            <a:r>
              <a:rPr lang="en-US" sz="1600" dirty="0"/>
              <a:t>/</a:t>
            </a:r>
            <a:r>
              <a:rPr lang="en-US" sz="1600" dirty="0" err="1"/>
              <a:t>mmal_logging.h</a:t>
            </a:r>
            <a:endParaRPr lang="en-US" sz="1600" dirty="0"/>
          </a:p>
          <a:p>
            <a:pPr lvl="1"/>
            <a:r>
              <a:rPr lang="en-US" sz="1600" dirty="0"/>
              <a:t>interface/</a:t>
            </a:r>
            <a:r>
              <a:rPr lang="en-US" sz="1600" dirty="0" err="1"/>
              <a:t>mmal</a:t>
            </a:r>
            <a:r>
              <a:rPr lang="en-US" sz="1600" dirty="0"/>
              <a:t>/</a:t>
            </a:r>
            <a:r>
              <a:rPr lang="en-US" sz="1600" dirty="0" err="1"/>
              <a:t>mmal_buffer.h</a:t>
            </a:r>
            <a:endParaRPr lang="en-US" sz="1600" dirty="0"/>
          </a:p>
          <a:p>
            <a:pPr lvl="1"/>
            <a:r>
              <a:rPr lang="en-US" sz="1600" dirty="0"/>
              <a:t>interface/</a:t>
            </a:r>
            <a:r>
              <a:rPr lang="en-US" sz="1600" dirty="0" err="1"/>
              <a:t>mmal</a:t>
            </a:r>
            <a:r>
              <a:rPr lang="en-US" sz="1600" dirty="0"/>
              <a:t>/</a:t>
            </a:r>
            <a:r>
              <a:rPr lang="en-US" sz="1600" dirty="0" err="1"/>
              <a:t>util</a:t>
            </a:r>
            <a:r>
              <a:rPr lang="en-US" sz="1600" dirty="0"/>
              <a:t>/</a:t>
            </a:r>
            <a:r>
              <a:rPr lang="en-US" sz="1600" dirty="0" err="1"/>
              <a:t>mmal_util.h</a:t>
            </a:r>
            <a:endParaRPr lang="en-US" sz="1600" dirty="0"/>
          </a:p>
          <a:p>
            <a:pPr lvl="1"/>
            <a:r>
              <a:rPr lang="en-US" sz="1600" dirty="0"/>
              <a:t>interface/</a:t>
            </a:r>
            <a:r>
              <a:rPr lang="en-US" sz="1600" dirty="0" err="1"/>
              <a:t>mmal</a:t>
            </a:r>
            <a:r>
              <a:rPr lang="en-US" sz="1600" dirty="0"/>
              <a:t>/</a:t>
            </a:r>
            <a:r>
              <a:rPr lang="en-US" sz="1600" dirty="0" err="1"/>
              <a:t>util</a:t>
            </a:r>
            <a:r>
              <a:rPr lang="en-US" sz="1600" dirty="0"/>
              <a:t>/</a:t>
            </a:r>
            <a:r>
              <a:rPr lang="en-US" sz="1600" dirty="0" err="1"/>
              <a:t>mmal_util_params.h</a:t>
            </a:r>
            <a:endParaRPr lang="en-US" sz="1600" dirty="0"/>
          </a:p>
          <a:p>
            <a:pPr lvl="1"/>
            <a:r>
              <a:rPr lang="en-US" sz="1600" dirty="0"/>
              <a:t>interface/</a:t>
            </a:r>
            <a:r>
              <a:rPr lang="en-US" sz="1600" dirty="0" err="1"/>
              <a:t>mmal</a:t>
            </a:r>
            <a:r>
              <a:rPr lang="en-US" sz="1600" dirty="0"/>
              <a:t>/</a:t>
            </a:r>
            <a:r>
              <a:rPr lang="en-US" sz="1600" dirty="0" err="1"/>
              <a:t>util</a:t>
            </a:r>
            <a:r>
              <a:rPr lang="en-US" sz="1600" dirty="0"/>
              <a:t>/</a:t>
            </a:r>
            <a:r>
              <a:rPr lang="en-US" sz="1600" dirty="0" err="1"/>
              <a:t>mmal_default_components.h</a:t>
            </a:r>
            <a:endParaRPr lang="en-US" sz="1600" dirty="0"/>
          </a:p>
          <a:p>
            <a:pPr lvl="1"/>
            <a:r>
              <a:rPr lang="en-US" sz="1600" dirty="0"/>
              <a:t>interface/</a:t>
            </a:r>
            <a:r>
              <a:rPr lang="en-US" sz="1600" dirty="0" err="1"/>
              <a:t>mmal</a:t>
            </a:r>
            <a:r>
              <a:rPr lang="en-US" sz="1600" dirty="0"/>
              <a:t>/</a:t>
            </a:r>
            <a:r>
              <a:rPr lang="en-US" sz="1600" dirty="0" err="1"/>
              <a:t>util</a:t>
            </a:r>
            <a:r>
              <a:rPr lang="en-US" sz="1600" dirty="0"/>
              <a:t>/</a:t>
            </a:r>
            <a:r>
              <a:rPr lang="en-US" sz="1600" dirty="0" err="1"/>
              <a:t>mmal_connection.h</a:t>
            </a:r>
            <a:endParaRPr lang="en-US" sz="1600" dirty="0"/>
          </a:p>
          <a:p>
            <a:r>
              <a:rPr lang="en-US" sz="1800" dirty="0" err="1"/>
              <a:t>VideoCore</a:t>
            </a:r>
            <a:r>
              <a:rPr lang="en-US" sz="1800" dirty="0"/>
              <a:t> OS Abstraction Layer</a:t>
            </a:r>
            <a:endParaRPr lang="en-US" sz="2000" dirty="0"/>
          </a:p>
          <a:p>
            <a:pPr lvl="1"/>
            <a:r>
              <a:rPr lang="en-US" sz="1600" dirty="0"/>
              <a:t>interface/</a:t>
            </a:r>
            <a:r>
              <a:rPr lang="en-US" sz="1600" dirty="0" err="1"/>
              <a:t>vcos</a:t>
            </a:r>
            <a:r>
              <a:rPr lang="en-US" sz="1600" dirty="0"/>
              <a:t>/</a:t>
            </a:r>
            <a:r>
              <a:rPr lang="en-US" sz="1600" dirty="0" err="1"/>
              <a:t>vcos.h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762000"/>
            <a:ext cx="4267200" cy="457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RaspiCam</a:t>
            </a:r>
            <a:r>
              <a:rPr lang="en-US" sz="2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330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roup 510"/>
          <p:cNvGrpSpPr/>
          <p:nvPr/>
        </p:nvGrpSpPr>
        <p:grpSpPr>
          <a:xfrm>
            <a:off x="4038600" y="932688"/>
            <a:ext cx="4746252" cy="4096512"/>
            <a:chOff x="4038600" y="932688"/>
            <a:chExt cx="4746252" cy="4096512"/>
          </a:xfrm>
        </p:grpSpPr>
        <p:pic>
          <p:nvPicPr>
            <p:cNvPr id="102" name="Picture 4" descr="D:\Lucas\PhD\research\robots\platforms\Dagu_Rover-5\pic\drawings\dagu_rover-5_t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124" y="932688"/>
              <a:ext cx="4463728" cy="40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6" name="Group 245"/>
            <p:cNvGrpSpPr/>
            <p:nvPr/>
          </p:nvGrpSpPr>
          <p:grpSpPr>
            <a:xfrm>
              <a:off x="4397324" y="2750343"/>
              <a:ext cx="902495" cy="445295"/>
              <a:chOff x="4572000" y="2750343"/>
              <a:chExt cx="902495" cy="445295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4572000" y="2750343"/>
                <a:ext cx="118872" cy="73152"/>
                <a:chOff x="3724656" y="2743200"/>
                <a:chExt cx="118872" cy="73152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 flipV="1">
                  <a:off x="3724656" y="2743200"/>
                  <a:ext cx="9144" cy="731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 flipV="1">
                  <a:off x="3733800" y="2770632"/>
                  <a:ext cx="109728" cy="1828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4572000" y="3122486"/>
                <a:ext cx="118872" cy="73152"/>
                <a:chOff x="3724656" y="2743200"/>
                <a:chExt cx="118872" cy="73152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 flipV="1">
                  <a:off x="3724656" y="2743200"/>
                  <a:ext cx="9144" cy="731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 flipV="1">
                  <a:off x="3733800" y="2770632"/>
                  <a:ext cx="109728" cy="1828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flipH="1">
                <a:off x="5349240" y="2750343"/>
                <a:ext cx="125255" cy="73152"/>
                <a:chOff x="3736561" y="2743200"/>
                <a:chExt cx="125255" cy="73152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 flipV="1">
                  <a:off x="3736561" y="2743200"/>
                  <a:ext cx="9144" cy="731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 flipV="1">
                  <a:off x="3752088" y="2770632"/>
                  <a:ext cx="109728" cy="1828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 flipH="1">
                <a:off x="5349240" y="3122486"/>
                <a:ext cx="125255" cy="73152"/>
                <a:chOff x="3736561" y="2743200"/>
                <a:chExt cx="125255" cy="73152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 flipV="1">
                  <a:off x="3736561" y="2743200"/>
                  <a:ext cx="9144" cy="731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 flipV="1">
                  <a:off x="3752088" y="2770632"/>
                  <a:ext cx="109728" cy="1828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2" name="Straight Connector 241"/>
              <p:cNvCxnSpPr>
                <a:stCxn id="189" idx="3"/>
                <a:endCxn id="203" idx="3"/>
              </p:cNvCxnSpPr>
              <p:nvPr/>
            </p:nvCxnSpPr>
            <p:spPr>
              <a:xfrm>
                <a:off x="4690872" y="3159062"/>
                <a:ext cx="65836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stCxn id="185" idx="3"/>
                <a:endCxn id="200" idx="3"/>
              </p:cNvCxnSpPr>
              <p:nvPr/>
            </p:nvCxnSpPr>
            <p:spPr>
              <a:xfrm>
                <a:off x="4690872" y="2786919"/>
                <a:ext cx="65836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/>
            </p:nvGrpSpPr>
            <p:grpSpPr>
              <a:xfrm>
                <a:off x="4848987" y="2756535"/>
                <a:ext cx="342138" cy="434340"/>
                <a:chOff x="4848987" y="2756535"/>
                <a:chExt cx="342138" cy="434340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4916805" y="3132247"/>
                  <a:ext cx="274320" cy="54864"/>
                </a:xfrm>
                <a:prstGeom prst="roundRect">
                  <a:avLst/>
                </a:prstGeom>
                <a:pattFill prst="dkHorz">
                  <a:fgClr>
                    <a:srgbClr val="FFFFCC"/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916805" y="2760299"/>
                  <a:ext cx="274320" cy="54864"/>
                </a:xfrm>
                <a:prstGeom prst="roundRect">
                  <a:avLst/>
                </a:prstGeom>
                <a:pattFill prst="dkHorz">
                  <a:fgClr>
                    <a:srgbClr val="FFFFCC"/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 flipH="1" flipV="1">
                  <a:off x="4895849" y="2756535"/>
                  <a:ext cx="18288" cy="4343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 flipV="1">
                  <a:off x="4848987" y="2902839"/>
                  <a:ext cx="45719" cy="14173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20" name="Straight Arrow Connector 319"/>
            <p:cNvCxnSpPr>
              <a:stCxn id="287" idx="3"/>
            </p:cNvCxnSpPr>
            <p:nvPr/>
          </p:nvCxnSpPr>
          <p:spPr>
            <a:xfrm>
              <a:off x="4038600" y="1697736"/>
              <a:ext cx="914400" cy="816864"/>
            </a:xfrm>
            <a:prstGeom prst="straightConnector1">
              <a:avLst/>
            </a:prstGeom>
            <a:ln w="28575" cap="rnd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Camera Mount</a:t>
            </a:r>
          </a:p>
        </p:txBody>
      </p:sp>
      <p:cxnSp>
        <p:nvCxnSpPr>
          <p:cNvPr id="143" name="Straight Arrow Connector 142"/>
          <p:cNvCxnSpPr>
            <a:stCxn id="142" idx="2"/>
          </p:cNvCxnSpPr>
          <p:nvPr/>
        </p:nvCxnSpPr>
        <p:spPr>
          <a:xfrm>
            <a:off x="1751577" y="3624072"/>
            <a:ext cx="419884" cy="1104646"/>
          </a:xfrm>
          <a:prstGeom prst="straightConnector1">
            <a:avLst/>
          </a:prstGeom>
          <a:ln w="28575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2" idx="3"/>
          </p:cNvCxnSpPr>
          <p:nvPr/>
        </p:nvCxnSpPr>
        <p:spPr>
          <a:xfrm flipV="1">
            <a:off x="2664954" y="2973705"/>
            <a:ext cx="1933157" cy="476631"/>
          </a:xfrm>
          <a:prstGeom prst="straightConnector1">
            <a:avLst/>
          </a:prstGeom>
          <a:ln w="28575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5" idx="3"/>
          </p:cNvCxnSpPr>
          <p:nvPr/>
        </p:nvCxnSpPr>
        <p:spPr>
          <a:xfrm>
            <a:off x="3733800" y="2784917"/>
            <a:ext cx="618744" cy="2002"/>
          </a:xfrm>
          <a:prstGeom prst="straightConnector1">
            <a:avLst/>
          </a:prstGeom>
          <a:ln w="28575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838201" y="1981200"/>
            <a:ext cx="3200400" cy="34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REF:  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Camera PCB ~1 mm Thick</a:t>
            </a:r>
          </a:p>
        </p:txBody>
      </p:sp>
      <p:cxnSp>
        <p:nvCxnSpPr>
          <p:cNvPr id="279" name="Straight Arrow Connector 278"/>
          <p:cNvCxnSpPr>
            <a:stCxn id="278" idx="3"/>
          </p:cNvCxnSpPr>
          <p:nvPr/>
        </p:nvCxnSpPr>
        <p:spPr>
          <a:xfrm>
            <a:off x="4038601" y="2154936"/>
            <a:ext cx="650809" cy="563499"/>
          </a:xfrm>
          <a:prstGeom prst="straightConnector1">
            <a:avLst/>
          </a:prstGeom>
          <a:ln w="28575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838200" y="1524000"/>
            <a:ext cx="3200400" cy="34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REF:  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Chassis Wall ~2-3 mm Thick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5715000" y="5181600"/>
            <a:ext cx="18288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38200" y="3276600"/>
            <a:ext cx="1826754" cy="34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 NOIR Camera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28600" y="2480117"/>
            <a:ext cx="3505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0" rIns="9144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Screw, M2-0.4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× 6 mm, Nylon 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(×8)</a:t>
            </a:r>
          </a:p>
          <a:p>
            <a:pPr algn="r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Standoff, M2-0.4 × 6 mm, Brass (×4)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4804918"/>
            <a:ext cx="4190999" cy="1748282"/>
            <a:chOff x="152400" y="4804918"/>
            <a:chExt cx="4190999" cy="1748282"/>
          </a:xfrm>
        </p:grpSpPr>
        <p:pic>
          <p:nvPicPr>
            <p:cNvPr id="67" name="Picture 2" descr="C:\Documents and Settings\Lucas\Desktop\2015-06-12\pic\rover_5_front-bac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4953000"/>
              <a:ext cx="4190999" cy="1449673"/>
            </a:xfrm>
            <a:prstGeom prst="rect">
              <a:avLst/>
            </a:prstGeom>
            <a:noFill/>
          </p:spPr>
        </p:pic>
        <p:grpSp>
          <p:nvGrpSpPr>
            <p:cNvPr id="72" name="Group 71"/>
            <p:cNvGrpSpPr/>
            <p:nvPr/>
          </p:nvGrpSpPr>
          <p:grpSpPr>
            <a:xfrm>
              <a:off x="2023871" y="4804918"/>
              <a:ext cx="448056" cy="681482"/>
              <a:chOff x="4123944" y="2209800"/>
              <a:chExt cx="448056" cy="681482"/>
            </a:xfrm>
          </p:grpSpPr>
          <p:sp>
            <p:nvSpPr>
              <p:cNvPr id="73" name="Rectangle 72"/>
              <p:cNvSpPr/>
              <p:nvPr/>
            </p:nvSpPr>
            <p:spPr>
              <a:xfrm flipV="1">
                <a:off x="4203716" y="2209800"/>
                <a:ext cx="288036" cy="256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4203716" y="2209800"/>
                <a:ext cx="288036" cy="256032"/>
                <a:chOff x="4203716" y="2209800"/>
                <a:chExt cx="288036" cy="256032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242121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261323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280526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29972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431893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338133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357335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37653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39574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414942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4434145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453347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47255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491752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22291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203716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5" name="Rectangle 74"/>
              <p:cNvSpPr/>
              <p:nvPr/>
            </p:nvSpPr>
            <p:spPr>
              <a:xfrm flipV="1">
                <a:off x="4123944" y="2456942"/>
                <a:ext cx="448056" cy="4343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flipV="1">
                <a:off x="4277488" y="2542032"/>
                <a:ext cx="141732" cy="141732"/>
                <a:chOff x="6629400" y="2501900"/>
                <a:chExt cx="283464" cy="283464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629400" y="2501900"/>
                  <a:ext cx="283464" cy="28346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629400" y="2501900"/>
                  <a:ext cx="283464" cy="28346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 flipV="1">
                <a:off x="4135849" y="28298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V="1">
                <a:off x="4510897" y="28298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flipV="1">
                <a:off x="4510897" y="26012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flipV="1">
                <a:off x="4135849" y="26012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2678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3429000" y="3981739"/>
            <a:ext cx="2124095" cy="6858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Guard to protect camera?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81400" y="4800600"/>
            <a:ext cx="2124095" cy="6858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Mount camera inside chassis?</a:t>
            </a:r>
          </a:p>
        </p:txBody>
      </p:sp>
      <p:sp>
        <p:nvSpPr>
          <p:cNvPr id="99" name="Rectangle 98"/>
          <p:cNvSpPr/>
          <p:nvPr/>
        </p:nvSpPr>
        <p:spPr>
          <a:xfrm rot="16200000">
            <a:off x="8205216" y="2718816"/>
            <a:ext cx="429768" cy="533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/>
          <p:cNvCxnSpPr>
            <a:stCxn id="99" idx="3"/>
            <a:endCxn id="99" idx="1"/>
          </p:cNvCxnSpPr>
          <p:nvPr/>
        </p:nvCxnSpPr>
        <p:spPr>
          <a:xfrm>
            <a:off x="8420100" y="2770632"/>
            <a:ext cx="0" cy="429768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8153400" y="2770631"/>
            <a:ext cx="320040" cy="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9" idx="1"/>
          </p:cNvCxnSpPr>
          <p:nvPr/>
        </p:nvCxnSpPr>
        <p:spPr>
          <a:xfrm flipH="1">
            <a:off x="8153400" y="3200400"/>
            <a:ext cx="32004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500263" y="2866644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34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Mount</a:t>
            </a:r>
          </a:p>
        </p:txBody>
      </p:sp>
      <p:pic>
        <p:nvPicPr>
          <p:cNvPr id="125" name="Picture 124" descr="D:\Lucas\projects\robot\TrackedRobot\RaspberryPi\pic\Raspberry_Pi_A+_overhead_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1" y="822979"/>
            <a:ext cx="1316736" cy="107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F:\TrackedRobot\RaspberryPi\pic\RPiB+\raspberry_pi_b+_official_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135" y="812505"/>
            <a:ext cx="1719072" cy="1092495"/>
          </a:xfrm>
          <a:prstGeom prst="rect">
            <a:avLst/>
          </a:prstGeom>
          <a:noFill/>
        </p:spPr>
      </p:pic>
      <p:sp>
        <p:nvSpPr>
          <p:cNvPr id="152" name="Rectangle 151"/>
          <p:cNvSpPr/>
          <p:nvPr/>
        </p:nvSpPr>
        <p:spPr>
          <a:xfrm>
            <a:off x="152400" y="1981200"/>
            <a:ext cx="1593824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Raspberry Pi A+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080547" y="1981200"/>
            <a:ext cx="1956816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Raspberry Pi B+</a:t>
            </a:r>
          </a:p>
        </p:txBody>
      </p:sp>
      <p:grpSp>
        <p:nvGrpSpPr>
          <p:cNvPr id="258" name="Group 257"/>
          <p:cNvGrpSpPr/>
          <p:nvPr/>
        </p:nvGrpSpPr>
        <p:grpSpPr>
          <a:xfrm>
            <a:off x="4321124" y="932688"/>
            <a:ext cx="4463728" cy="4096512"/>
            <a:chOff x="4495800" y="932688"/>
            <a:chExt cx="4463728" cy="4096512"/>
          </a:xfrm>
        </p:grpSpPr>
        <p:pic>
          <p:nvPicPr>
            <p:cNvPr id="259" name="Picture 4" descr="D:\Lucas\PhD\research\robots\platforms\Dagu_Rover-5\pic\drawings\dagu_rover-5_to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932688"/>
              <a:ext cx="4463728" cy="40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0" name="Rounded Rectangle 259"/>
            <p:cNvSpPr/>
            <p:nvPr/>
          </p:nvSpPr>
          <p:spPr>
            <a:xfrm>
              <a:off x="5193397" y="2168139"/>
              <a:ext cx="3063240" cy="1618488"/>
            </a:xfrm>
            <a:prstGeom prst="roundRect">
              <a:avLst>
                <a:gd name="adj" fmla="val 189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Rectangle 373"/>
          <p:cNvSpPr/>
          <p:nvPr/>
        </p:nvSpPr>
        <p:spPr>
          <a:xfrm>
            <a:off x="5715000" y="5181600"/>
            <a:ext cx="18288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TOP</a:t>
            </a:r>
          </a:p>
        </p:txBody>
      </p:sp>
      <p:grpSp>
        <p:nvGrpSpPr>
          <p:cNvPr id="392" name="Group 391"/>
          <p:cNvGrpSpPr/>
          <p:nvPr/>
        </p:nvGrpSpPr>
        <p:grpSpPr>
          <a:xfrm>
            <a:off x="2080547" y="2354228"/>
            <a:ext cx="1958053" cy="1289304"/>
            <a:chOff x="2080547" y="2354228"/>
            <a:chExt cx="1958053" cy="1289304"/>
          </a:xfrm>
        </p:grpSpPr>
        <p:sp>
          <p:nvSpPr>
            <p:cNvPr id="393" name="Rounded Rectangle 392"/>
            <p:cNvSpPr/>
            <p:nvPr/>
          </p:nvSpPr>
          <p:spPr>
            <a:xfrm>
              <a:off x="2287524" y="2468528"/>
              <a:ext cx="1531620" cy="1005840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4" name="Straight Arrow Connector 393"/>
            <p:cNvCxnSpPr/>
            <p:nvPr/>
          </p:nvCxnSpPr>
          <p:spPr>
            <a:xfrm flipV="1">
              <a:off x="3966305" y="2468528"/>
              <a:ext cx="0" cy="100584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3928205" y="2866748"/>
              <a:ext cx="76200" cy="2019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  <p:cxnSp>
          <p:nvCxnSpPr>
            <p:cNvPr id="396" name="Straight Arrow Connector 395"/>
            <p:cNvCxnSpPr/>
            <p:nvPr/>
          </p:nvCxnSpPr>
          <p:spPr>
            <a:xfrm>
              <a:off x="2287524" y="3573428"/>
              <a:ext cx="15316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Rectangle 396"/>
            <p:cNvSpPr/>
            <p:nvPr/>
          </p:nvSpPr>
          <p:spPr>
            <a:xfrm>
              <a:off x="3005222" y="3535328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85</a:t>
              </a:r>
            </a:p>
          </p:txBody>
        </p:sp>
        <p:cxnSp>
          <p:nvCxnSpPr>
            <p:cNvPr id="398" name="Straight Connector 397"/>
            <p:cNvCxnSpPr/>
            <p:nvPr/>
          </p:nvCxnSpPr>
          <p:spPr>
            <a:xfrm flipV="1">
              <a:off x="2287524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3819144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3855720" y="246852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3855720" y="347436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 401"/>
            <p:cNvGrpSpPr/>
            <p:nvPr/>
          </p:nvGrpSpPr>
          <p:grpSpPr>
            <a:xfrm>
              <a:off x="3336276" y="2476861"/>
              <a:ext cx="109728" cy="109728"/>
              <a:chOff x="5257800" y="1349215"/>
              <a:chExt cx="219456" cy="219456"/>
            </a:xfrm>
          </p:grpSpPr>
          <p:sp>
            <p:nvSpPr>
              <p:cNvPr id="421" name="Oval 420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3336276" y="3356545"/>
              <a:ext cx="109728" cy="109728"/>
              <a:chOff x="5257800" y="1349215"/>
              <a:chExt cx="219456" cy="219456"/>
            </a:xfrm>
          </p:grpSpPr>
          <p:sp>
            <p:nvSpPr>
              <p:cNvPr id="419" name="Oval 418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2295669" y="3356545"/>
              <a:ext cx="109728" cy="109728"/>
              <a:chOff x="5257800" y="1349215"/>
              <a:chExt cx="219456" cy="219456"/>
            </a:xfrm>
          </p:grpSpPr>
          <p:sp>
            <p:nvSpPr>
              <p:cNvPr id="417" name="Oval 416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2295669" y="2476861"/>
              <a:ext cx="109728" cy="109728"/>
              <a:chOff x="5257800" y="1349215"/>
              <a:chExt cx="219456" cy="219456"/>
            </a:xfrm>
          </p:grpSpPr>
          <p:sp>
            <p:nvSpPr>
              <p:cNvPr id="415" name="Oval 414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6" name="Straight Arrow Connector 405"/>
            <p:cNvCxnSpPr/>
            <p:nvPr/>
          </p:nvCxnSpPr>
          <p:spPr>
            <a:xfrm flipH="1">
              <a:off x="2352390" y="2392328"/>
              <a:ext cx="104241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tangle 406"/>
            <p:cNvSpPr/>
            <p:nvPr/>
          </p:nvSpPr>
          <p:spPr>
            <a:xfrm>
              <a:off x="2746294" y="2354228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  <p:cxnSp>
          <p:nvCxnSpPr>
            <p:cNvPr id="408" name="Straight Connector 407"/>
            <p:cNvCxnSpPr/>
            <p:nvPr/>
          </p:nvCxnSpPr>
          <p:spPr>
            <a:xfrm flipV="1">
              <a:off x="2350930" y="2354228"/>
              <a:ext cx="666" cy="135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3391141" y="2354228"/>
              <a:ext cx="0" cy="1356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V="1">
              <a:off x="2142267" y="2529902"/>
              <a:ext cx="0" cy="8823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Rectangle 410"/>
            <p:cNvSpPr/>
            <p:nvPr/>
          </p:nvSpPr>
          <p:spPr>
            <a:xfrm>
              <a:off x="2104167" y="2866748"/>
              <a:ext cx="67961" cy="1999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  <p:cxnSp>
          <p:nvCxnSpPr>
            <p:cNvPr id="412" name="Straight Connector 411"/>
            <p:cNvCxnSpPr/>
            <p:nvPr/>
          </p:nvCxnSpPr>
          <p:spPr>
            <a:xfrm>
              <a:off x="2080547" y="3411409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2080547" y="2531725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ounded Rectangle 413"/>
            <p:cNvSpPr/>
            <p:nvPr/>
          </p:nvSpPr>
          <p:spPr>
            <a:xfrm>
              <a:off x="2413000" y="2482850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152400" y="2354228"/>
            <a:ext cx="1591171" cy="1289304"/>
            <a:chOff x="152400" y="2354228"/>
            <a:chExt cx="1591171" cy="1289304"/>
          </a:xfrm>
        </p:grpSpPr>
        <p:sp>
          <p:nvSpPr>
            <p:cNvPr id="424" name="Rounded Rectangle 423"/>
            <p:cNvSpPr/>
            <p:nvPr/>
          </p:nvSpPr>
          <p:spPr>
            <a:xfrm>
              <a:off x="359293" y="2468982"/>
              <a:ext cx="1169808" cy="1009837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5" name="Straight Arrow Connector 424"/>
            <p:cNvCxnSpPr/>
            <p:nvPr/>
          </p:nvCxnSpPr>
          <p:spPr>
            <a:xfrm flipV="1">
              <a:off x="1675514" y="2468982"/>
              <a:ext cx="0" cy="100983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Rectangle 425"/>
            <p:cNvSpPr/>
            <p:nvPr/>
          </p:nvSpPr>
          <p:spPr>
            <a:xfrm>
              <a:off x="1637263" y="2868785"/>
              <a:ext cx="76503" cy="20276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  <p:cxnSp>
          <p:nvCxnSpPr>
            <p:cNvPr id="427" name="Straight Connector 426"/>
            <p:cNvCxnSpPr/>
            <p:nvPr/>
          </p:nvCxnSpPr>
          <p:spPr>
            <a:xfrm>
              <a:off x="1560691" y="2468982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560691" y="3478820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9" name="Group 428"/>
            <p:cNvGrpSpPr/>
            <p:nvPr/>
          </p:nvGrpSpPr>
          <p:grpSpPr>
            <a:xfrm>
              <a:off x="1412212" y="2477349"/>
              <a:ext cx="110165" cy="110164"/>
              <a:chOff x="5257800" y="1349215"/>
              <a:chExt cx="219456" cy="219456"/>
            </a:xfrm>
          </p:grpSpPr>
          <p:sp>
            <p:nvSpPr>
              <p:cNvPr id="452" name="Oval 451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0" name="Group 429"/>
            <p:cNvGrpSpPr/>
            <p:nvPr/>
          </p:nvGrpSpPr>
          <p:grpSpPr>
            <a:xfrm>
              <a:off x="1412212" y="3360528"/>
              <a:ext cx="110165" cy="110164"/>
              <a:chOff x="5257800" y="1349215"/>
              <a:chExt cx="219456" cy="219456"/>
            </a:xfrm>
          </p:grpSpPr>
          <p:sp>
            <p:nvSpPr>
              <p:cNvPr id="450" name="Oval 449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>
              <a:off x="367468" y="3360528"/>
              <a:ext cx="110165" cy="110164"/>
              <a:chOff x="5257800" y="1349215"/>
              <a:chExt cx="219456" cy="219456"/>
            </a:xfrm>
          </p:grpSpPr>
          <p:sp>
            <p:nvSpPr>
              <p:cNvPr id="448" name="Oval 447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468" y="2477349"/>
              <a:ext cx="110165" cy="110164"/>
              <a:chOff x="5257800" y="1349215"/>
              <a:chExt cx="219456" cy="219456"/>
            </a:xfrm>
          </p:grpSpPr>
          <p:sp>
            <p:nvSpPr>
              <p:cNvPr id="446" name="Oval 445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3" name="Straight Arrow Connector 432"/>
            <p:cNvCxnSpPr/>
            <p:nvPr/>
          </p:nvCxnSpPr>
          <p:spPr>
            <a:xfrm flipH="1">
              <a:off x="424415" y="2392480"/>
              <a:ext cx="104655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Rectangle 433"/>
            <p:cNvSpPr/>
            <p:nvPr/>
          </p:nvSpPr>
          <p:spPr>
            <a:xfrm>
              <a:off x="819885" y="2354228"/>
              <a:ext cx="202767" cy="765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  <p:cxnSp>
          <p:nvCxnSpPr>
            <p:cNvPr id="435" name="Straight Connector 434"/>
            <p:cNvCxnSpPr/>
            <p:nvPr/>
          </p:nvCxnSpPr>
          <p:spPr>
            <a:xfrm flipV="1">
              <a:off x="422949" y="2354228"/>
              <a:ext cx="669" cy="1361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1467295" y="2354228"/>
              <a:ext cx="0" cy="1361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V="1">
              <a:off x="214558" y="2530600"/>
              <a:ext cx="0" cy="88590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>
              <a:off x="176306" y="2868785"/>
              <a:ext cx="68231" cy="2007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  <p:cxnSp>
          <p:nvCxnSpPr>
            <p:cNvPr id="439" name="Straight Arrow Connector 438"/>
            <p:cNvCxnSpPr/>
            <p:nvPr/>
          </p:nvCxnSpPr>
          <p:spPr>
            <a:xfrm flipH="1">
              <a:off x="359293" y="3573428"/>
              <a:ext cx="116980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Rectangle 439"/>
            <p:cNvSpPr/>
            <p:nvPr/>
          </p:nvSpPr>
          <p:spPr>
            <a:xfrm>
              <a:off x="844613" y="3535328"/>
              <a:ext cx="201964" cy="76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65</a:t>
              </a:r>
            </a:p>
          </p:txBody>
        </p:sp>
        <p:cxnSp>
          <p:nvCxnSpPr>
            <p:cNvPr id="441" name="Straight Connector 440"/>
            <p:cNvCxnSpPr/>
            <p:nvPr/>
          </p:nvCxnSpPr>
          <p:spPr>
            <a:xfrm flipV="1">
              <a:off x="359293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V="1">
              <a:off x="1529101" y="3497228"/>
              <a:ext cx="0" cy="1463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152400" y="3415611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52400" y="2532431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ounded Rectangle 444"/>
            <p:cNvSpPr/>
            <p:nvPr/>
          </p:nvSpPr>
          <p:spPr>
            <a:xfrm>
              <a:off x="488950" y="2482850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54734" y="2472979"/>
            <a:ext cx="1531620" cy="1005840"/>
            <a:chOff x="5954734" y="2472979"/>
            <a:chExt cx="1531620" cy="1005840"/>
          </a:xfrm>
        </p:grpSpPr>
        <p:sp>
          <p:nvSpPr>
            <p:cNvPr id="378" name="Rounded Rectangle 377"/>
            <p:cNvSpPr/>
            <p:nvPr/>
          </p:nvSpPr>
          <p:spPr>
            <a:xfrm>
              <a:off x="5954734" y="2472979"/>
              <a:ext cx="1531620" cy="1005840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7007653" y="2481800"/>
              <a:ext cx="110165" cy="110164"/>
              <a:chOff x="5257800" y="1349215"/>
              <a:chExt cx="219456" cy="219456"/>
            </a:xfrm>
          </p:grpSpPr>
          <p:sp>
            <p:nvSpPr>
              <p:cNvPr id="390" name="Oval 389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>
              <a:off x="7007653" y="3364979"/>
              <a:ext cx="110165" cy="110164"/>
              <a:chOff x="5257800" y="1349215"/>
              <a:chExt cx="219456" cy="219456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>
              <a:off x="5962909" y="3364979"/>
              <a:ext cx="110165" cy="110164"/>
              <a:chOff x="5257800" y="1349215"/>
              <a:chExt cx="219456" cy="219456"/>
            </a:xfrm>
          </p:grpSpPr>
          <p:sp>
            <p:nvSpPr>
              <p:cNvPr id="386" name="Oval 385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>
              <a:off x="5962909" y="2481800"/>
              <a:ext cx="110165" cy="110164"/>
              <a:chOff x="5257800" y="1349215"/>
              <a:chExt cx="219456" cy="219456"/>
            </a:xfrm>
          </p:grpSpPr>
          <p:sp>
            <p:nvSpPr>
              <p:cNvPr id="384" name="Oval 383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H="1" flipV="1">
              <a:off x="7120305" y="2472979"/>
              <a:ext cx="4237" cy="1005840"/>
            </a:xfrm>
            <a:prstGeom prst="line">
              <a:avLst/>
            </a:prstGeom>
            <a:solidFill>
              <a:srgbClr val="339966"/>
            </a:solidFill>
            <a:ln w="1270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4" name="Rounded Rectangle 453"/>
            <p:cNvSpPr/>
            <p:nvPr/>
          </p:nvSpPr>
          <p:spPr>
            <a:xfrm>
              <a:off x="6081711" y="2481266"/>
              <a:ext cx="914400" cy="9448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4674311" y="2750343"/>
            <a:ext cx="364033" cy="445295"/>
            <a:chOff x="4848987" y="2750343"/>
            <a:chExt cx="364033" cy="445295"/>
          </a:xfrm>
        </p:grpSpPr>
        <p:sp>
          <p:nvSpPr>
            <p:cNvPr id="474" name="Rectangle 473"/>
            <p:cNvSpPr/>
            <p:nvPr/>
          </p:nvSpPr>
          <p:spPr>
            <a:xfrm flipV="1">
              <a:off x="4885170" y="2750343"/>
              <a:ext cx="9144" cy="731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 flipV="1">
              <a:off x="4885170" y="3122486"/>
              <a:ext cx="9144" cy="731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 flipH="1" flipV="1">
              <a:off x="5203876" y="2750343"/>
              <a:ext cx="9144" cy="731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 flipH="1" flipV="1">
              <a:off x="5203876" y="3122486"/>
              <a:ext cx="9144" cy="731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3" name="Group 462"/>
            <p:cNvGrpSpPr/>
            <p:nvPr/>
          </p:nvGrpSpPr>
          <p:grpSpPr>
            <a:xfrm>
              <a:off x="4848987" y="2756535"/>
              <a:ext cx="342138" cy="434340"/>
              <a:chOff x="4848987" y="2756535"/>
              <a:chExt cx="342138" cy="434340"/>
            </a:xfrm>
          </p:grpSpPr>
          <p:sp>
            <p:nvSpPr>
              <p:cNvPr id="464" name="Rounded Rectangle 463"/>
              <p:cNvSpPr/>
              <p:nvPr/>
            </p:nvSpPr>
            <p:spPr>
              <a:xfrm>
                <a:off x="4916805" y="3132247"/>
                <a:ext cx="274320" cy="54864"/>
              </a:xfrm>
              <a:prstGeom prst="roundRect">
                <a:avLst/>
              </a:prstGeom>
              <a:pattFill prst="dkHorz">
                <a:fgClr>
                  <a:srgbClr val="FFFFCC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ounded Rectangle 464"/>
              <p:cNvSpPr/>
              <p:nvPr/>
            </p:nvSpPr>
            <p:spPr>
              <a:xfrm>
                <a:off x="4916805" y="2760299"/>
                <a:ext cx="274320" cy="54864"/>
              </a:xfrm>
              <a:prstGeom prst="roundRect">
                <a:avLst/>
              </a:prstGeom>
              <a:pattFill prst="dkHorz">
                <a:fgClr>
                  <a:srgbClr val="FFFFCC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 flipH="1" flipV="1">
                <a:off x="4895849" y="2756535"/>
                <a:ext cx="18288" cy="4343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flipV="1">
                <a:off x="4848987" y="2902839"/>
                <a:ext cx="45719" cy="14173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52400" y="4038600"/>
            <a:ext cx="4190999" cy="2514600"/>
            <a:chOff x="152400" y="4038600"/>
            <a:chExt cx="4190999" cy="2514600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" y="4038600"/>
              <a:ext cx="4190999" cy="2364073"/>
              <a:chOff x="152400" y="4149383"/>
              <a:chExt cx="4190999" cy="2364073"/>
            </a:xfrm>
          </p:grpSpPr>
          <p:pic>
            <p:nvPicPr>
              <p:cNvPr id="141" name="Picture 2" descr="C:\Documents and Settings\Lucas\Desktop\2015-06-12\pic\rover_5_front-back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2400" y="5063783"/>
                <a:ext cx="4190999" cy="1449673"/>
              </a:xfrm>
              <a:prstGeom prst="rect">
                <a:avLst/>
              </a:prstGeom>
              <a:noFill/>
            </p:spPr>
          </p:pic>
          <p:sp>
            <p:nvSpPr>
              <p:cNvPr id="142" name="Rounded Rectangle 141"/>
              <p:cNvSpPr/>
              <p:nvPr/>
            </p:nvSpPr>
            <p:spPr>
              <a:xfrm>
                <a:off x="1516380" y="4149383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933699" y="4149383"/>
                <a:ext cx="45719" cy="9144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438655" y="5063783"/>
                <a:ext cx="1618488" cy="4571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2023871" y="4915701"/>
                <a:ext cx="448056" cy="681482"/>
                <a:chOff x="4123944" y="2209800"/>
                <a:chExt cx="448056" cy="681482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 flipV="1">
                  <a:off x="4203716" y="2209800"/>
                  <a:ext cx="288036" cy="256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4203716" y="2209800"/>
                  <a:ext cx="288036" cy="256032"/>
                  <a:chOff x="4203716" y="2209800"/>
                  <a:chExt cx="288036" cy="256032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242121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261323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280526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299728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4318930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338133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4357335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376538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4395740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4414942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4434145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4453347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4472550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4491752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4222918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4203716" y="2209800"/>
                    <a:ext cx="0" cy="256032"/>
                  </a:xfrm>
                  <a:prstGeom prst="lin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49" name="Rectangle 148"/>
                <p:cNvSpPr/>
                <p:nvPr/>
              </p:nvSpPr>
              <p:spPr>
                <a:xfrm flipV="1">
                  <a:off x="4123944" y="2456942"/>
                  <a:ext cx="448056" cy="43434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 flipV="1">
                  <a:off x="4277488" y="2542032"/>
                  <a:ext cx="141732" cy="141732"/>
                  <a:chOff x="6629400" y="2501900"/>
                  <a:chExt cx="283464" cy="283464"/>
                </a:xfrm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6629400" y="2501900"/>
                    <a:ext cx="283464" cy="283464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629400" y="2501900"/>
                    <a:ext cx="283464" cy="283464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1" name="Oval 150"/>
                <p:cNvSpPr/>
                <p:nvPr/>
              </p:nvSpPr>
              <p:spPr>
                <a:xfrm flipV="1">
                  <a:off x="4135849" y="2829878"/>
                  <a:ext cx="50292" cy="50292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 flipV="1">
                  <a:off x="4510897" y="2829878"/>
                  <a:ext cx="50292" cy="50292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 flipV="1">
                  <a:off x="4510897" y="2601278"/>
                  <a:ext cx="50292" cy="50292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 flipV="1">
                  <a:off x="4135849" y="2601278"/>
                  <a:ext cx="50292" cy="50292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4" name="Rectangle 143"/>
            <p:cNvSpPr/>
            <p:nvPr/>
          </p:nvSpPr>
          <p:spPr>
            <a:xfrm>
              <a:off x="12678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2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Mount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21124" y="932688"/>
            <a:ext cx="4463728" cy="4096512"/>
            <a:chOff x="4495800" y="932688"/>
            <a:chExt cx="4463728" cy="4096512"/>
          </a:xfrm>
        </p:grpSpPr>
        <p:pic>
          <p:nvPicPr>
            <p:cNvPr id="102" name="Picture 4" descr="D:\Lucas\PhD\research\robots\platforms\Dagu_Rover-5\pic\drawings\dagu_rover-5_t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932688"/>
              <a:ext cx="4463728" cy="409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ounded Rectangle 14"/>
            <p:cNvSpPr/>
            <p:nvPr/>
          </p:nvSpPr>
          <p:spPr>
            <a:xfrm>
              <a:off x="5193397" y="2168139"/>
              <a:ext cx="3063240" cy="1618488"/>
            </a:xfrm>
            <a:prstGeom prst="roundRect">
              <a:avLst>
                <a:gd name="adj" fmla="val 189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2321715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516054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85408" y="3516054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085408" y="2321715"/>
              <a:ext cx="114300" cy="11433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5715000" y="5181600"/>
            <a:ext cx="18288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TOP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4674311" y="2750343"/>
            <a:ext cx="364033" cy="445295"/>
            <a:chOff x="4848987" y="2750343"/>
            <a:chExt cx="364033" cy="445295"/>
          </a:xfrm>
        </p:grpSpPr>
        <p:sp>
          <p:nvSpPr>
            <p:cNvPr id="181" name="Rectangle 180"/>
            <p:cNvSpPr/>
            <p:nvPr/>
          </p:nvSpPr>
          <p:spPr>
            <a:xfrm flipV="1">
              <a:off x="4885170" y="2750343"/>
              <a:ext cx="9144" cy="731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 flipV="1">
              <a:off x="4885170" y="3122486"/>
              <a:ext cx="9144" cy="731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 flipH="1" flipV="1">
              <a:off x="5203876" y="2750343"/>
              <a:ext cx="9144" cy="731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 flipH="1" flipV="1">
              <a:off x="5203876" y="3122486"/>
              <a:ext cx="9144" cy="731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848987" y="2756535"/>
              <a:ext cx="342138" cy="434340"/>
              <a:chOff x="4848987" y="2756535"/>
              <a:chExt cx="342138" cy="434340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4916805" y="3132247"/>
                <a:ext cx="274320" cy="54864"/>
              </a:xfrm>
              <a:prstGeom prst="roundRect">
                <a:avLst/>
              </a:prstGeom>
              <a:pattFill prst="dkHorz">
                <a:fgClr>
                  <a:srgbClr val="FFFFCC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4916805" y="2760299"/>
                <a:ext cx="274320" cy="54864"/>
              </a:xfrm>
              <a:prstGeom prst="roundRect">
                <a:avLst/>
              </a:prstGeom>
              <a:pattFill prst="dkHorz">
                <a:fgClr>
                  <a:srgbClr val="FFFFCC"/>
                </a:fgClr>
                <a:bgClr>
                  <a:schemeClr val="tx1">
                    <a:lumMod val="50000"/>
                    <a:lumOff val="50000"/>
                  </a:schemeClr>
                </a:bgClr>
              </a:patt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H="1" flipV="1">
                <a:off x="4895849" y="2756535"/>
                <a:ext cx="18288" cy="4343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V="1">
                <a:off x="4848987" y="2902839"/>
                <a:ext cx="45719" cy="14173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6" name="Straight Arrow Connector 165"/>
          <p:cNvCxnSpPr>
            <a:stCxn id="162" idx="3"/>
          </p:cNvCxnSpPr>
          <p:nvPr/>
        </p:nvCxnSpPr>
        <p:spPr>
          <a:xfrm>
            <a:off x="2907790" y="3162300"/>
            <a:ext cx="2110931" cy="260604"/>
          </a:xfrm>
          <a:prstGeom prst="straightConnector1">
            <a:avLst/>
          </a:prstGeom>
          <a:ln w="28575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307590" y="2590800"/>
            <a:ext cx="16002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Controller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Mounting Plate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170×90 mm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(6.7×3.5 in)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690687" y="1752600"/>
            <a:ext cx="1509713" cy="34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Material?</a:t>
            </a:r>
          </a:p>
        </p:txBody>
      </p:sp>
      <p:cxnSp>
        <p:nvCxnSpPr>
          <p:cNvPr id="190" name="Straight Arrow Connector 189"/>
          <p:cNvCxnSpPr>
            <a:stCxn id="162" idx="2"/>
          </p:cNvCxnSpPr>
          <p:nvPr/>
        </p:nvCxnSpPr>
        <p:spPr>
          <a:xfrm>
            <a:off x="2107690" y="3733800"/>
            <a:ext cx="559310" cy="1199134"/>
          </a:xfrm>
          <a:prstGeom prst="straightConnector1">
            <a:avLst/>
          </a:prstGeom>
          <a:ln w="28575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2400" y="4038600"/>
            <a:ext cx="4190999" cy="2514600"/>
            <a:chOff x="152400" y="4038600"/>
            <a:chExt cx="4190999" cy="2514600"/>
          </a:xfrm>
        </p:grpSpPr>
        <p:pic>
          <p:nvPicPr>
            <p:cNvPr id="63" name="Picture 2" descr="C:\Documents and Settings\Lucas\Desktop\2015-06-12\pic\rover_5_front-bac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4953000"/>
              <a:ext cx="4190999" cy="1449673"/>
            </a:xfrm>
            <a:prstGeom prst="rect">
              <a:avLst/>
            </a:prstGeom>
            <a:noFill/>
          </p:spPr>
        </p:pic>
        <p:sp>
          <p:nvSpPr>
            <p:cNvPr id="64" name="Rounded Rectangle 63"/>
            <p:cNvSpPr/>
            <p:nvPr/>
          </p:nvSpPr>
          <p:spPr>
            <a:xfrm>
              <a:off x="1516380" y="4038600"/>
              <a:ext cx="45719" cy="9144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933699" y="4038600"/>
              <a:ext cx="45719" cy="9144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438655" y="4953000"/>
              <a:ext cx="1618488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023871" y="4804918"/>
              <a:ext cx="448056" cy="681482"/>
              <a:chOff x="4123944" y="2209800"/>
              <a:chExt cx="448056" cy="681482"/>
            </a:xfrm>
          </p:grpSpPr>
          <p:sp>
            <p:nvSpPr>
              <p:cNvPr id="71" name="Rectangle 70"/>
              <p:cNvSpPr/>
              <p:nvPr/>
            </p:nvSpPr>
            <p:spPr>
              <a:xfrm flipV="1">
                <a:off x="4203716" y="2209800"/>
                <a:ext cx="288036" cy="256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203716" y="2209800"/>
                <a:ext cx="288036" cy="256032"/>
                <a:chOff x="4203716" y="2209800"/>
                <a:chExt cx="288036" cy="256032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242121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261323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4280526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29972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31893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338133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357335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37653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439574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414942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434145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453347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447255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491752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22291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203716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4" name="Rectangle 73"/>
              <p:cNvSpPr/>
              <p:nvPr/>
            </p:nvSpPr>
            <p:spPr>
              <a:xfrm flipV="1">
                <a:off x="4123944" y="2456942"/>
                <a:ext cx="448056" cy="4343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 flipV="1">
                <a:off x="4277488" y="2542032"/>
                <a:ext cx="141732" cy="141732"/>
                <a:chOff x="6629400" y="2501900"/>
                <a:chExt cx="283464" cy="283464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629400" y="2501900"/>
                  <a:ext cx="283464" cy="28346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629400" y="2501900"/>
                  <a:ext cx="283464" cy="28346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Oval 78"/>
              <p:cNvSpPr/>
              <p:nvPr/>
            </p:nvSpPr>
            <p:spPr>
              <a:xfrm flipV="1">
                <a:off x="4135849" y="28298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 flipV="1">
                <a:off x="4510897" y="28298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 flipV="1">
                <a:off x="4510897" y="26012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 flipV="1">
                <a:off x="4135849" y="26012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12678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979418" y="4593082"/>
            <a:ext cx="2955626" cy="6858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? Office Depot black plastic clipboard 6”×9” (1 ea. $3.99)</a:t>
            </a:r>
          </a:p>
        </p:txBody>
      </p:sp>
    </p:spTree>
    <p:extLst>
      <p:ext uri="{BB962C8B-B14F-4D97-AF65-F5344CB8AC3E}">
        <p14:creationId xmlns:p14="http://schemas.microsoft.com/office/powerpoint/2010/main" val="10627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7" descr="C:\Documents and Settings\Lucas\Desktop\2015-06-12\pic\pi_noi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2311" y="3896311"/>
            <a:ext cx="1894889" cy="1894889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Camera Ribbon Cable</a:t>
            </a:r>
          </a:p>
        </p:txBody>
      </p:sp>
      <p:pic>
        <p:nvPicPr>
          <p:cNvPr id="272" name="Picture 2" descr="F:\TrackedRobot\RaspberryPi\pic\RPiB+\raspberry_pi_b+_official_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488904"/>
            <a:ext cx="1719072" cy="1092495"/>
          </a:xfrm>
          <a:prstGeom prst="rect">
            <a:avLst/>
          </a:prstGeom>
          <a:noFill/>
        </p:spPr>
      </p:pic>
      <p:sp>
        <p:nvSpPr>
          <p:cNvPr id="273" name="Rectangle 272"/>
          <p:cNvSpPr/>
          <p:nvPr/>
        </p:nvSpPr>
        <p:spPr>
          <a:xfrm>
            <a:off x="2971800" y="2971799"/>
            <a:ext cx="609600" cy="609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457200" y="4953000"/>
            <a:ext cx="1600200" cy="1219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Insert ribbon cable with silver contacts toward HDMI connector</a:t>
            </a:r>
          </a:p>
        </p:txBody>
      </p:sp>
      <p:pic>
        <p:nvPicPr>
          <p:cNvPr id="275" name="Picture 5" descr="C:\Documents and Settings\Lucas\Desktop\2015-06-12\pic\pi_camera_ribbon_contac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30071"/>
            <a:ext cx="1905000" cy="190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cxnSp>
        <p:nvCxnSpPr>
          <p:cNvPr id="277" name="Straight Arrow Connector 276"/>
          <p:cNvCxnSpPr/>
          <p:nvPr/>
        </p:nvCxnSpPr>
        <p:spPr>
          <a:xfrm flipH="1">
            <a:off x="2057400" y="3456432"/>
            <a:ext cx="1392936" cy="658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4321124" y="932688"/>
            <a:ext cx="4463728" cy="4096512"/>
            <a:chOff x="4321124" y="932688"/>
            <a:chExt cx="4463728" cy="4096512"/>
          </a:xfrm>
        </p:grpSpPr>
        <p:grpSp>
          <p:nvGrpSpPr>
            <p:cNvPr id="450" name="Group 449"/>
            <p:cNvGrpSpPr/>
            <p:nvPr/>
          </p:nvGrpSpPr>
          <p:grpSpPr>
            <a:xfrm>
              <a:off x="4321124" y="932688"/>
              <a:ext cx="4463728" cy="4096512"/>
              <a:chOff x="4495800" y="932688"/>
              <a:chExt cx="4463728" cy="4096512"/>
            </a:xfrm>
          </p:grpSpPr>
          <p:pic>
            <p:nvPicPr>
              <p:cNvPr id="451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2" name="Rounded Rectangle 451"/>
              <p:cNvSpPr/>
              <p:nvPr/>
            </p:nvSpPr>
            <p:spPr>
              <a:xfrm>
                <a:off x="5193397" y="2168139"/>
                <a:ext cx="3063240" cy="1618488"/>
              </a:xfrm>
              <a:prstGeom prst="roundRect">
                <a:avLst>
                  <a:gd name="adj" fmla="val 189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5257800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5257800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8085408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8085408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6" name="Group 445"/>
            <p:cNvGrpSpPr/>
            <p:nvPr/>
          </p:nvGrpSpPr>
          <p:grpSpPr>
            <a:xfrm rot="10800000">
              <a:off x="7734088" y="2743200"/>
              <a:ext cx="228600" cy="457200"/>
              <a:chOff x="5143288" y="1295400"/>
              <a:chExt cx="228600" cy="457200"/>
            </a:xfrm>
          </p:grpSpPr>
          <p:sp>
            <p:nvSpPr>
              <p:cNvPr id="448" name="Rectangle 447"/>
              <p:cNvSpPr/>
              <p:nvPr/>
            </p:nvSpPr>
            <p:spPr>
              <a:xfrm>
                <a:off x="5143288" y="1295400"/>
                <a:ext cx="228600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5143288" y="1524000"/>
                <a:ext cx="228600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cs typeface="Times New Roman" panose="02020603050405020304" pitchFamily="18" charset="0"/>
                  </a:rPr>
                  <a:t>–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>
              <a:off x="5955030" y="2473325"/>
              <a:ext cx="1531620" cy="1005840"/>
              <a:chOff x="2286000" y="1524000"/>
              <a:chExt cx="1531620" cy="1005840"/>
            </a:xfrm>
          </p:grpSpPr>
          <p:sp>
            <p:nvSpPr>
              <p:cNvPr id="430" name="Rounded Rectangle 429"/>
              <p:cNvSpPr/>
              <p:nvPr/>
            </p:nvSpPr>
            <p:spPr>
              <a:xfrm>
                <a:off x="2286000" y="1524000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1" name="Group 430"/>
              <p:cNvGrpSpPr/>
              <p:nvPr/>
            </p:nvGrpSpPr>
            <p:grpSpPr>
              <a:xfrm>
                <a:off x="3338919" y="1532821"/>
                <a:ext cx="110165" cy="110164"/>
                <a:chOff x="5257800" y="1349215"/>
                <a:chExt cx="219456" cy="219456"/>
              </a:xfrm>
            </p:grpSpPr>
            <p:sp>
              <p:nvSpPr>
                <p:cNvPr id="442" name="Oval 441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2" name="Group 431"/>
              <p:cNvGrpSpPr/>
              <p:nvPr/>
            </p:nvGrpSpPr>
            <p:grpSpPr>
              <a:xfrm>
                <a:off x="3338919" y="2416000"/>
                <a:ext cx="110165" cy="110164"/>
                <a:chOff x="5257800" y="1349215"/>
                <a:chExt cx="219456" cy="219456"/>
              </a:xfrm>
            </p:grpSpPr>
            <p:sp>
              <p:nvSpPr>
                <p:cNvPr id="440" name="Oval 439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3" name="Group 432"/>
              <p:cNvGrpSpPr/>
              <p:nvPr/>
            </p:nvGrpSpPr>
            <p:grpSpPr>
              <a:xfrm>
                <a:off x="2294175" y="2416000"/>
                <a:ext cx="110165" cy="110164"/>
                <a:chOff x="5257800" y="1349215"/>
                <a:chExt cx="219456" cy="219456"/>
              </a:xfrm>
            </p:grpSpPr>
            <p:sp>
              <p:nvSpPr>
                <p:cNvPr id="438" name="Oval 437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4" name="Group 433"/>
              <p:cNvGrpSpPr/>
              <p:nvPr/>
            </p:nvGrpSpPr>
            <p:grpSpPr>
              <a:xfrm>
                <a:off x="2294175" y="1532821"/>
                <a:ext cx="110165" cy="110164"/>
                <a:chOff x="5257800" y="1349215"/>
                <a:chExt cx="219456" cy="219456"/>
              </a:xfrm>
            </p:grpSpPr>
            <p:sp>
              <p:nvSpPr>
                <p:cNvPr id="436" name="Oval 43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35" name="Straight Connector 434"/>
              <p:cNvCxnSpPr/>
              <p:nvPr/>
            </p:nvCxnSpPr>
            <p:spPr>
              <a:xfrm flipH="1" flipV="1">
                <a:off x="3451571" y="1524000"/>
                <a:ext cx="4237" cy="1005840"/>
              </a:xfrm>
              <a:prstGeom prst="line">
                <a:avLst/>
              </a:prstGeom>
              <a:solidFill>
                <a:srgbClr val="339966"/>
              </a:solidFill>
              <a:ln w="12700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4674311" y="2750343"/>
              <a:ext cx="364033" cy="445295"/>
              <a:chOff x="4848987" y="2750343"/>
              <a:chExt cx="364033" cy="445295"/>
            </a:xfrm>
          </p:grpSpPr>
          <p:sp>
            <p:nvSpPr>
              <p:cNvPr id="251" name="Rectangle 250"/>
              <p:cNvSpPr/>
              <p:nvPr/>
            </p:nvSpPr>
            <p:spPr>
              <a:xfrm flipV="1">
                <a:off x="4885170" y="2750343"/>
                <a:ext cx="9144" cy="731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 flipV="1">
                <a:off x="4885170" y="3122486"/>
                <a:ext cx="9144" cy="731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 flipV="1">
                <a:off x="5203876" y="2750343"/>
                <a:ext cx="9144" cy="731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 flipV="1">
                <a:off x="5203876" y="3122486"/>
                <a:ext cx="9144" cy="731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/>
              <p:cNvGrpSpPr/>
              <p:nvPr/>
            </p:nvGrpSpPr>
            <p:grpSpPr>
              <a:xfrm>
                <a:off x="4848987" y="2756535"/>
                <a:ext cx="342138" cy="434340"/>
                <a:chOff x="4848987" y="2756535"/>
                <a:chExt cx="342138" cy="434340"/>
              </a:xfrm>
            </p:grpSpPr>
            <p:sp>
              <p:nvSpPr>
                <p:cNvPr id="257" name="Rounded Rectangle 256"/>
                <p:cNvSpPr/>
                <p:nvPr/>
              </p:nvSpPr>
              <p:spPr>
                <a:xfrm>
                  <a:off x="4916805" y="3132247"/>
                  <a:ext cx="274320" cy="54864"/>
                </a:xfrm>
                <a:prstGeom prst="roundRect">
                  <a:avLst/>
                </a:prstGeom>
                <a:pattFill prst="dkHorz">
                  <a:fgClr>
                    <a:srgbClr val="FFFFCC"/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ounded Rectangle 257"/>
                <p:cNvSpPr/>
                <p:nvPr/>
              </p:nvSpPr>
              <p:spPr>
                <a:xfrm>
                  <a:off x="4916805" y="2760299"/>
                  <a:ext cx="274320" cy="54864"/>
                </a:xfrm>
                <a:prstGeom prst="roundRect">
                  <a:avLst/>
                </a:prstGeom>
                <a:pattFill prst="dkHorz">
                  <a:fgClr>
                    <a:srgbClr val="FFFFCC"/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 flipV="1">
                  <a:off x="4848987" y="2902839"/>
                  <a:ext cx="45719" cy="14173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 flipH="1" flipV="1">
                  <a:off x="4895849" y="2756535"/>
                  <a:ext cx="18288" cy="4343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3" name="Rectangle 262"/>
            <p:cNvSpPr/>
            <p:nvPr/>
          </p:nvSpPr>
          <p:spPr>
            <a:xfrm>
              <a:off x="8035797" y="3383280"/>
              <a:ext cx="73152" cy="731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Connector 264"/>
            <p:cNvCxnSpPr>
              <a:stCxn id="263" idx="1"/>
              <a:endCxn id="268" idx="2"/>
            </p:cNvCxnSpPr>
            <p:nvPr/>
          </p:nvCxnSpPr>
          <p:spPr>
            <a:xfrm flipV="1">
              <a:off x="8035797" y="2971800"/>
              <a:ext cx="1779" cy="44805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4721173" y="2807018"/>
              <a:ext cx="2114551" cy="614362"/>
              <a:chOff x="781049" y="5329238"/>
              <a:chExt cx="2114551" cy="614362"/>
            </a:xfrm>
          </p:grpSpPr>
          <p:sp>
            <p:nvSpPr>
              <p:cNvPr id="4" name="Parallelogram 3"/>
              <p:cNvSpPr/>
              <p:nvPr/>
            </p:nvSpPr>
            <p:spPr>
              <a:xfrm rot="5400000">
                <a:off x="1544573" y="4565714"/>
                <a:ext cx="548640" cy="2075688"/>
              </a:xfrm>
              <a:prstGeom prst="parallelogram">
                <a:avLst>
                  <a:gd name="adj" fmla="val 4227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 rot="16200000" flipV="1">
                <a:off x="1704593" y="4673279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16200000" flipV="1">
                <a:off x="1704593" y="4654077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6200000" flipV="1">
                <a:off x="1704593" y="4634874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6200000" flipV="1">
                <a:off x="1704593" y="4615672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6200000" flipV="1">
                <a:off x="1704593" y="4596470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6200000" flipV="1">
                <a:off x="1704593" y="4577267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6200000" flipV="1">
                <a:off x="1704593" y="4558065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6200000" flipV="1">
                <a:off x="1704593" y="4538862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V="1">
                <a:off x="1704593" y="4519660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16200000" flipV="1">
                <a:off x="1704593" y="4500458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6200000" flipV="1">
                <a:off x="1704593" y="4481255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6200000" flipV="1">
                <a:off x="1704593" y="4462053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6200000" flipV="1">
                <a:off x="1704593" y="4442850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6200000" flipV="1">
                <a:off x="1704593" y="4423648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6200000" flipV="1">
                <a:off x="1704593" y="4692482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6200000" flipV="1">
                <a:off x="1704593" y="4711684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1" name="Rectangle 170"/>
              <p:cNvSpPr/>
              <p:nvPr/>
            </p:nvSpPr>
            <p:spPr>
              <a:xfrm rot="16200000" flipV="1">
                <a:off x="2648713" y="5696712"/>
                <a:ext cx="448056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6076950" y="3581400"/>
              <a:ext cx="407416" cy="128016"/>
              <a:chOff x="2471166" y="2819400"/>
              <a:chExt cx="407416" cy="12801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2750566" y="2819400"/>
                <a:ext cx="128016" cy="128016"/>
              </a:xfrm>
              <a:prstGeom prst="rect">
                <a:avLst/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55316" y="2819400"/>
                <a:ext cx="128016" cy="128016"/>
              </a:xfrm>
              <a:prstGeom prst="rect">
                <a:avLst/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65400" y="2819400"/>
                <a:ext cx="128016" cy="128016"/>
              </a:xfrm>
              <a:prstGeom prst="rect">
                <a:avLst/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471166" y="2819400"/>
                <a:ext cx="128016" cy="128016"/>
              </a:xfrm>
              <a:prstGeom prst="rect">
                <a:avLst/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2" name="Elbow Connector 241"/>
            <p:cNvCxnSpPr>
              <a:stCxn id="200" idx="1"/>
              <a:endCxn id="69" idx="0"/>
            </p:cNvCxnSpPr>
            <p:nvPr/>
          </p:nvCxnSpPr>
          <p:spPr>
            <a:xfrm rot="5400000">
              <a:off x="5875107" y="3315048"/>
              <a:ext cx="532204" cy="501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4" name="Elbow Connector 243"/>
            <p:cNvCxnSpPr>
              <a:stCxn id="201" idx="1"/>
              <a:endCxn id="68" idx="0"/>
            </p:cNvCxnSpPr>
            <p:nvPr/>
          </p:nvCxnSpPr>
          <p:spPr>
            <a:xfrm rot="16200000" flipH="1">
              <a:off x="5968535" y="3314743"/>
              <a:ext cx="532204" cy="1110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Elbow Connector 245"/>
            <p:cNvCxnSpPr>
              <a:stCxn id="202" idx="1"/>
              <a:endCxn id="59" idx="0"/>
            </p:cNvCxnSpPr>
            <p:nvPr/>
          </p:nvCxnSpPr>
          <p:spPr>
            <a:xfrm rot="5400000">
              <a:off x="6059805" y="3314500"/>
              <a:ext cx="532204" cy="1597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Elbow Connector 247"/>
            <p:cNvCxnSpPr>
              <a:stCxn id="203" idx="1"/>
              <a:endCxn id="58" idx="0"/>
            </p:cNvCxnSpPr>
            <p:nvPr/>
          </p:nvCxnSpPr>
          <p:spPr>
            <a:xfrm rot="16200000" flipH="1">
              <a:off x="6153741" y="3314783"/>
              <a:ext cx="532204" cy="1030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Elbow Connector 193"/>
            <p:cNvCxnSpPr>
              <a:stCxn id="182" idx="1"/>
              <a:endCxn id="267" idx="2"/>
            </p:cNvCxnSpPr>
            <p:nvPr/>
          </p:nvCxnSpPr>
          <p:spPr>
            <a:xfrm rot="5400000" flipH="1" flipV="1">
              <a:off x="7281602" y="2367822"/>
              <a:ext cx="4168" cy="1358427"/>
            </a:xfrm>
            <a:prstGeom prst="bentConnector3">
              <a:avLst>
                <a:gd name="adj1" fmla="val -5384645"/>
              </a:avLst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7" name="Elbow Connector 196"/>
            <p:cNvCxnSpPr>
              <a:stCxn id="181" idx="1"/>
              <a:endCxn id="263" idx="1"/>
            </p:cNvCxnSpPr>
            <p:nvPr/>
          </p:nvCxnSpPr>
          <p:spPr>
            <a:xfrm rot="16200000" flipH="1">
              <a:off x="7087995" y="2472054"/>
              <a:ext cx="370736" cy="1524868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7924800" y="2898648"/>
              <a:ext cx="149352" cy="146304"/>
              <a:chOff x="7924800" y="2898648"/>
              <a:chExt cx="149352" cy="146304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7924800" y="2971800"/>
                <a:ext cx="76200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8001000" y="2898648"/>
                <a:ext cx="73152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8" name="Group 427"/>
            <p:cNvGrpSpPr/>
            <p:nvPr/>
          </p:nvGrpSpPr>
          <p:grpSpPr>
            <a:xfrm>
              <a:off x="6086001" y="2473325"/>
              <a:ext cx="914400" cy="583560"/>
              <a:chOff x="2145877" y="2473325"/>
              <a:chExt cx="914400" cy="583560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2145877" y="2473325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2145877" y="2473325"/>
                <a:ext cx="783429" cy="301752"/>
              </a:xfrm>
              <a:prstGeom prst="roundRect">
                <a:avLst>
                  <a:gd name="adj" fmla="val 539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6" name="Group 425"/>
              <p:cNvGrpSpPr/>
              <p:nvPr/>
            </p:nvGrpSpPr>
            <p:grpSpPr>
              <a:xfrm>
                <a:off x="2167306" y="2701926"/>
                <a:ext cx="347472" cy="354958"/>
                <a:chOff x="2167306" y="2701926"/>
                <a:chExt cx="347472" cy="354958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167306" y="2770298"/>
                  <a:ext cx="347472" cy="58167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Group 164"/>
                <p:cNvGrpSpPr/>
                <p:nvPr/>
              </p:nvGrpSpPr>
              <p:grpSpPr>
                <a:xfrm>
                  <a:off x="2468401" y="2701926"/>
                  <a:ext cx="21430" cy="266812"/>
                  <a:chOff x="4078294" y="3758184"/>
                  <a:chExt cx="128016" cy="159385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078294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078294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Trapezoid 153"/>
                  <p:cNvSpPr/>
                  <p:nvPr/>
                </p:nvSpPr>
                <p:spPr>
                  <a:xfrm flipV="1">
                    <a:off x="4078294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61"/>
                <p:cNvGrpSpPr/>
                <p:nvPr/>
              </p:nvGrpSpPr>
              <p:grpSpPr>
                <a:xfrm>
                  <a:off x="2283970" y="2701926"/>
                  <a:ext cx="21430" cy="266812"/>
                  <a:chOff x="2976563" y="3758184"/>
                  <a:chExt cx="128016" cy="1593850"/>
                </a:xfrm>
              </p:grpSpPr>
              <p:sp>
                <p:nvSpPr>
                  <p:cNvPr id="146" name="Rectangle 145"/>
                  <p:cNvSpPr/>
                  <p:nvPr/>
                </p:nvSpPr>
                <p:spPr>
                  <a:xfrm>
                    <a:off x="2976563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2976563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Trapezoid 147"/>
                  <p:cNvSpPr/>
                  <p:nvPr/>
                </p:nvSpPr>
                <p:spPr>
                  <a:xfrm flipV="1">
                    <a:off x="2976563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oup 162"/>
                <p:cNvGrpSpPr/>
                <p:nvPr/>
              </p:nvGrpSpPr>
              <p:grpSpPr>
                <a:xfrm>
                  <a:off x="2376185" y="2701926"/>
                  <a:ext cx="21430" cy="266812"/>
                  <a:chOff x="3527426" y="3758184"/>
                  <a:chExt cx="128016" cy="1593850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3527426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3527426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rapezoid 144"/>
                  <p:cNvSpPr/>
                  <p:nvPr/>
                </p:nvSpPr>
                <p:spPr>
                  <a:xfrm flipV="1">
                    <a:off x="3527426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oup 160"/>
                <p:cNvGrpSpPr/>
                <p:nvPr/>
              </p:nvGrpSpPr>
              <p:grpSpPr>
                <a:xfrm>
                  <a:off x="2191755" y="2701926"/>
                  <a:ext cx="21430" cy="266812"/>
                  <a:chOff x="2425700" y="3758184"/>
                  <a:chExt cx="128016" cy="1593850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2425700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425700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Trapezoid 141"/>
                  <p:cNvSpPr/>
                  <p:nvPr/>
                </p:nvSpPr>
                <p:spPr>
                  <a:xfrm flipV="1">
                    <a:off x="2425700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0" name="Rectangle 199"/>
                <p:cNvSpPr/>
                <p:nvPr/>
              </p:nvSpPr>
              <p:spPr>
                <a:xfrm rot="16200000">
                  <a:off x="2142141" y="2973859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 rot="16200000">
                  <a:off x="2234764" y="2973859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 rot="16200000">
                  <a:off x="2327387" y="2973859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 rot="16200000">
                  <a:off x="2420010" y="2973859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 rot="5400000" flipH="1">
                  <a:off x="2222545" y="2764651"/>
                  <a:ext cx="236993" cy="347472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 rot="16200000" flipH="1">
                  <a:off x="2198034" y="2979169"/>
                  <a:ext cx="92249" cy="24600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 rot="16200000" flipH="1">
                  <a:off x="2389686" y="2979169"/>
                  <a:ext cx="92249" cy="24600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 rot="5400000" flipH="1">
                  <a:off x="2323826" y="2972467"/>
                  <a:ext cx="31996" cy="136836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 rot="5400000" flipH="1">
                  <a:off x="2326937" y="3003072"/>
                  <a:ext cx="26137" cy="81487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 rot="16200000" flipH="1">
                  <a:off x="2112725" y="2870079"/>
                  <a:ext cx="132224" cy="23062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Rounded Rectangle 214"/>
                <p:cNvSpPr/>
                <p:nvPr/>
              </p:nvSpPr>
              <p:spPr>
                <a:xfrm rot="16200000" flipH="1">
                  <a:off x="2437135" y="2870079"/>
                  <a:ext cx="132224" cy="23062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2191032" y="2771134"/>
                  <a:ext cx="300020" cy="169909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2191032" y="2905794"/>
                  <a:ext cx="300020" cy="35249"/>
                </a:xfrm>
                <a:prstGeom prst="rect">
                  <a:avLst/>
                </a:prstGeom>
                <a:solidFill>
                  <a:srgbClr val="FFF9E7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Rounded Rectangle 206"/>
                <p:cNvSpPr/>
                <p:nvPr/>
              </p:nvSpPr>
              <p:spPr>
                <a:xfrm rot="16200000" flipH="1">
                  <a:off x="2251600" y="2873328"/>
                  <a:ext cx="176811" cy="137199"/>
                </a:xfrm>
                <a:prstGeom prst="roundRect">
                  <a:avLst>
                    <a:gd name="adj" fmla="val 4605"/>
                  </a:avLst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 rot="5400000" flipH="1">
                  <a:off x="2255444" y="2915790"/>
                  <a:ext cx="169123" cy="44587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>
                <a:xfrm rot="16200000" flipH="1">
                  <a:off x="2330781" y="2954163"/>
                  <a:ext cx="18450" cy="136836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 rot="16200000" flipH="1">
                  <a:off x="2333599" y="2837635"/>
                  <a:ext cx="12812" cy="44587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7" name="Group 426"/>
              <p:cNvGrpSpPr/>
              <p:nvPr/>
            </p:nvGrpSpPr>
            <p:grpSpPr>
              <a:xfrm>
                <a:off x="2536114" y="2701926"/>
                <a:ext cx="164592" cy="354959"/>
                <a:chOff x="2536114" y="2701926"/>
                <a:chExt cx="164592" cy="354959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536114" y="2770298"/>
                  <a:ext cx="164592" cy="58453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7" name="Group 165"/>
                <p:cNvGrpSpPr/>
                <p:nvPr/>
              </p:nvGrpSpPr>
              <p:grpSpPr>
                <a:xfrm>
                  <a:off x="2560685" y="2701926"/>
                  <a:ext cx="21535" cy="268124"/>
                  <a:chOff x="4629162" y="3758184"/>
                  <a:chExt cx="128016" cy="159385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629162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629162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Trapezoid 165"/>
                  <p:cNvSpPr/>
                  <p:nvPr/>
                </p:nvSpPr>
                <p:spPr>
                  <a:xfrm flipV="1">
                    <a:off x="4629162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8" name="Group 166"/>
                <p:cNvGrpSpPr/>
                <p:nvPr/>
              </p:nvGrpSpPr>
              <p:grpSpPr>
                <a:xfrm>
                  <a:off x="2653355" y="2701926"/>
                  <a:ext cx="21535" cy="268124"/>
                  <a:chOff x="5180030" y="3758184"/>
                  <a:chExt cx="128016" cy="159385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5180030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5180030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rapezoid 162"/>
                  <p:cNvSpPr/>
                  <p:nvPr/>
                </p:nvSpPr>
                <p:spPr>
                  <a:xfrm flipV="1">
                    <a:off x="5180030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1" name="Rectangle 180"/>
                <p:cNvSpPr/>
                <p:nvPr/>
              </p:nvSpPr>
              <p:spPr>
                <a:xfrm rot="16200000">
                  <a:off x="2511024" y="2973035"/>
                  <a:ext cx="119562" cy="32608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 rot="16200000">
                  <a:off x="2604568" y="2973035"/>
                  <a:ext cx="119562" cy="32608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5400000" flipH="1">
                  <a:off x="2498736" y="2854914"/>
                  <a:ext cx="239348" cy="164592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 rot="5400000" flipH="1">
                  <a:off x="2602253" y="2999580"/>
                  <a:ext cx="32314" cy="8229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 rot="5400000" flipH="1">
                  <a:off x="2605211" y="3002538"/>
                  <a:ext cx="26397" cy="82296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 rot="16200000" flipH="1">
                  <a:off x="2480991" y="2868224"/>
                  <a:ext cx="133537" cy="23291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 rot="16200000" flipH="1">
                  <a:off x="2622291" y="2868224"/>
                  <a:ext cx="133537" cy="23291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559957" y="2770298"/>
                  <a:ext cx="116906" cy="170745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2559957" y="2905621"/>
                  <a:ext cx="116906" cy="35422"/>
                </a:xfrm>
                <a:prstGeom prst="rect">
                  <a:avLst/>
                </a:prstGeom>
                <a:solidFill>
                  <a:srgbClr val="FFF9E7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>
                <a:xfrm rot="16200000" flipH="1">
                  <a:off x="2529126" y="2899639"/>
                  <a:ext cx="178567" cy="82296"/>
                </a:xfrm>
                <a:prstGeom prst="roundRect">
                  <a:avLst>
                    <a:gd name="adj" fmla="val 4605"/>
                  </a:avLst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 rot="5400000" flipH="1">
                  <a:off x="2533008" y="2914390"/>
                  <a:ext cx="170803" cy="45030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 rot="16200000" flipH="1">
                  <a:off x="2609093" y="2981094"/>
                  <a:ext cx="18633" cy="82296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 rot="16200000" flipH="1">
                  <a:off x="2611940" y="2835458"/>
                  <a:ext cx="12940" cy="45030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8" name="Group 227"/>
            <p:cNvGrpSpPr/>
            <p:nvPr/>
          </p:nvGrpSpPr>
          <p:grpSpPr>
            <a:xfrm>
              <a:off x="7891459" y="2857500"/>
              <a:ext cx="215041" cy="228600"/>
              <a:chOff x="3943350" y="2857500"/>
              <a:chExt cx="215041" cy="2286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3962400" y="2971800"/>
                <a:ext cx="76200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038600" y="2898648"/>
                <a:ext cx="73152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 flipH="1">
                <a:off x="4066951" y="2900215"/>
                <a:ext cx="91440" cy="146304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 flipH="1">
                <a:off x="3943350" y="2857500"/>
                <a:ext cx="182880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03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Controller and Camera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752600" y="51054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Raspberry Pi B+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5562600" y="45593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Pi NOIR Camera</a:t>
            </a:r>
          </a:p>
        </p:txBody>
      </p:sp>
      <p:grpSp>
        <p:nvGrpSpPr>
          <p:cNvPr id="2" name="Group 232"/>
          <p:cNvGrpSpPr/>
          <p:nvPr/>
        </p:nvGrpSpPr>
        <p:grpSpPr>
          <a:xfrm>
            <a:off x="1371600" y="2374392"/>
            <a:ext cx="3657600" cy="2578608"/>
            <a:chOff x="1371600" y="1066800"/>
            <a:chExt cx="3657600" cy="2578608"/>
          </a:xfrm>
        </p:grpSpPr>
        <p:sp>
          <p:nvSpPr>
            <p:cNvPr id="234" name="Rounded Rectangle 233"/>
            <p:cNvSpPr/>
            <p:nvPr/>
          </p:nvSpPr>
          <p:spPr>
            <a:xfrm>
              <a:off x="1600200" y="1295400"/>
              <a:ext cx="3063240" cy="2011680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4876800" y="1295400"/>
              <a:ext cx="0" cy="201168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/>
            <p:cNvSpPr/>
            <p:nvPr/>
          </p:nvSpPr>
          <p:spPr>
            <a:xfrm>
              <a:off x="4800600" y="2206752"/>
              <a:ext cx="152400" cy="1554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1600200" y="3505200"/>
              <a:ext cx="30632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/>
            <p:cNvSpPr/>
            <p:nvPr/>
          </p:nvSpPr>
          <p:spPr>
            <a:xfrm>
              <a:off x="3048000" y="3429000"/>
              <a:ext cx="228600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85</a:t>
              </a:r>
            </a:p>
          </p:txBody>
        </p:sp>
        <p:cxnSp>
          <p:nvCxnSpPr>
            <p:cNvPr id="239" name="Straight Connector 238"/>
            <p:cNvCxnSpPr/>
            <p:nvPr/>
          </p:nvCxnSpPr>
          <p:spPr>
            <a:xfrm flipV="1">
              <a:off x="1600200" y="3352800"/>
              <a:ext cx="0" cy="2926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4663440" y="3352800"/>
              <a:ext cx="0" cy="2926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736592" y="1295400"/>
              <a:ext cx="2926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4736592" y="3307080"/>
              <a:ext cx="2926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42"/>
            <p:cNvGrpSpPr/>
            <p:nvPr/>
          </p:nvGrpSpPr>
          <p:grpSpPr>
            <a:xfrm>
              <a:off x="3697705" y="1312067"/>
              <a:ext cx="219456" cy="219456"/>
              <a:chOff x="5257800" y="1349215"/>
              <a:chExt cx="219456" cy="219456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243"/>
            <p:cNvGrpSpPr/>
            <p:nvPr/>
          </p:nvGrpSpPr>
          <p:grpSpPr>
            <a:xfrm>
              <a:off x="3697705" y="3071434"/>
              <a:ext cx="219456" cy="219456"/>
              <a:chOff x="5257800" y="1349215"/>
              <a:chExt cx="219456" cy="219456"/>
            </a:xfrm>
          </p:grpSpPr>
          <p:sp>
            <p:nvSpPr>
              <p:cNvPr id="259" name="Oval 258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44"/>
            <p:cNvGrpSpPr/>
            <p:nvPr/>
          </p:nvGrpSpPr>
          <p:grpSpPr>
            <a:xfrm>
              <a:off x="1616489" y="3071434"/>
              <a:ext cx="219456" cy="219456"/>
              <a:chOff x="5257800" y="1349215"/>
              <a:chExt cx="219456" cy="219456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45"/>
            <p:cNvGrpSpPr/>
            <p:nvPr/>
          </p:nvGrpSpPr>
          <p:grpSpPr>
            <a:xfrm>
              <a:off x="1616489" y="1312067"/>
              <a:ext cx="219456" cy="219456"/>
              <a:chOff x="5257800" y="1349215"/>
              <a:chExt cx="219456" cy="219456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5257800" y="1349215"/>
                <a:ext cx="219456" cy="219456"/>
              </a:xfrm>
              <a:prstGeom prst="ellipse">
                <a:avLst/>
              </a:prstGeom>
              <a:solidFill>
                <a:srgbClr val="CCCC0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5317236" y="1408651"/>
                <a:ext cx="100584" cy="100584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7" name="Straight Arrow Connector 246"/>
            <p:cNvCxnSpPr/>
            <p:nvPr/>
          </p:nvCxnSpPr>
          <p:spPr>
            <a:xfrm flipH="1">
              <a:off x="1729931" y="1143000"/>
              <a:ext cx="208483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/>
            <p:cNvSpPr/>
            <p:nvPr/>
          </p:nvSpPr>
          <p:spPr>
            <a:xfrm>
              <a:off x="2590800" y="1066800"/>
              <a:ext cx="228600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  <p:cxnSp>
          <p:nvCxnSpPr>
            <p:cNvPr id="249" name="Straight Connector 248"/>
            <p:cNvCxnSpPr/>
            <p:nvPr/>
          </p:nvCxnSpPr>
          <p:spPr>
            <a:xfrm flipV="1">
              <a:off x="1727011" y="1066800"/>
              <a:ext cx="1332" cy="2712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3807433" y="1066800"/>
              <a:ext cx="0" cy="2712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1371600" y="1421795"/>
              <a:ext cx="2718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371600" y="3181162"/>
              <a:ext cx="2718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1447800" y="1418147"/>
              <a:ext cx="0" cy="176479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ectangle 253"/>
            <p:cNvSpPr/>
            <p:nvPr/>
          </p:nvSpPr>
          <p:spPr>
            <a:xfrm>
              <a:off x="1371600" y="22098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</p:grpSp>
      <p:sp>
        <p:nvSpPr>
          <p:cNvPr id="263" name="Rectangle 262"/>
          <p:cNvSpPr/>
          <p:nvPr/>
        </p:nvSpPr>
        <p:spPr>
          <a:xfrm>
            <a:off x="1752600" y="54102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4× M2.5 Mounting Holes</a:t>
            </a:r>
          </a:p>
        </p:txBody>
      </p:sp>
      <p:grpSp>
        <p:nvGrpSpPr>
          <p:cNvPr id="7" name="Group 263"/>
          <p:cNvGrpSpPr/>
          <p:nvPr/>
        </p:nvGrpSpPr>
        <p:grpSpPr>
          <a:xfrm>
            <a:off x="6172200" y="2401824"/>
            <a:ext cx="1676400" cy="1865376"/>
            <a:chOff x="6172200" y="2133600"/>
            <a:chExt cx="1676400" cy="1865376"/>
          </a:xfrm>
        </p:grpSpPr>
        <p:grpSp>
          <p:nvGrpSpPr>
            <p:cNvPr id="9" name="Group 264"/>
            <p:cNvGrpSpPr/>
            <p:nvPr/>
          </p:nvGrpSpPr>
          <p:grpSpPr>
            <a:xfrm>
              <a:off x="6636543" y="3200400"/>
              <a:ext cx="576072" cy="512064"/>
              <a:chOff x="6636543" y="3221736"/>
              <a:chExt cx="576072" cy="512064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6636543" y="3221736"/>
                <a:ext cx="576072" cy="5120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295"/>
              <p:cNvGrpSpPr/>
              <p:nvPr/>
            </p:nvGrpSpPr>
            <p:grpSpPr>
              <a:xfrm>
                <a:off x="6636543" y="3221736"/>
                <a:ext cx="576072" cy="512064"/>
                <a:chOff x="8001000" y="3221736"/>
                <a:chExt cx="762000" cy="512064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 flipV="1">
                  <a:off x="8102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flipV="1">
                  <a:off x="8153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flipV="1">
                  <a:off x="8204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 flipV="1">
                  <a:off x="8255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flipV="1">
                  <a:off x="8305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 flipV="1">
                  <a:off x="8356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 flipV="1">
                  <a:off x="8407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flipV="1">
                  <a:off x="8458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flipV="1">
                  <a:off x="8509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 flipV="1">
                  <a:off x="8559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flipV="1">
                  <a:off x="86106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 flipV="1">
                  <a:off x="86614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 flipV="1">
                  <a:off x="87122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flipV="1">
                  <a:off x="8763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 flipV="1">
                  <a:off x="80518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flipV="1">
                  <a:off x="8001000" y="3221736"/>
                  <a:ext cx="0" cy="512064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66" name="Rectangle 265"/>
            <p:cNvSpPr/>
            <p:nvPr/>
          </p:nvSpPr>
          <p:spPr>
            <a:xfrm>
              <a:off x="6477000" y="2349500"/>
              <a:ext cx="896112" cy="868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266"/>
            <p:cNvGrpSpPr/>
            <p:nvPr/>
          </p:nvGrpSpPr>
          <p:grpSpPr>
            <a:xfrm>
              <a:off x="6784088" y="2764536"/>
              <a:ext cx="283464" cy="283464"/>
              <a:chOff x="6629400" y="2501900"/>
              <a:chExt cx="283464" cy="283464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6629400" y="2501900"/>
                <a:ext cx="283464" cy="2834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629400" y="2501900"/>
                <a:ext cx="283464" cy="28346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8" name="Oval 267"/>
            <p:cNvSpPr/>
            <p:nvPr/>
          </p:nvSpPr>
          <p:spPr>
            <a:xfrm>
              <a:off x="6500810" y="23717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Connector 268"/>
            <p:cNvCxnSpPr/>
            <p:nvPr/>
          </p:nvCxnSpPr>
          <p:spPr>
            <a:xfrm>
              <a:off x="6272210" y="2349500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7250905" y="23717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7405686" y="2422016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7250905" y="28289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7405685" y="2879216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>
              <a:off x="6500810" y="2828924"/>
              <a:ext cx="100584" cy="100584"/>
            </a:xfrm>
            <a:prstGeom prst="ellipse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6324600" y="2349500"/>
              <a:ext cx="0" cy="86868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6272210" y="3218180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7218965" y="3733800"/>
              <a:ext cx="0" cy="17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6630193" y="3733800"/>
              <a:ext cx="0" cy="17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6636543" y="3834384"/>
              <a:ext cx="57607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/>
            <p:cNvSpPr/>
            <p:nvPr/>
          </p:nvSpPr>
          <p:spPr>
            <a:xfrm>
              <a:off x="6812761" y="3846576"/>
              <a:ext cx="228600" cy="152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16.2</a:t>
              </a: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543800" y="2971800"/>
              <a:ext cx="304800" cy="152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9.35</a:t>
              </a: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543800" y="2295524"/>
              <a:ext cx="193688" cy="1764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V="1">
              <a:off x="7493000" y="2879216"/>
              <a:ext cx="0" cy="34252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 flipV="1">
              <a:off x="7493000" y="2422016"/>
              <a:ext cx="0" cy="14973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7493000" y="2203196"/>
              <a:ext cx="0" cy="14630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05686" y="2349500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6477000" y="2209800"/>
              <a:ext cx="896112" cy="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7373112" y="2133600"/>
              <a:ext cx="0" cy="17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6477000" y="2133600"/>
              <a:ext cx="0" cy="1767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6810372" y="2133600"/>
              <a:ext cx="228600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6172200" y="2667000"/>
              <a:ext cx="273746" cy="152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23.9</a:t>
              </a:r>
            </a:p>
          </p:txBody>
        </p:sp>
        <p:cxnSp>
          <p:nvCxnSpPr>
            <p:cNvPr id="292" name="Straight Connector 291"/>
            <p:cNvCxnSpPr/>
            <p:nvPr/>
          </p:nvCxnSpPr>
          <p:spPr>
            <a:xfrm>
              <a:off x="7405686" y="3218180"/>
              <a:ext cx="173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ectangle 312"/>
          <p:cNvSpPr/>
          <p:nvPr/>
        </p:nvSpPr>
        <p:spPr>
          <a:xfrm>
            <a:off x="5562600" y="48768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4× M2 Mounting Holes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5562600" y="5181600"/>
            <a:ext cx="2743200" cy="228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PCB ~1 mm thick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5562600" y="5486400"/>
            <a:ext cx="2743200" cy="457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6 mm from face of camera to reverse side of the PCB</a:t>
            </a:r>
          </a:p>
        </p:txBody>
      </p:sp>
    </p:spTree>
    <p:extLst>
      <p:ext uri="{BB962C8B-B14F-4D97-AF65-F5344CB8AC3E}">
        <p14:creationId xmlns:p14="http://schemas.microsoft.com/office/powerpoint/2010/main" val="214223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Robot</a:t>
            </a:r>
          </a:p>
        </p:txBody>
      </p:sp>
      <p:grpSp>
        <p:nvGrpSpPr>
          <p:cNvPr id="261" name="Group 260"/>
          <p:cNvGrpSpPr/>
          <p:nvPr/>
        </p:nvGrpSpPr>
        <p:grpSpPr>
          <a:xfrm>
            <a:off x="2340136" y="932688"/>
            <a:ext cx="4463728" cy="4096512"/>
            <a:chOff x="2340136" y="932688"/>
            <a:chExt cx="4463728" cy="4096512"/>
          </a:xfrm>
        </p:grpSpPr>
        <p:grpSp>
          <p:nvGrpSpPr>
            <p:cNvPr id="86" name="Group 85"/>
            <p:cNvGrpSpPr/>
            <p:nvPr/>
          </p:nvGrpSpPr>
          <p:grpSpPr>
            <a:xfrm>
              <a:off x="2340136" y="932688"/>
              <a:ext cx="4463728" cy="4096512"/>
              <a:chOff x="4495800" y="932688"/>
              <a:chExt cx="4463728" cy="4096512"/>
            </a:xfrm>
          </p:grpSpPr>
          <p:pic>
            <p:nvPicPr>
              <p:cNvPr id="247" name="Picture 4" descr="D:\Lucas\PhD\research\robots\platforms\Dagu_Rover-5\pic\drawings\dagu_rover-5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932688"/>
                <a:ext cx="4463728" cy="409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8" name="Rounded Rectangle 247"/>
              <p:cNvSpPr/>
              <p:nvPr/>
            </p:nvSpPr>
            <p:spPr>
              <a:xfrm>
                <a:off x="5193397" y="2168139"/>
                <a:ext cx="3063240" cy="1618488"/>
              </a:xfrm>
              <a:prstGeom prst="roundRect">
                <a:avLst>
                  <a:gd name="adj" fmla="val 189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5257800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5257800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8085408" y="3516054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8085408" y="2321715"/>
                <a:ext cx="114300" cy="1143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0800000">
              <a:off x="5753100" y="2743200"/>
              <a:ext cx="228600" cy="457200"/>
              <a:chOff x="5143288" y="1295400"/>
              <a:chExt cx="228600" cy="4572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5143288" y="1295400"/>
                <a:ext cx="228600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5143288" y="1524000"/>
                <a:ext cx="228600" cy="228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0" rIns="91440" bIns="0" rtlCol="0" anchor="ctr"/>
              <a:lstStyle/>
              <a:p>
                <a:pPr algn="ctr"/>
                <a:r>
                  <a:rPr lang="en-US" sz="1600" dirty="0">
                    <a:solidFill>
                      <a:schemeClr val="bg1">
                        <a:lumMod val="95000"/>
                      </a:schemeClr>
                    </a:solidFill>
                    <a:cs typeface="Times New Roman" panose="02020603050405020304" pitchFamily="18" charset="0"/>
                  </a:rPr>
                  <a:t>–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974042" y="2473325"/>
              <a:ext cx="1531620" cy="1005840"/>
              <a:chOff x="2286000" y="1524000"/>
              <a:chExt cx="1531620" cy="1005840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2286000" y="1524000"/>
                <a:ext cx="1531620" cy="1005840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3338919" y="1532821"/>
                <a:ext cx="110165" cy="110164"/>
                <a:chOff x="5257800" y="1349215"/>
                <a:chExt cx="219456" cy="219456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3338919" y="2416000"/>
                <a:ext cx="110165" cy="110164"/>
                <a:chOff x="5257800" y="1349215"/>
                <a:chExt cx="219456" cy="219456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2294175" y="2416000"/>
                <a:ext cx="110165" cy="110164"/>
                <a:chOff x="5257800" y="1349215"/>
                <a:chExt cx="219456" cy="219456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2294175" y="1532821"/>
                <a:ext cx="110165" cy="110164"/>
                <a:chOff x="5257800" y="1349215"/>
                <a:chExt cx="219456" cy="219456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5257800" y="1349215"/>
                  <a:ext cx="219456" cy="219456"/>
                </a:xfrm>
                <a:prstGeom prst="ellipse">
                  <a:avLst/>
                </a:prstGeom>
                <a:solidFill>
                  <a:srgbClr val="CCCC00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5317236" y="1408651"/>
                  <a:ext cx="100584" cy="100584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3451571" y="1524000"/>
                <a:ext cx="4237" cy="1005840"/>
              </a:xfrm>
              <a:prstGeom prst="line">
                <a:avLst/>
              </a:prstGeom>
              <a:solidFill>
                <a:srgbClr val="339966"/>
              </a:solidFill>
              <a:ln w="12700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2693323" y="2750343"/>
              <a:ext cx="364033" cy="445295"/>
              <a:chOff x="4848987" y="2750343"/>
              <a:chExt cx="364033" cy="445295"/>
            </a:xfrm>
          </p:grpSpPr>
          <p:sp>
            <p:nvSpPr>
              <p:cNvPr id="221" name="Rectangle 220"/>
              <p:cNvSpPr/>
              <p:nvPr/>
            </p:nvSpPr>
            <p:spPr>
              <a:xfrm flipV="1">
                <a:off x="4885170" y="2750343"/>
                <a:ext cx="9144" cy="731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 flipV="1">
                <a:off x="4885170" y="3122486"/>
                <a:ext cx="9144" cy="731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 flipH="1" flipV="1">
                <a:off x="5203876" y="2750343"/>
                <a:ext cx="9144" cy="731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 flipH="1" flipV="1">
                <a:off x="5203876" y="3122486"/>
                <a:ext cx="9144" cy="731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5" name="Group 224"/>
              <p:cNvGrpSpPr/>
              <p:nvPr/>
            </p:nvGrpSpPr>
            <p:grpSpPr>
              <a:xfrm>
                <a:off x="4848987" y="2756535"/>
                <a:ext cx="342138" cy="434340"/>
                <a:chOff x="4848987" y="2756535"/>
                <a:chExt cx="342138" cy="434340"/>
              </a:xfrm>
            </p:grpSpPr>
            <p:sp>
              <p:nvSpPr>
                <p:cNvPr id="226" name="Rounded Rectangle 225"/>
                <p:cNvSpPr/>
                <p:nvPr/>
              </p:nvSpPr>
              <p:spPr>
                <a:xfrm>
                  <a:off x="4916805" y="3132247"/>
                  <a:ext cx="274320" cy="54864"/>
                </a:xfrm>
                <a:prstGeom prst="roundRect">
                  <a:avLst/>
                </a:prstGeom>
                <a:pattFill prst="dkHorz">
                  <a:fgClr>
                    <a:srgbClr val="FFFFCC"/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4916805" y="2760299"/>
                  <a:ext cx="274320" cy="54864"/>
                </a:xfrm>
                <a:prstGeom prst="roundRect">
                  <a:avLst/>
                </a:prstGeom>
                <a:pattFill prst="dkHorz">
                  <a:fgClr>
                    <a:srgbClr val="FFFFCC"/>
                  </a:fgClr>
                  <a:bgClr>
                    <a:schemeClr val="tx1">
                      <a:lumMod val="50000"/>
                      <a:lumOff val="50000"/>
                    </a:schemeClr>
                  </a:bgClr>
                </a:patt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 flipH="1" flipV="1">
                  <a:off x="4895849" y="2756535"/>
                  <a:ext cx="18288" cy="4343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 flipV="1">
                  <a:off x="4848987" y="2902839"/>
                  <a:ext cx="45719" cy="14173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6" name="Rectangle 105"/>
            <p:cNvSpPr/>
            <p:nvPr/>
          </p:nvSpPr>
          <p:spPr>
            <a:xfrm>
              <a:off x="6054810" y="3383280"/>
              <a:ext cx="73152" cy="731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24" name="Straight Connector 123"/>
            <p:cNvCxnSpPr>
              <a:stCxn id="106" idx="1"/>
              <a:endCxn id="197" idx="2"/>
            </p:cNvCxnSpPr>
            <p:nvPr/>
          </p:nvCxnSpPr>
          <p:spPr>
            <a:xfrm flipV="1">
              <a:off x="6054810" y="2971800"/>
              <a:ext cx="1778" cy="44805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2740185" y="2807018"/>
              <a:ext cx="2114551" cy="614362"/>
              <a:chOff x="781049" y="5329238"/>
              <a:chExt cx="2114551" cy="614362"/>
            </a:xfrm>
          </p:grpSpPr>
          <p:sp>
            <p:nvSpPr>
              <p:cNvPr id="203" name="Parallelogram 202"/>
              <p:cNvSpPr/>
              <p:nvPr/>
            </p:nvSpPr>
            <p:spPr>
              <a:xfrm rot="5400000">
                <a:off x="1544573" y="4565714"/>
                <a:ext cx="548640" cy="2075688"/>
              </a:xfrm>
              <a:prstGeom prst="parallelogram">
                <a:avLst>
                  <a:gd name="adj" fmla="val 4227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Connector 203"/>
              <p:cNvCxnSpPr/>
              <p:nvPr/>
            </p:nvCxnSpPr>
            <p:spPr>
              <a:xfrm rot="16200000" flipV="1">
                <a:off x="1704593" y="4673279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rot="16200000" flipV="1">
                <a:off x="1704593" y="4654077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16200000" flipV="1">
                <a:off x="1704593" y="4634874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6200000" flipV="1">
                <a:off x="1704593" y="4615672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6200000" flipV="1">
                <a:off x="1704593" y="4596470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6200000" flipV="1">
                <a:off x="1704593" y="4577267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6200000" flipV="1">
                <a:off x="1704593" y="4558065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6200000" flipV="1">
                <a:off x="1704593" y="4538862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6200000" flipV="1">
                <a:off x="1704593" y="4519660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6200000" flipV="1">
                <a:off x="1704593" y="4500458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6200000" flipV="1">
                <a:off x="1704593" y="4481255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16200000" flipV="1">
                <a:off x="1704593" y="4462053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16200000" flipV="1">
                <a:off x="1704593" y="4442850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6200000" flipV="1">
                <a:off x="1704593" y="4423648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6200000" flipV="1">
                <a:off x="1704593" y="4692482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6200000" flipV="1">
                <a:off x="1704593" y="4711684"/>
                <a:ext cx="228600" cy="2075688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0" name="Rectangle 219"/>
              <p:cNvSpPr/>
              <p:nvPr/>
            </p:nvSpPr>
            <p:spPr>
              <a:xfrm rot="16200000" flipV="1">
                <a:off x="2648713" y="5696712"/>
                <a:ext cx="448056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95962" y="3581400"/>
              <a:ext cx="407416" cy="128016"/>
              <a:chOff x="2471166" y="2819400"/>
              <a:chExt cx="407416" cy="12801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99" name="Rectangle 198"/>
              <p:cNvSpPr/>
              <p:nvPr/>
            </p:nvSpPr>
            <p:spPr>
              <a:xfrm>
                <a:off x="2750566" y="2819400"/>
                <a:ext cx="128016" cy="128016"/>
              </a:xfrm>
              <a:prstGeom prst="rect">
                <a:avLst/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655316" y="2819400"/>
                <a:ext cx="128016" cy="128016"/>
              </a:xfrm>
              <a:prstGeom prst="rect">
                <a:avLst/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565400" y="2819400"/>
                <a:ext cx="128016" cy="128016"/>
              </a:xfrm>
              <a:prstGeom prst="rect">
                <a:avLst/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471166" y="2819400"/>
                <a:ext cx="128016" cy="128016"/>
              </a:xfrm>
              <a:prstGeom prst="rect">
                <a:avLst/>
              </a:prstGeom>
              <a:grp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Elbow Connector 126"/>
            <p:cNvCxnSpPr>
              <a:stCxn id="166" idx="1"/>
              <a:endCxn id="202" idx="0"/>
            </p:cNvCxnSpPr>
            <p:nvPr/>
          </p:nvCxnSpPr>
          <p:spPr>
            <a:xfrm rot="5400000">
              <a:off x="3894119" y="3315048"/>
              <a:ext cx="532204" cy="501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Elbow Connector 127"/>
            <p:cNvCxnSpPr>
              <a:stCxn id="167" idx="1"/>
              <a:endCxn id="201" idx="0"/>
            </p:cNvCxnSpPr>
            <p:nvPr/>
          </p:nvCxnSpPr>
          <p:spPr>
            <a:xfrm rot="16200000" flipH="1">
              <a:off x="3987547" y="3314743"/>
              <a:ext cx="532204" cy="1110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Elbow Connector 128"/>
            <p:cNvCxnSpPr>
              <a:stCxn id="168" idx="1"/>
              <a:endCxn id="200" idx="0"/>
            </p:cNvCxnSpPr>
            <p:nvPr/>
          </p:nvCxnSpPr>
          <p:spPr>
            <a:xfrm rot="5400000">
              <a:off x="4078817" y="3314500"/>
              <a:ext cx="532204" cy="1597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Elbow Connector 129"/>
            <p:cNvCxnSpPr>
              <a:stCxn id="169" idx="1"/>
              <a:endCxn id="199" idx="0"/>
            </p:cNvCxnSpPr>
            <p:nvPr/>
          </p:nvCxnSpPr>
          <p:spPr>
            <a:xfrm rot="16200000" flipH="1">
              <a:off x="4172753" y="3314783"/>
              <a:ext cx="532204" cy="1030"/>
            </a:xfrm>
            <a:prstGeom prst="bentConnector3">
              <a:avLst>
                <a:gd name="adj1" fmla="val 50000"/>
              </a:avLst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Elbow Connector 130"/>
            <p:cNvCxnSpPr>
              <a:stCxn id="143" idx="1"/>
              <a:endCxn id="196" idx="2"/>
            </p:cNvCxnSpPr>
            <p:nvPr/>
          </p:nvCxnSpPr>
          <p:spPr>
            <a:xfrm rot="5400000" flipH="1" flipV="1">
              <a:off x="5300614" y="2367822"/>
              <a:ext cx="4168" cy="1358427"/>
            </a:xfrm>
            <a:prstGeom prst="bentConnector3">
              <a:avLst>
                <a:gd name="adj1" fmla="val -5384645"/>
              </a:avLst>
            </a:prstGeom>
            <a:noFill/>
            <a:ln w="381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Elbow Connector 131"/>
            <p:cNvCxnSpPr>
              <a:stCxn id="142" idx="1"/>
              <a:endCxn id="106" idx="1"/>
            </p:cNvCxnSpPr>
            <p:nvPr/>
          </p:nvCxnSpPr>
          <p:spPr>
            <a:xfrm rot="16200000" flipH="1">
              <a:off x="5107007" y="2472053"/>
              <a:ext cx="370736" cy="1524869"/>
            </a:xfrm>
            <a:prstGeom prst="bentConnector2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943812" y="2898648"/>
              <a:ext cx="149352" cy="146304"/>
              <a:chOff x="7924800" y="2898648"/>
              <a:chExt cx="149352" cy="14630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7924800" y="2971800"/>
                <a:ext cx="76200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8001000" y="2898648"/>
                <a:ext cx="73152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105013" y="2473325"/>
              <a:ext cx="914400" cy="583560"/>
              <a:chOff x="2145877" y="2473325"/>
              <a:chExt cx="914400" cy="583560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2145877" y="2473325"/>
                <a:ext cx="914400" cy="9448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2145877" y="2473325"/>
                <a:ext cx="783429" cy="301752"/>
              </a:xfrm>
              <a:prstGeom prst="roundRect">
                <a:avLst>
                  <a:gd name="adj" fmla="val 539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2167306" y="2701926"/>
                <a:ext cx="347472" cy="354958"/>
                <a:chOff x="2167306" y="2701926"/>
                <a:chExt cx="347472" cy="354958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2167306" y="2770298"/>
                  <a:ext cx="347472" cy="58167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2" name="Group 164"/>
                <p:cNvGrpSpPr/>
                <p:nvPr/>
              </p:nvGrpSpPr>
              <p:grpSpPr>
                <a:xfrm>
                  <a:off x="2468401" y="2701926"/>
                  <a:ext cx="21430" cy="266812"/>
                  <a:chOff x="4078294" y="3758184"/>
                  <a:chExt cx="128016" cy="159385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4078294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4078294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Trapezoid 193"/>
                  <p:cNvSpPr/>
                  <p:nvPr/>
                </p:nvSpPr>
                <p:spPr>
                  <a:xfrm flipV="1">
                    <a:off x="4078294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1"/>
                <p:cNvGrpSpPr/>
                <p:nvPr/>
              </p:nvGrpSpPr>
              <p:grpSpPr>
                <a:xfrm>
                  <a:off x="2283970" y="2701926"/>
                  <a:ext cx="21430" cy="266812"/>
                  <a:chOff x="2976563" y="3758184"/>
                  <a:chExt cx="128016" cy="1593850"/>
                </a:xfrm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2976563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>
                  <a:xfrm>
                    <a:off x="2976563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rapezoid 190"/>
                  <p:cNvSpPr/>
                  <p:nvPr/>
                </p:nvSpPr>
                <p:spPr>
                  <a:xfrm flipV="1">
                    <a:off x="2976563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2"/>
                <p:cNvGrpSpPr/>
                <p:nvPr/>
              </p:nvGrpSpPr>
              <p:grpSpPr>
                <a:xfrm>
                  <a:off x="2376185" y="2701926"/>
                  <a:ext cx="21430" cy="266812"/>
                  <a:chOff x="3527426" y="3758184"/>
                  <a:chExt cx="128016" cy="1593850"/>
                </a:xfrm>
              </p:grpSpPr>
              <p:sp>
                <p:nvSpPr>
                  <p:cNvPr id="186" name="Rectangle 185"/>
                  <p:cNvSpPr/>
                  <p:nvPr/>
                </p:nvSpPr>
                <p:spPr>
                  <a:xfrm>
                    <a:off x="3527426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3527426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Trapezoid 187"/>
                  <p:cNvSpPr/>
                  <p:nvPr/>
                </p:nvSpPr>
                <p:spPr>
                  <a:xfrm flipV="1">
                    <a:off x="3527426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" name="Group 160"/>
                <p:cNvGrpSpPr/>
                <p:nvPr/>
              </p:nvGrpSpPr>
              <p:grpSpPr>
                <a:xfrm>
                  <a:off x="2191755" y="2701926"/>
                  <a:ext cx="21430" cy="266812"/>
                  <a:chOff x="2425700" y="3758184"/>
                  <a:chExt cx="128016" cy="1593850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2425700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2425700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flipV="1">
                    <a:off x="2425700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6" name="Rectangle 165"/>
                <p:cNvSpPr/>
                <p:nvPr/>
              </p:nvSpPr>
              <p:spPr>
                <a:xfrm rot="16200000">
                  <a:off x="2142141" y="2973859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6200000">
                  <a:off x="2234764" y="2973859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 rot="16200000">
                  <a:off x="2327387" y="2973859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 rot="16200000">
                  <a:off x="2420010" y="2973859"/>
                  <a:ext cx="118386" cy="32287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5400000" flipH="1">
                  <a:off x="2222545" y="2764651"/>
                  <a:ext cx="236993" cy="347472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 rot="16200000" flipH="1">
                  <a:off x="2198034" y="2979169"/>
                  <a:ext cx="92249" cy="24600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 rot="16200000" flipH="1">
                  <a:off x="2389686" y="2979169"/>
                  <a:ext cx="92249" cy="24600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 rot="5400000" flipH="1">
                  <a:off x="2323826" y="2972467"/>
                  <a:ext cx="31996" cy="136836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 rot="5400000" flipH="1">
                  <a:off x="2326937" y="3003072"/>
                  <a:ext cx="26137" cy="81487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 rot="16200000" flipH="1">
                  <a:off x="2112725" y="2870079"/>
                  <a:ext cx="132224" cy="23062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 rot="16200000" flipH="1">
                  <a:off x="2437135" y="2870079"/>
                  <a:ext cx="132224" cy="23062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2191032" y="2771134"/>
                  <a:ext cx="300020" cy="169909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2191032" y="2905794"/>
                  <a:ext cx="300020" cy="35249"/>
                </a:xfrm>
                <a:prstGeom prst="rect">
                  <a:avLst/>
                </a:prstGeom>
                <a:solidFill>
                  <a:srgbClr val="FFF9E7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>
                <a:xfrm rot="16200000" flipH="1">
                  <a:off x="2251600" y="2873328"/>
                  <a:ext cx="176811" cy="137199"/>
                </a:xfrm>
                <a:prstGeom prst="roundRect">
                  <a:avLst>
                    <a:gd name="adj" fmla="val 4605"/>
                  </a:avLst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 rot="5400000" flipH="1">
                  <a:off x="2255444" y="2915790"/>
                  <a:ext cx="169123" cy="44587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Rounded Rectangle 180"/>
                <p:cNvSpPr/>
                <p:nvPr/>
              </p:nvSpPr>
              <p:spPr>
                <a:xfrm rot="16200000" flipH="1">
                  <a:off x="2330781" y="2954163"/>
                  <a:ext cx="18450" cy="136836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 rot="16200000" flipH="1">
                  <a:off x="2333599" y="2837635"/>
                  <a:ext cx="12812" cy="44587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2536114" y="2701926"/>
                <a:ext cx="164592" cy="354959"/>
                <a:chOff x="2536114" y="2701926"/>
                <a:chExt cx="164592" cy="354959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2536114" y="2770298"/>
                  <a:ext cx="164592" cy="58453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" name="Group 165"/>
                <p:cNvGrpSpPr/>
                <p:nvPr/>
              </p:nvGrpSpPr>
              <p:grpSpPr>
                <a:xfrm>
                  <a:off x="2560685" y="2701926"/>
                  <a:ext cx="21535" cy="268124"/>
                  <a:chOff x="4629162" y="3758184"/>
                  <a:chExt cx="128016" cy="1593850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4629162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4629162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Trapezoid 159"/>
                  <p:cNvSpPr/>
                  <p:nvPr/>
                </p:nvSpPr>
                <p:spPr>
                  <a:xfrm flipV="1">
                    <a:off x="4629162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66"/>
                <p:cNvGrpSpPr/>
                <p:nvPr/>
              </p:nvGrpSpPr>
              <p:grpSpPr>
                <a:xfrm>
                  <a:off x="2653355" y="2701926"/>
                  <a:ext cx="21535" cy="268124"/>
                  <a:chOff x="5180030" y="3758184"/>
                  <a:chExt cx="128016" cy="1593850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5180030" y="3758184"/>
                    <a:ext cx="128016" cy="151790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5180030" y="3758184"/>
                    <a:ext cx="128016" cy="128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Trapezoid 156"/>
                  <p:cNvSpPr/>
                  <p:nvPr/>
                </p:nvSpPr>
                <p:spPr>
                  <a:xfrm flipV="1">
                    <a:off x="5180030" y="5275834"/>
                    <a:ext cx="128016" cy="76200"/>
                  </a:xfrm>
                  <a:prstGeom prst="trapezoid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2" name="Rectangle 141"/>
                <p:cNvSpPr/>
                <p:nvPr/>
              </p:nvSpPr>
              <p:spPr>
                <a:xfrm rot="16200000">
                  <a:off x="2511024" y="2973035"/>
                  <a:ext cx="119562" cy="32608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 rot="16200000">
                  <a:off x="2604568" y="2973035"/>
                  <a:ext cx="119562" cy="32608"/>
                </a:xfrm>
                <a:prstGeom prst="rect">
                  <a:avLst/>
                </a:prstGeom>
                <a:solidFill>
                  <a:schemeClr val="bg1"/>
                </a:solidFill>
                <a:ln w="317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 rot="5400000" flipH="1">
                  <a:off x="2498736" y="2854914"/>
                  <a:ext cx="239348" cy="164592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 rot="5400000" flipH="1">
                  <a:off x="2602253" y="2999580"/>
                  <a:ext cx="32314" cy="8229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 rot="5400000" flipH="1">
                  <a:off x="2605211" y="3002538"/>
                  <a:ext cx="26397" cy="82296"/>
                </a:xfrm>
                <a:prstGeom prst="rect">
                  <a:avLst/>
                </a:prstGeom>
                <a:solidFill>
                  <a:srgbClr val="FFF7E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>
                <a:xfrm rot="16200000" flipH="1">
                  <a:off x="2480991" y="2868224"/>
                  <a:ext cx="133537" cy="23291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>
                <a:xfrm rot="16200000" flipH="1">
                  <a:off x="2622291" y="2868224"/>
                  <a:ext cx="133537" cy="23291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2559957" y="2770298"/>
                  <a:ext cx="116906" cy="170745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559957" y="2905621"/>
                  <a:ext cx="116906" cy="35422"/>
                </a:xfrm>
                <a:prstGeom prst="rect">
                  <a:avLst/>
                </a:prstGeom>
                <a:solidFill>
                  <a:srgbClr val="FFF9E7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>
                <a:xfrm rot="16200000" flipH="1">
                  <a:off x="2529126" y="2899639"/>
                  <a:ext cx="178567" cy="82296"/>
                </a:xfrm>
                <a:prstGeom prst="roundRect">
                  <a:avLst>
                    <a:gd name="adj" fmla="val 4605"/>
                  </a:avLst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 rot="5400000" flipH="1">
                  <a:off x="2533008" y="2914390"/>
                  <a:ext cx="170803" cy="45030"/>
                </a:xfrm>
                <a:prstGeom prst="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 rot="16200000" flipH="1">
                  <a:off x="2609093" y="2981094"/>
                  <a:ext cx="18633" cy="82296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 rot="16200000" flipH="1">
                  <a:off x="2611940" y="2835458"/>
                  <a:ext cx="12940" cy="45030"/>
                </a:xfrm>
                <a:prstGeom prst="roundRect">
                  <a:avLst/>
                </a:prstGeom>
                <a:solidFill>
                  <a:srgbClr val="FFFBEF"/>
                </a:solidFill>
                <a:ln w="952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bIns="0"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" name="Group 255"/>
            <p:cNvGrpSpPr/>
            <p:nvPr/>
          </p:nvGrpSpPr>
          <p:grpSpPr>
            <a:xfrm>
              <a:off x="5909532" y="2857500"/>
              <a:ext cx="215041" cy="228600"/>
              <a:chOff x="3943350" y="2857500"/>
              <a:chExt cx="215041" cy="228600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962400" y="2971800"/>
                <a:ext cx="76200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038600" y="2898648"/>
                <a:ext cx="73152" cy="73152"/>
              </a:xfrm>
              <a:prstGeom prst="rect">
                <a:avLst/>
              </a:prstGeom>
              <a:solidFill>
                <a:srgbClr val="FFFBE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0" rIns="9144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Rounded Rectangle 258"/>
              <p:cNvSpPr/>
              <p:nvPr/>
            </p:nvSpPr>
            <p:spPr>
              <a:xfrm flipH="1">
                <a:off x="4066951" y="2900215"/>
                <a:ext cx="91440" cy="146304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 flipH="1">
                <a:off x="3943350" y="2857500"/>
                <a:ext cx="182880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4" name="Group 253"/>
          <p:cNvGrpSpPr/>
          <p:nvPr/>
        </p:nvGrpSpPr>
        <p:grpSpPr>
          <a:xfrm>
            <a:off x="152400" y="4221481"/>
            <a:ext cx="4190999" cy="2331719"/>
            <a:chOff x="152400" y="4221481"/>
            <a:chExt cx="4190999" cy="2331719"/>
          </a:xfrm>
        </p:grpSpPr>
        <p:pic>
          <p:nvPicPr>
            <p:cNvPr id="337" name="Picture 2" descr="C:\Documents and Settings\Lucas\Desktop\2015-06-12\pic\rover_5_front-bac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4953000"/>
              <a:ext cx="4190999" cy="1449673"/>
            </a:xfrm>
            <a:prstGeom prst="rect">
              <a:avLst/>
            </a:prstGeom>
            <a:noFill/>
          </p:spPr>
        </p:pic>
        <p:sp>
          <p:nvSpPr>
            <p:cNvPr id="338" name="Rounded Rectangle 337"/>
            <p:cNvSpPr/>
            <p:nvPr/>
          </p:nvSpPr>
          <p:spPr>
            <a:xfrm>
              <a:off x="1516380" y="4267200"/>
              <a:ext cx="45719" cy="685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2933699" y="4267200"/>
              <a:ext cx="45719" cy="685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1768794" y="48610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ounded Rectangle 340"/>
            <p:cNvSpPr/>
            <p:nvPr/>
          </p:nvSpPr>
          <p:spPr>
            <a:xfrm>
              <a:off x="2681285" y="48610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2" name="Group 341"/>
            <p:cNvGrpSpPr/>
            <p:nvPr/>
          </p:nvGrpSpPr>
          <p:grpSpPr>
            <a:xfrm>
              <a:off x="2023871" y="4804918"/>
              <a:ext cx="448056" cy="681482"/>
              <a:chOff x="4123944" y="2209800"/>
              <a:chExt cx="448056" cy="681482"/>
            </a:xfrm>
          </p:grpSpPr>
          <p:sp>
            <p:nvSpPr>
              <p:cNvPr id="359" name="Rectangle 358"/>
              <p:cNvSpPr/>
              <p:nvPr/>
            </p:nvSpPr>
            <p:spPr>
              <a:xfrm flipV="1">
                <a:off x="4203716" y="2209800"/>
                <a:ext cx="288036" cy="256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0" name="Group 359"/>
              <p:cNvGrpSpPr/>
              <p:nvPr/>
            </p:nvGrpSpPr>
            <p:grpSpPr>
              <a:xfrm>
                <a:off x="4203716" y="2209800"/>
                <a:ext cx="288036" cy="256032"/>
                <a:chOff x="4203716" y="2209800"/>
                <a:chExt cx="288036" cy="256032"/>
              </a:xfrm>
            </p:grpSpPr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4242121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4261323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4280526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429972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431893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4338133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4357335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37653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39574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414942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4434145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4453347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4472550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4491752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4222918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>
                  <a:off x="4203716" y="2209800"/>
                  <a:ext cx="0" cy="256032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61" name="Rectangle 360"/>
              <p:cNvSpPr/>
              <p:nvPr/>
            </p:nvSpPr>
            <p:spPr>
              <a:xfrm flipV="1">
                <a:off x="4123944" y="2456942"/>
                <a:ext cx="448056" cy="4343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2" name="Group 361"/>
              <p:cNvGrpSpPr/>
              <p:nvPr/>
            </p:nvGrpSpPr>
            <p:grpSpPr>
              <a:xfrm flipV="1">
                <a:off x="4277488" y="2542032"/>
                <a:ext cx="141732" cy="141732"/>
                <a:chOff x="6629400" y="2501900"/>
                <a:chExt cx="283464" cy="283464"/>
              </a:xfrm>
            </p:grpSpPr>
            <p:sp>
              <p:nvSpPr>
                <p:cNvPr id="367" name="Rectangle 366"/>
                <p:cNvSpPr/>
                <p:nvPr/>
              </p:nvSpPr>
              <p:spPr>
                <a:xfrm>
                  <a:off x="6629400" y="2501900"/>
                  <a:ext cx="283464" cy="283464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/>
                <p:cNvSpPr/>
                <p:nvPr/>
              </p:nvSpPr>
              <p:spPr>
                <a:xfrm>
                  <a:off x="6629400" y="2501900"/>
                  <a:ext cx="283464" cy="28346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3" name="Oval 362"/>
              <p:cNvSpPr/>
              <p:nvPr/>
            </p:nvSpPr>
            <p:spPr>
              <a:xfrm flipV="1">
                <a:off x="4135849" y="28298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 flipV="1">
                <a:off x="4510897" y="28298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 flipV="1">
                <a:off x="4510897" y="26012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 flipV="1">
                <a:off x="4135849" y="2601278"/>
                <a:ext cx="50292" cy="5029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flipH="1">
              <a:off x="1744979" y="4353049"/>
              <a:ext cx="1005840" cy="498988"/>
              <a:chOff x="1744979" y="4692432"/>
              <a:chExt cx="1005840" cy="498988"/>
            </a:xfrm>
          </p:grpSpPr>
          <p:sp>
            <p:nvSpPr>
              <p:cNvPr id="347" name="Rounded Rectangle 346"/>
              <p:cNvSpPr/>
              <p:nvPr/>
            </p:nvSpPr>
            <p:spPr>
              <a:xfrm>
                <a:off x="2476499" y="4875257"/>
                <a:ext cx="228600" cy="3048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1790699" y="4951457"/>
                <a:ext cx="283464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ounded Rectangle 348"/>
              <p:cNvSpPr/>
              <p:nvPr/>
            </p:nvSpPr>
            <p:spPr>
              <a:xfrm>
                <a:off x="2161031" y="4875257"/>
                <a:ext cx="228600" cy="3048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ounded Rectangle 349"/>
              <p:cNvSpPr/>
              <p:nvPr/>
            </p:nvSpPr>
            <p:spPr>
              <a:xfrm>
                <a:off x="2247661" y="4725456"/>
                <a:ext cx="305038" cy="182880"/>
              </a:xfrm>
              <a:prstGeom prst="roundRect">
                <a:avLst>
                  <a:gd name="adj" fmla="val 7904"/>
                </a:avLst>
              </a:prstGeom>
              <a:solidFill>
                <a:srgbClr val="FFF7E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ounded Rectangle 350"/>
              <p:cNvSpPr/>
              <p:nvPr/>
            </p:nvSpPr>
            <p:spPr>
              <a:xfrm>
                <a:off x="2396700" y="4692432"/>
                <a:ext cx="219456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ounded Rectangle 351"/>
              <p:cNvSpPr/>
              <p:nvPr/>
            </p:nvSpPr>
            <p:spPr>
              <a:xfrm>
                <a:off x="2590800" y="5100584"/>
                <a:ext cx="117395" cy="73152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ounded Rectangle 352"/>
              <p:cNvSpPr/>
              <p:nvPr/>
            </p:nvSpPr>
            <p:spPr>
              <a:xfrm>
                <a:off x="2590800" y="4945330"/>
                <a:ext cx="117395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ounded Rectangle 353"/>
              <p:cNvSpPr/>
              <p:nvPr/>
            </p:nvSpPr>
            <p:spPr>
              <a:xfrm>
                <a:off x="2557459" y="4759589"/>
                <a:ext cx="58697" cy="15544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2476499" y="4917516"/>
                <a:ext cx="274320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ounded Rectangle 355"/>
              <p:cNvSpPr/>
              <p:nvPr/>
            </p:nvSpPr>
            <p:spPr>
              <a:xfrm>
                <a:off x="1744979" y="5173132"/>
                <a:ext cx="1005840" cy="18288"/>
              </a:xfrm>
              <a:prstGeom prst="roundRect">
                <a:avLst>
                  <a:gd name="adj" fmla="val 7904"/>
                </a:avLst>
              </a:prstGeom>
              <a:solidFill>
                <a:srgbClr val="339966"/>
              </a:solidFill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ounded Rectangle 356"/>
              <p:cNvSpPr/>
              <p:nvPr/>
            </p:nvSpPr>
            <p:spPr>
              <a:xfrm>
                <a:off x="2557459" y="4725006"/>
                <a:ext cx="58697" cy="4572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ounded Rectangle 343"/>
            <p:cNvSpPr/>
            <p:nvPr/>
          </p:nvSpPr>
          <p:spPr>
            <a:xfrm>
              <a:off x="1438655" y="4953000"/>
              <a:ext cx="1618488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304799" y="4221481"/>
              <a:ext cx="3886200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2678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FRONT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4800601" y="4221481"/>
            <a:ext cx="4190999" cy="2331719"/>
            <a:chOff x="4800601" y="4221481"/>
            <a:chExt cx="4190999" cy="2331719"/>
          </a:xfrm>
        </p:grpSpPr>
        <p:sp>
          <p:nvSpPr>
            <p:cNvPr id="42" name="Rounded Rectangle 41"/>
            <p:cNvSpPr/>
            <p:nvPr/>
          </p:nvSpPr>
          <p:spPr>
            <a:xfrm>
              <a:off x="6393180" y="4833749"/>
              <a:ext cx="1005840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438900" y="4605626"/>
              <a:ext cx="283464" cy="228600"/>
              <a:chOff x="4114800" y="4114800"/>
              <a:chExt cx="228600" cy="22860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114800" y="4114800"/>
                <a:ext cx="228600" cy="2286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138295" y="4168775"/>
                <a:ext cx="18288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4" name="Rounded Rectangle 323"/>
            <p:cNvSpPr/>
            <p:nvPr/>
          </p:nvSpPr>
          <p:spPr>
            <a:xfrm>
              <a:off x="6895862" y="4386073"/>
              <a:ext cx="305038" cy="182880"/>
            </a:xfrm>
            <a:prstGeom prst="roundRect">
              <a:avLst>
                <a:gd name="adj" fmla="val 7904"/>
              </a:avLst>
            </a:prstGeom>
            <a:solidFill>
              <a:srgbClr val="FFF7E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7044901" y="4353049"/>
              <a:ext cx="219456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ounded Rectangle 325"/>
            <p:cNvSpPr/>
            <p:nvPr/>
          </p:nvSpPr>
          <p:spPr>
            <a:xfrm>
              <a:off x="7239001" y="4761201"/>
              <a:ext cx="117395" cy="73152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7239001" y="4605947"/>
              <a:ext cx="117395" cy="152400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ounded Rectangle 327"/>
            <p:cNvSpPr/>
            <p:nvPr/>
          </p:nvSpPr>
          <p:spPr>
            <a:xfrm>
              <a:off x="7205660" y="4420206"/>
              <a:ext cx="58697" cy="155448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ounded Rectangle 328"/>
            <p:cNvSpPr/>
            <p:nvPr/>
          </p:nvSpPr>
          <p:spPr>
            <a:xfrm>
              <a:off x="7124700" y="4578133"/>
              <a:ext cx="274320" cy="18288"/>
            </a:xfrm>
            <a:prstGeom prst="roundRect">
              <a:avLst>
                <a:gd name="adj" fmla="val 7904"/>
              </a:avLst>
            </a:prstGeom>
            <a:solidFill>
              <a:srgbClr val="339966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ed Rectangle 330"/>
            <p:cNvSpPr/>
            <p:nvPr/>
          </p:nvSpPr>
          <p:spPr>
            <a:xfrm>
              <a:off x="7205660" y="4385623"/>
              <a:ext cx="58697" cy="45720"/>
            </a:xfrm>
            <a:prstGeom prst="roundRect">
              <a:avLst>
                <a:gd name="adj" fmla="val 7904"/>
              </a:avLst>
            </a:prstGeom>
            <a:solidFill>
              <a:schemeClr val="tx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24700" y="4529426"/>
              <a:ext cx="228600" cy="304800"/>
              <a:chOff x="4267200" y="3124200"/>
              <a:chExt cx="228600" cy="304800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267200" y="32766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290060" y="32988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299204" y="33285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267200" y="31242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90060" y="31464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299204" y="31761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 descr="C:\Documents and Settings\Lucas\Desktop\2015-06-12\pic\rover_5_front-bac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1" y="4953000"/>
              <a:ext cx="4190999" cy="1449673"/>
            </a:xfrm>
            <a:prstGeom prst="rect">
              <a:avLst/>
            </a:prstGeom>
            <a:noFill/>
          </p:spPr>
        </p:pic>
        <p:sp>
          <p:nvSpPr>
            <p:cNvPr id="37" name="Rounded Rectangle 36"/>
            <p:cNvSpPr/>
            <p:nvPr/>
          </p:nvSpPr>
          <p:spPr>
            <a:xfrm>
              <a:off x="6164581" y="4267200"/>
              <a:ext cx="45719" cy="685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581900" y="4267200"/>
              <a:ext cx="45719" cy="6858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916025" y="6324600"/>
              <a:ext cx="2008775" cy="228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6416995" y="48610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7329486" y="4861042"/>
              <a:ext cx="45719" cy="91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086856" y="4953000"/>
              <a:ext cx="1618488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953000" y="4221481"/>
              <a:ext cx="3886200" cy="457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809232" y="4529426"/>
              <a:ext cx="228600" cy="304800"/>
              <a:chOff x="4267200" y="3124200"/>
              <a:chExt cx="228600" cy="30480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267200" y="32766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7200" y="3124200"/>
                <a:ext cx="228600" cy="152400"/>
              </a:xfrm>
              <a:prstGeom prst="roundRect">
                <a:avLst>
                  <a:gd name="adj" fmla="val 7904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290060" y="32988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4299204" y="33285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290060" y="3146425"/>
                <a:ext cx="182880" cy="109728"/>
              </a:xfrm>
              <a:prstGeom prst="roundRect">
                <a:avLst>
                  <a:gd name="adj" fmla="val 7904"/>
                </a:avLst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299204" y="3176143"/>
                <a:ext cx="164592" cy="27432"/>
              </a:xfrm>
              <a:prstGeom prst="roundRect">
                <a:avLst>
                  <a:gd name="adj" fmla="val 790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3" name="Rectangle 252"/>
          <p:cNvSpPr/>
          <p:nvPr/>
        </p:nvSpPr>
        <p:spPr>
          <a:xfrm>
            <a:off x="3657600" y="6324600"/>
            <a:ext cx="1828800" cy="228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1:2 SCALE</a:t>
            </a:r>
          </a:p>
        </p:txBody>
      </p:sp>
    </p:spTree>
    <p:extLst>
      <p:ext uri="{BB962C8B-B14F-4D97-AF65-F5344CB8AC3E}">
        <p14:creationId xmlns:p14="http://schemas.microsoft.com/office/powerpoint/2010/main" val="398794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762000"/>
            <a:ext cx="8991600" cy="579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15343</TotalTime>
  <Words>1466</Words>
  <Application>Microsoft Office PowerPoint</Application>
  <PresentationFormat>On-screen Show (4:3)</PresentationFormat>
  <Paragraphs>293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Wingdings</vt:lpstr>
      <vt:lpstr>Office Theme</vt:lpstr>
      <vt:lpstr>Hardware</vt:lpstr>
      <vt:lpstr>Camera Mount</vt:lpstr>
      <vt:lpstr>Camera Mount</vt:lpstr>
      <vt:lpstr>Controller Mount</vt:lpstr>
      <vt:lpstr>Controller Mount</vt:lpstr>
      <vt:lpstr>Camera Ribbon Cable</vt:lpstr>
      <vt:lpstr>Controller and Camera</vt:lpstr>
      <vt:lpstr>Robot</vt:lpstr>
      <vt:lpstr>Software</vt:lpstr>
      <vt:lpstr>Software Architecture</vt:lpstr>
      <vt:lpstr>Image Processing Options</vt:lpstr>
      <vt:lpstr>Camera Software</vt:lpstr>
      <vt:lpstr>Video4Linux (V4L2)</vt:lpstr>
      <vt:lpstr>OpenCV-Python</vt:lpstr>
      <vt:lpstr>OpenCV-Python</vt:lpstr>
      <vt:lpstr>Matrix Barcode Detection</vt:lpstr>
      <vt:lpstr>AprilTags</vt:lpstr>
      <vt:lpstr>Fiducial Marker Options</vt:lpstr>
      <vt:lpstr>RaspiCam</vt:lpstr>
      <vt:lpstr>Camera Software</vt:lpstr>
      <vt:lpstr>Camera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Operator Attention and Workload for Control of Multiple Unmanned Ground Vehicles</dc:title>
  <dc:creator>Lucas</dc:creator>
  <cp:lastModifiedBy>Lucas</cp:lastModifiedBy>
  <cp:revision>2625</cp:revision>
  <cp:lastPrinted>2014-12-17T16:58:39Z</cp:lastPrinted>
  <dcterms:created xsi:type="dcterms:W3CDTF">2006-08-16T00:00:00Z</dcterms:created>
  <dcterms:modified xsi:type="dcterms:W3CDTF">2019-11-16T20:32:36Z</dcterms:modified>
</cp:coreProperties>
</file>