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1" r:id="rId4"/>
    <p:sldId id="318" r:id="rId5"/>
    <p:sldId id="258" r:id="rId6"/>
    <p:sldId id="316" r:id="rId7"/>
    <p:sldId id="320" r:id="rId8"/>
    <p:sldId id="321" r:id="rId9"/>
    <p:sldId id="317" r:id="rId10"/>
    <p:sldId id="322" r:id="rId11"/>
    <p:sldId id="275" r:id="rId12"/>
    <p:sldId id="323" r:id="rId13"/>
    <p:sldId id="324" r:id="rId14"/>
    <p:sldId id="302" r:id="rId15"/>
    <p:sldId id="273" r:id="rId16"/>
    <p:sldId id="272" r:id="rId17"/>
    <p:sldId id="271" r:id="rId18"/>
    <p:sldId id="325" r:id="rId19"/>
    <p:sldId id="270" r:id="rId20"/>
    <p:sldId id="269" r:id="rId21"/>
    <p:sldId id="268" r:id="rId22"/>
    <p:sldId id="267" r:id="rId23"/>
    <p:sldId id="265" r:id="rId24"/>
    <p:sldId id="326" r:id="rId25"/>
    <p:sldId id="266" r:id="rId26"/>
    <p:sldId id="327" r:id="rId27"/>
    <p:sldId id="264" r:id="rId28"/>
    <p:sldId id="263" r:id="rId29"/>
    <p:sldId id="259" r:id="rId30"/>
    <p:sldId id="261" r:id="rId31"/>
    <p:sldId id="288" r:id="rId32"/>
    <p:sldId id="306" r:id="rId33"/>
    <p:sldId id="287" r:id="rId34"/>
    <p:sldId id="286" r:id="rId35"/>
    <p:sldId id="285" r:id="rId36"/>
    <p:sldId id="303" r:id="rId37"/>
    <p:sldId id="304" r:id="rId38"/>
    <p:sldId id="282" r:id="rId39"/>
    <p:sldId id="281" r:id="rId40"/>
    <p:sldId id="280" r:id="rId41"/>
    <p:sldId id="289" r:id="rId42"/>
    <p:sldId id="307" r:id="rId43"/>
    <p:sldId id="308" r:id="rId44"/>
    <p:sldId id="309" r:id="rId45"/>
    <p:sldId id="278" r:id="rId46"/>
    <p:sldId id="277" r:id="rId47"/>
    <p:sldId id="290" r:id="rId48"/>
    <p:sldId id="300" r:id="rId49"/>
    <p:sldId id="299" r:id="rId50"/>
    <p:sldId id="298" r:id="rId51"/>
    <p:sldId id="315" r:id="rId52"/>
    <p:sldId id="311" r:id="rId53"/>
    <p:sldId id="312" r:id="rId54"/>
    <p:sldId id="313" r:id="rId55"/>
    <p:sldId id="314" r:id="rId5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877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05454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8267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9365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8567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886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938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09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02249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867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7053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2FF015-4A3B-4F94-BDD9-7412A9501CF4}" type="datetimeFigureOut">
              <a:rPr lang="pt-BR" smtClean="0"/>
              <a:pPr/>
              <a:t>27/03/2013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5A79-F207-4BD7-BF21-D3F351783AFB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9871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riarweb.com/artigos/7.php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pt.wikipedia.org/wiki/Palm" TargetMode="External"/><Relationship Id="rId3" Type="http://schemas.openxmlformats.org/officeDocument/2006/relationships/hyperlink" Target="http://pt.wikipedia.org/wiki/HTML" TargetMode="External"/><Relationship Id="rId7" Type="http://schemas.openxmlformats.org/officeDocument/2006/relationships/hyperlink" Target="http://pt.wikipedia.org/wiki/Televis%C3%A3o" TargetMode="External"/><Relationship Id="rId2" Type="http://schemas.openxmlformats.org/officeDocument/2006/relationships/hyperlink" Target="http://pt.wikipedia.org/wiki/Linguagem_de_marca%C3%A7%C3%A3o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t.wikipedia.org/wiki/Web" TargetMode="External"/><Relationship Id="rId5" Type="http://schemas.openxmlformats.org/officeDocument/2006/relationships/hyperlink" Target="http://pt.wikipedia.org/wiki/Tag" TargetMode="External"/><Relationship Id="rId10" Type="http://schemas.openxmlformats.org/officeDocument/2006/relationships/hyperlink" Target="http://pt.wikipedia.org/wiki/Acessibilidade" TargetMode="External"/><Relationship Id="rId4" Type="http://schemas.openxmlformats.org/officeDocument/2006/relationships/hyperlink" Target="http://pt.wikipedia.org/wiki/XML" TargetMode="External"/><Relationship Id="rId9" Type="http://schemas.openxmlformats.org/officeDocument/2006/relationships/hyperlink" Target="http://pt.wikipedia.org/wiki/Celular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W3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pt.wikipedia.org/wiki/Web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pt.wikipedia.org/wiki/Linguagem_de_marca%C3%A7%C3%A3o" TargetMode="External"/><Relationship Id="rId2" Type="http://schemas.openxmlformats.org/officeDocument/2006/relationships/hyperlink" Target="http://pt.wikipedia.org/wiki/W3C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t.wikipedia.org/wiki/Internet" TargetMode="External"/><Relationship Id="rId4" Type="http://schemas.openxmlformats.org/officeDocument/2006/relationships/hyperlink" Target="http://pt.wikipedia.org/wiki/SG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530479"/>
            <a:ext cx="9144000" cy="1470025"/>
          </a:xfrm>
        </p:spPr>
        <p:txBody>
          <a:bodyPr/>
          <a:lstStyle/>
          <a:p>
            <a:r>
              <a:rPr lang="pt-BR" dirty="0" smtClean="0"/>
              <a:t>PROGRAMAÇÃO WEB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4104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XML</a:t>
            </a:r>
            <a:br>
              <a:rPr lang="pt-BR" sz="3200" dirty="0" smtClean="0"/>
            </a:br>
            <a:r>
              <a:rPr lang="pt-BR" sz="3200" dirty="0" smtClean="0"/>
              <a:t> </a:t>
            </a:r>
            <a:r>
              <a:rPr lang="pt-BR" sz="3200" dirty="0" err="1" smtClean="0"/>
              <a:t>Extensible</a:t>
            </a:r>
            <a:r>
              <a:rPr lang="pt-BR" sz="3200" dirty="0" smtClean="0"/>
              <a:t> Markup </a:t>
            </a:r>
            <a:r>
              <a:rPr lang="pt-BR" sz="3200" dirty="0" err="1" smtClean="0"/>
              <a:t>Language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928802"/>
            <a:ext cx="9144000" cy="364333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/>
              <a:t>		</a:t>
            </a:r>
          </a:p>
          <a:p>
            <a:pPr algn="just">
              <a:buNone/>
            </a:pPr>
            <a:r>
              <a:rPr lang="pt-BR" dirty="0" smtClean="0"/>
              <a:t>		A principal característica do XML é criar uma infra-estrutura única para diversas linguagens, é que linguagens desconhecidas e de pouco uso também podem ser definidas sem maior trabalho e sem necessidade de ser submetidas aos comitês de padronização.</a:t>
            </a:r>
          </a:p>
          <a:p>
            <a:pPr algn="just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92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632092"/>
            <a:ext cx="9144000" cy="1296974"/>
          </a:xfrm>
        </p:spPr>
        <p:txBody>
          <a:bodyPr>
            <a:normAutofit/>
          </a:bodyPr>
          <a:lstStyle/>
          <a:p>
            <a:r>
              <a:rPr lang="pt-BR" sz="4000" b="1" dirty="0" smtClean="0">
                <a:latin typeface="Arial" pitchFamily="34" charset="0"/>
                <a:cs typeface="Arial" pitchFamily="34" charset="0"/>
              </a:rPr>
              <a:t>CRIANDO PÁGINAS WEB</a:t>
            </a:r>
            <a:endParaRPr lang="pt-BR" sz="4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 smtClean="0"/>
              <a:t>O QUE É UMA TAG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457456"/>
            <a:ext cx="9144000" cy="211455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7200" b="1" dirty="0" smtClean="0"/>
              <a:t>&lt;&gt;</a:t>
            </a:r>
            <a:endParaRPr lang="pt-BR" b="1" dirty="0" smtClean="0"/>
          </a:p>
          <a:p>
            <a:pPr marL="0" indent="0" algn="ctr">
              <a:buNone/>
            </a:pPr>
            <a:r>
              <a:rPr lang="pt-BR" b="1" dirty="0" err="1" smtClean="0"/>
              <a:t>tag</a:t>
            </a:r>
            <a:endParaRPr lang="pt-BR" b="1" dirty="0" smtClean="0"/>
          </a:p>
        </p:txBody>
      </p:sp>
    </p:spTree>
    <p:extLst>
      <p:ext uri="{BB962C8B-B14F-4D97-AF65-F5344CB8AC3E}">
        <p14:creationId xmlns:p14="http://schemas.microsoft.com/office/powerpoint/2010/main" xmlns="" val="2253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TAGS HTML BÁSICAS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43142"/>
            <a:ext cx="9144000" cy="2900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600" b="1" dirty="0" smtClean="0"/>
              <a:t>&lt;</a:t>
            </a:r>
            <a:r>
              <a:rPr lang="pt-BR" sz="3600" b="1" dirty="0" err="1" smtClean="0"/>
              <a:t>html</a:t>
            </a:r>
            <a:r>
              <a:rPr lang="pt-BR" sz="3600" b="1" dirty="0" smtClean="0"/>
              <a:t>&gt; </a:t>
            </a:r>
            <a:r>
              <a:rPr lang="pt-BR" sz="3600" dirty="0" smtClean="0"/>
              <a:t>Inicia</a:t>
            </a:r>
            <a:r>
              <a:rPr lang="pt-BR" sz="3600" b="1" dirty="0" smtClean="0"/>
              <a:t> </a:t>
            </a:r>
            <a:r>
              <a:rPr lang="pt-BR" sz="3600" dirty="0" smtClean="0"/>
              <a:t>a pagina;</a:t>
            </a:r>
          </a:p>
          <a:p>
            <a:pPr marL="0" indent="0">
              <a:buNone/>
            </a:pPr>
            <a:r>
              <a:rPr lang="pt-BR" sz="3600" b="1" dirty="0" smtClean="0"/>
              <a:t>&lt;</a:t>
            </a:r>
            <a:r>
              <a:rPr lang="pt-BR" sz="3600" b="1" dirty="0" err="1" smtClean="0"/>
              <a:t>head</a:t>
            </a:r>
            <a:r>
              <a:rPr lang="pt-BR" sz="3600" b="1" dirty="0" smtClean="0"/>
              <a:t>&gt; </a:t>
            </a:r>
            <a:r>
              <a:rPr lang="pt-BR" sz="3600" dirty="0" smtClean="0"/>
              <a:t>Cabeçalho do documento;</a:t>
            </a:r>
          </a:p>
          <a:p>
            <a:pPr marL="0" indent="0">
              <a:buNone/>
            </a:pPr>
            <a:r>
              <a:rPr lang="pt-BR" sz="3600" dirty="0" smtClean="0"/>
              <a:t>&lt;</a:t>
            </a:r>
            <a:r>
              <a:rPr lang="pt-BR" sz="3600" b="1" dirty="0" err="1" smtClean="0"/>
              <a:t>title</a:t>
            </a:r>
            <a:r>
              <a:rPr lang="pt-BR" sz="3600" dirty="0" smtClean="0"/>
              <a:t>&gt; Título do documento;</a:t>
            </a:r>
          </a:p>
          <a:p>
            <a:pPr marL="0" indent="0">
              <a:buNone/>
            </a:pPr>
            <a:r>
              <a:rPr lang="pt-BR" sz="3600" dirty="0" smtClean="0"/>
              <a:t>&lt;</a:t>
            </a:r>
            <a:r>
              <a:rPr lang="pt-BR" sz="3600" b="1" dirty="0" err="1" smtClean="0"/>
              <a:t>body</a:t>
            </a:r>
            <a:r>
              <a:rPr lang="pt-BR" sz="3600" dirty="0" smtClean="0"/>
              <a:t>&gt; Corpo do documento.</a:t>
            </a:r>
            <a:endParaRPr lang="pt-BR" sz="36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ESTRUTURA DE HTML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b="1" dirty="0" smtClean="0"/>
              <a:t>&lt;</a:t>
            </a:r>
            <a:r>
              <a:rPr lang="pt-BR" sz="2800" b="1" dirty="0" err="1" smtClean="0"/>
              <a:t>html</a:t>
            </a:r>
            <a:r>
              <a:rPr lang="pt-BR" sz="2800" b="1" dirty="0" smtClean="0"/>
              <a:t> &gt;</a:t>
            </a:r>
          </a:p>
          <a:p>
            <a:pPr marL="0" indent="0">
              <a:buNone/>
            </a:pPr>
            <a:r>
              <a:rPr lang="pt-BR" sz="2800" dirty="0" smtClean="0"/>
              <a:t>     &lt;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         &lt;</a:t>
            </a:r>
            <a:r>
              <a:rPr lang="pt-BR" sz="2800" dirty="0" err="1"/>
              <a:t>title</a:t>
            </a:r>
            <a:r>
              <a:rPr lang="pt-BR" sz="2800" dirty="0"/>
              <a:t>&gt;DIGITE O TÍTULO DA PÁGINA AQUI&lt;/</a:t>
            </a:r>
            <a:r>
              <a:rPr lang="pt-BR" sz="2800" dirty="0" err="1"/>
              <a:t>title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     &lt;/</a:t>
            </a:r>
            <a:r>
              <a:rPr lang="pt-BR" sz="2800" dirty="0" err="1"/>
              <a:t>head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      &lt;!--</a:t>
            </a:r>
            <a:r>
              <a:rPr lang="pt-BR" sz="2800" dirty="0"/>
              <a:t>AQUI VAI TODO O CONTEÚDO DA PÁGINA--&gt;</a:t>
            </a:r>
          </a:p>
          <a:p>
            <a:pPr marL="0" indent="0">
              <a:buNone/>
            </a:pPr>
            <a:r>
              <a:rPr lang="pt-BR" sz="2800" dirty="0"/>
              <a:t>&lt;/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b="1" dirty="0"/>
              <a:t>&lt;/</a:t>
            </a:r>
            <a:r>
              <a:rPr lang="pt-BR" sz="2800" b="1" dirty="0" err="1"/>
              <a:t>html</a:t>
            </a:r>
            <a:r>
              <a:rPr lang="pt-BR" sz="2800" b="1" dirty="0"/>
              <a:t>&gt;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3524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TAG´S FORMATAÇÃO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1488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pt-BR" sz="2800" b="1" dirty="0" smtClean="0"/>
              <a:t>&lt;</a:t>
            </a:r>
            <a:r>
              <a:rPr lang="pt-BR" sz="2800" b="1" dirty="0" err="1"/>
              <a:t>center</a:t>
            </a:r>
            <a:r>
              <a:rPr lang="pt-BR" sz="2800" b="1" dirty="0" smtClean="0"/>
              <a:t>&gt; </a:t>
            </a:r>
            <a:r>
              <a:rPr lang="pt-BR" sz="2800" dirty="0" smtClean="0"/>
              <a:t>centraliza</a:t>
            </a:r>
            <a:r>
              <a:rPr lang="pt-BR" sz="2800" b="1" dirty="0" smtClean="0"/>
              <a:t> </a:t>
            </a:r>
            <a:r>
              <a:rPr lang="pt-BR" sz="2800" dirty="0"/>
              <a:t>(texto, imagens, qualquer coisa</a:t>
            </a:r>
            <a:r>
              <a:rPr lang="pt-BR" sz="2800" dirty="0" smtClean="0"/>
              <a:t>)</a:t>
            </a:r>
          </a:p>
          <a:p>
            <a:pPr>
              <a:buNone/>
            </a:pPr>
            <a:r>
              <a:rPr lang="pt-BR" sz="2800" b="1" dirty="0" smtClean="0"/>
              <a:t>&lt;b&gt; </a:t>
            </a:r>
            <a:r>
              <a:rPr lang="pt-BR" sz="2800" dirty="0" smtClean="0"/>
              <a:t>negrito o texto</a:t>
            </a:r>
          </a:p>
          <a:p>
            <a:pPr>
              <a:buNone/>
            </a:pPr>
            <a:r>
              <a:rPr lang="pt-BR" sz="2800" b="1" dirty="0" smtClean="0"/>
              <a:t>&lt;i&gt;  </a:t>
            </a:r>
            <a:r>
              <a:rPr lang="pt-BR" sz="2800" dirty="0" smtClean="0"/>
              <a:t>deixa o texto em </a:t>
            </a:r>
            <a:r>
              <a:rPr lang="pt-BR" sz="2800" i="1" dirty="0" smtClean="0"/>
              <a:t>itálico</a:t>
            </a:r>
            <a:endParaRPr lang="pt-BR" sz="2800" b="1" i="1" dirty="0" smtClean="0"/>
          </a:p>
          <a:p>
            <a:pPr>
              <a:buNone/>
            </a:pPr>
            <a:r>
              <a:rPr lang="pt-BR" sz="2800" b="1" i="1" dirty="0" smtClean="0"/>
              <a:t>&lt;</a:t>
            </a:r>
            <a:r>
              <a:rPr lang="pt-BR" sz="2800" b="1" dirty="0" smtClean="0"/>
              <a:t>u</a:t>
            </a:r>
            <a:r>
              <a:rPr lang="pt-BR" sz="2800" b="1" i="1" dirty="0" smtClean="0"/>
              <a:t>&gt; </a:t>
            </a:r>
            <a:r>
              <a:rPr lang="pt-BR" sz="2800" dirty="0" smtClean="0"/>
              <a:t>deixa o texto sublinhado </a:t>
            </a:r>
          </a:p>
          <a:p>
            <a:pPr>
              <a:buNone/>
            </a:pPr>
            <a:endParaRPr lang="pt-BR" sz="2800" dirty="0" smtClean="0"/>
          </a:p>
          <a:p>
            <a:pPr>
              <a:buNone/>
            </a:pPr>
            <a:r>
              <a:rPr lang="pt-BR" sz="2800" b="1" dirty="0" smtClean="0"/>
              <a:t>Exemplinho: 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body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&lt;center&gt;Curso PHP&lt;/</a:t>
            </a:r>
            <a:r>
              <a:rPr lang="pt-BR" sz="2800" dirty="0" err="1"/>
              <a:t>center</a:t>
            </a:r>
            <a:r>
              <a:rPr lang="pt-BR" sz="2800" dirty="0" smtClean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&lt;b&gt;Curso PHP&lt;/b&gt;</a:t>
            </a:r>
          </a:p>
          <a:p>
            <a:pPr marL="0" indent="0">
              <a:buNone/>
            </a:pPr>
            <a:r>
              <a:rPr lang="pt-BR" sz="2800" dirty="0" smtClean="0"/>
              <a:t>&lt;i&gt;Curso PHP&lt;/i&gt;</a:t>
            </a:r>
          </a:p>
          <a:p>
            <a:pPr marL="0" indent="0">
              <a:buNone/>
            </a:pPr>
            <a:r>
              <a:rPr lang="pt-BR" sz="2800" dirty="0" smtClean="0"/>
              <a:t>&lt;u&gt;Curso PHP&lt;/u&gt;</a:t>
            </a:r>
            <a:endParaRPr lang="pt-BR" sz="2800" dirty="0"/>
          </a:p>
          <a:p>
            <a:pPr marL="0" indent="0">
              <a:buNone/>
            </a:pPr>
            <a:r>
              <a:rPr lang="pt-BR" sz="2800" dirty="0"/>
              <a:t>&lt;/</a:t>
            </a:r>
            <a:r>
              <a:rPr lang="pt-BR" sz="2800" dirty="0" err="1"/>
              <a:t>body</a:t>
            </a:r>
            <a:r>
              <a:rPr lang="pt-BR" sz="2800" dirty="0" smtClean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xmlns="" val="38539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TAG´S FORMATAÇÃO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pt-BR" sz="2800" b="1" dirty="0" smtClean="0"/>
              <a:t>&lt;</a:t>
            </a:r>
            <a:r>
              <a:rPr lang="pt-BR" sz="2800" b="1" dirty="0" err="1"/>
              <a:t>strike</a:t>
            </a:r>
            <a:r>
              <a:rPr lang="pt-BR" sz="2800" b="1" dirty="0" smtClean="0"/>
              <a:t>&gt; </a:t>
            </a:r>
            <a:r>
              <a:rPr lang="pt-BR" sz="2800" dirty="0" smtClean="0"/>
              <a:t>texto tachado</a:t>
            </a:r>
          </a:p>
          <a:p>
            <a:pPr>
              <a:buNone/>
            </a:pPr>
            <a:r>
              <a:rPr lang="pt-BR" sz="2800" b="1" dirty="0" smtClean="0"/>
              <a:t>&lt;/p&gt;</a:t>
            </a:r>
            <a:r>
              <a:rPr lang="pt-BR" sz="2800" dirty="0" smtClean="0"/>
              <a:t> parágrafo</a:t>
            </a:r>
          </a:p>
          <a:p>
            <a:pPr marL="0" indent="0">
              <a:buNone/>
            </a:pPr>
            <a:r>
              <a:rPr lang="pt-BR" sz="2800" b="1" dirty="0" smtClean="0"/>
              <a:t>&lt;/</a:t>
            </a:r>
            <a:r>
              <a:rPr lang="pt-BR" sz="2800" b="1" dirty="0" err="1" smtClean="0"/>
              <a:t>br</a:t>
            </a:r>
            <a:r>
              <a:rPr lang="pt-BR" sz="2800" b="1" dirty="0" smtClean="0"/>
              <a:t>&gt;</a:t>
            </a:r>
            <a:r>
              <a:rPr lang="pt-BR" sz="2800" dirty="0" smtClean="0"/>
              <a:t> alto de linha simples</a:t>
            </a:r>
          </a:p>
          <a:p>
            <a:pPr>
              <a:buNone/>
            </a:pPr>
            <a:r>
              <a:rPr lang="pt-BR" sz="2800" b="1" dirty="0" smtClean="0"/>
              <a:t>Exemplinho: </a:t>
            </a:r>
          </a:p>
          <a:p>
            <a:pPr marL="0" indent="0">
              <a:buNone/>
            </a:pPr>
            <a:r>
              <a:rPr lang="pt-BR" sz="2800" dirty="0" smtClean="0"/>
              <a:t>&lt;</a:t>
            </a:r>
            <a:r>
              <a:rPr lang="pt-BR" sz="2800" dirty="0" err="1" smtClean="0"/>
              <a:t>body</a:t>
            </a:r>
            <a:r>
              <a:rPr lang="pt-BR" sz="2800" dirty="0" smtClean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&lt;</a:t>
            </a:r>
            <a:r>
              <a:rPr lang="pt-BR" sz="2800" dirty="0" err="1" smtClean="0"/>
              <a:t>center</a:t>
            </a:r>
            <a:r>
              <a:rPr lang="pt-BR" sz="2800" dirty="0" smtClean="0"/>
              <a:t>&gt;Curso PHP&lt;/</a:t>
            </a:r>
            <a:r>
              <a:rPr lang="pt-BR" sz="2800" dirty="0" err="1" smtClean="0"/>
              <a:t>center</a:t>
            </a:r>
            <a:r>
              <a:rPr lang="pt-BR" sz="2800" dirty="0" smtClean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&lt;b&gt;Curso PHP&lt;/b&gt;&lt;/p&gt;</a:t>
            </a:r>
          </a:p>
          <a:p>
            <a:pPr marL="0" indent="0">
              <a:buNone/>
            </a:pPr>
            <a:r>
              <a:rPr lang="pt-BR" sz="2800" dirty="0" smtClean="0"/>
              <a:t>&lt;i&gt;Curso PHP&lt;/i&gt;&lt;/</a:t>
            </a:r>
            <a:r>
              <a:rPr lang="pt-BR" sz="2800" dirty="0" err="1" smtClean="0"/>
              <a:t>br</a:t>
            </a:r>
            <a:r>
              <a:rPr lang="pt-BR" sz="2800" dirty="0" smtClean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&lt;u&gt;Curso PHP&lt;/u&gt;</a:t>
            </a:r>
          </a:p>
          <a:p>
            <a:pPr marL="0" indent="0">
              <a:buNone/>
            </a:pPr>
            <a:r>
              <a:rPr lang="pt-BR" sz="2800" dirty="0" smtClean="0"/>
              <a:t>&lt;/</a:t>
            </a:r>
            <a:r>
              <a:rPr lang="pt-BR" sz="2800" dirty="0" err="1" smtClean="0"/>
              <a:t>body</a:t>
            </a:r>
            <a:r>
              <a:rPr lang="pt-BR" sz="2800" dirty="0" smtClean="0"/>
              <a:t>&gt;</a:t>
            </a:r>
          </a:p>
          <a:p>
            <a:pPr marL="0" indent="0">
              <a:buNone/>
            </a:pPr>
            <a:endParaRPr lang="pt-BR" sz="2800" dirty="0" smtClean="0"/>
          </a:p>
          <a:p>
            <a:pPr marL="0" indent="0">
              <a:buNone/>
            </a:pP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7253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500174"/>
            <a:ext cx="9144000" cy="92869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800" dirty="0" smtClean="0"/>
              <a:t>&lt;</a:t>
            </a:r>
            <a:r>
              <a:rPr lang="pt-BR" sz="2800" dirty="0" err="1"/>
              <a:t>img</a:t>
            </a:r>
            <a:r>
              <a:rPr lang="pt-BR" sz="2800" dirty="0"/>
              <a:t> </a:t>
            </a:r>
            <a:r>
              <a:rPr lang="pt-BR" sz="2800" dirty="0" err="1"/>
              <a:t>src</a:t>
            </a:r>
            <a:r>
              <a:rPr lang="pt-BR" sz="2800" smtClean="0"/>
              <a:t>="diretório/veiculo.gif</a:t>
            </a:r>
            <a:r>
              <a:rPr lang="pt-BR" sz="2800" dirty="0"/>
              <a:t>" </a:t>
            </a:r>
            <a:r>
              <a:rPr lang="pt-BR" sz="2800" dirty="0" err="1"/>
              <a:t>title</a:t>
            </a:r>
            <a:r>
              <a:rPr lang="pt-BR" sz="2800" dirty="0"/>
              <a:t>="Veículo vencedor!" </a:t>
            </a:r>
            <a:r>
              <a:rPr lang="pt-BR" sz="2800" dirty="0" err="1"/>
              <a:t>border</a:t>
            </a:r>
            <a:r>
              <a:rPr lang="pt-BR" sz="2800" dirty="0"/>
              <a:t>=”0</a:t>
            </a:r>
            <a:r>
              <a:rPr lang="pt-BR" sz="2800" dirty="0" smtClean="0"/>
              <a:t>”&gt;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0" y="3071810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pt-BR" sz="2800" b="1" dirty="0" smtClean="0"/>
              <a:t>INSERIR LINK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0" y="3834474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&lt;a </a:t>
            </a:r>
            <a:r>
              <a:rPr lang="pt-BR" sz="2800" dirty="0" err="1" smtClean="0"/>
              <a:t>href</a:t>
            </a:r>
            <a:r>
              <a:rPr lang="pt-BR" sz="2800" dirty="0" smtClean="0"/>
              <a:t>=”pagina de destino” titulo do link &gt;Texto do Link&lt;/a&gt;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-32" y="714356"/>
            <a:ext cx="9144000" cy="714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spcBef>
                <a:spcPct val="20000"/>
              </a:spcBef>
            </a:pPr>
            <a:r>
              <a:rPr lang="pt-BR" sz="2800" b="1" dirty="0" smtClean="0"/>
              <a:t>INSERIR IMAGENS</a:t>
            </a:r>
          </a:p>
          <a:p>
            <a:pPr algn="ctr">
              <a:spcBef>
                <a:spcPct val="20000"/>
              </a:spcBef>
            </a:pPr>
            <a:endParaRPr lang="pt-BR" sz="2800" b="1" dirty="0" smtClean="0"/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pt-BR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23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1785926"/>
            <a:ext cx="9144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/>
              <a:t>Exemplo:</a:t>
            </a:r>
          </a:p>
          <a:p>
            <a:r>
              <a:rPr lang="pt-BR" sz="2800" dirty="0" smtClean="0"/>
              <a:t>&lt;</a:t>
            </a:r>
            <a:r>
              <a:rPr lang="pt-BR" sz="2800" dirty="0" err="1" smtClean="0"/>
              <a:t>img</a:t>
            </a:r>
            <a:r>
              <a:rPr lang="pt-BR" sz="2800" dirty="0" smtClean="0"/>
              <a:t> </a:t>
            </a:r>
            <a:r>
              <a:rPr lang="pt-BR" sz="2800" dirty="0" err="1" smtClean="0"/>
              <a:t>src</a:t>
            </a:r>
            <a:r>
              <a:rPr lang="pt-BR" sz="2800" dirty="0" smtClean="0"/>
              <a:t>="</a:t>
            </a:r>
            <a:r>
              <a:rPr lang="pt-BR" dirty="0" smtClean="0"/>
              <a:t>imagem/borboleta.gif</a:t>
            </a:r>
            <a:r>
              <a:rPr lang="pt-BR" sz="2800" dirty="0" smtClean="0"/>
              <a:t>" </a:t>
            </a:r>
            <a:r>
              <a:rPr lang="pt-BR" sz="2800" dirty="0" err="1" smtClean="0"/>
              <a:t>width</a:t>
            </a:r>
            <a:r>
              <a:rPr lang="pt-BR" sz="2800" dirty="0" smtClean="0"/>
              <a:t>="156" </a:t>
            </a:r>
            <a:r>
              <a:rPr lang="pt-BR" sz="2800" dirty="0" err="1" smtClean="0"/>
              <a:t>height</a:t>
            </a:r>
            <a:r>
              <a:rPr lang="pt-BR" sz="2800" dirty="0" smtClean="0"/>
              <a:t>="179" </a:t>
            </a:r>
            <a:r>
              <a:rPr lang="pt-BR" sz="2800" dirty="0" err="1" smtClean="0"/>
              <a:t>border</a:t>
            </a:r>
            <a:r>
              <a:rPr lang="pt-BR" sz="2800" dirty="0" smtClean="0"/>
              <a:t>="0"&gt;&lt;/</a:t>
            </a:r>
            <a:r>
              <a:rPr lang="pt-BR" sz="2800" dirty="0" err="1" smtClean="0"/>
              <a:t>br</a:t>
            </a:r>
            <a:r>
              <a:rPr lang="pt-BR" sz="2800" dirty="0" smtClean="0"/>
              <a:t>&gt;</a:t>
            </a:r>
          </a:p>
          <a:p>
            <a:endParaRPr lang="pt-BR" sz="2800" dirty="0" smtClean="0"/>
          </a:p>
          <a:p>
            <a:r>
              <a:rPr lang="pt-BR" sz="2800" dirty="0" smtClean="0"/>
              <a:t>&lt;</a:t>
            </a:r>
            <a:r>
              <a:rPr lang="pt-BR" sz="2800" dirty="0" err="1" smtClean="0"/>
              <a:t>center</a:t>
            </a:r>
            <a:r>
              <a:rPr lang="pt-BR" sz="2800" dirty="0" smtClean="0"/>
              <a:t>&gt;&lt;b&gt;&lt;a </a:t>
            </a:r>
            <a:r>
              <a:rPr lang="pt-BR" sz="2800" dirty="0" err="1" smtClean="0"/>
              <a:t>href</a:t>
            </a:r>
            <a:r>
              <a:rPr lang="pt-BR" sz="2800" dirty="0" smtClean="0"/>
              <a:t>="</a:t>
            </a:r>
            <a:r>
              <a:rPr lang="pt-BR" sz="2800" dirty="0" err="1" smtClean="0"/>
              <a:t>testeLink</a:t>
            </a:r>
            <a:r>
              <a:rPr lang="pt-BR" sz="2800" dirty="0" smtClean="0"/>
              <a:t>.</a:t>
            </a:r>
            <a:r>
              <a:rPr lang="pt-BR" sz="2800" dirty="0" err="1" smtClean="0"/>
              <a:t>php</a:t>
            </a:r>
            <a:r>
              <a:rPr lang="pt-BR" sz="2800" dirty="0" smtClean="0"/>
              <a:t>" </a:t>
            </a:r>
            <a:r>
              <a:rPr lang="pt-BR" sz="2800" dirty="0" err="1" smtClean="0"/>
              <a:t>title</a:t>
            </a:r>
            <a:r>
              <a:rPr lang="pt-BR" sz="2800" dirty="0" smtClean="0"/>
              <a:t>="vai para pagina teste link"&gt;Curso PHP&lt;/a&gt;&lt;/b&gt;&lt;/</a:t>
            </a:r>
            <a:r>
              <a:rPr lang="pt-BR" sz="2800" dirty="0" err="1" smtClean="0"/>
              <a:t>center</a:t>
            </a:r>
            <a:r>
              <a:rPr lang="pt-BR" sz="2800" dirty="0" smtClean="0"/>
              <a:t>&gt;&lt;/p&gt;</a:t>
            </a:r>
          </a:p>
        </p:txBody>
      </p:sp>
    </p:spTree>
    <p:extLst>
      <p:ext uri="{BB962C8B-B14F-4D97-AF65-F5344CB8AC3E}">
        <p14:creationId xmlns:p14="http://schemas.microsoft.com/office/powerpoint/2010/main" xmlns="" val="1882333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TAMANHO PRÉ DEFINIDOS HTML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171704"/>
            <a:ext cx="9144000" cy="3257560"/>
          </a:xfrm>
        </p:spPr>
        <p:txBody>
          <a:bodyPr>
            <a:normAutofit/>
          </a:bodyPr>
          <a:lstStyle/>
          <a:p>
            <a:r>
              <a:rPr lang="pt-BR" sz="2800" dirty="0"/>
              <a:t>&lt;H1&gt; TAMANHO MÁXIMO</a:t>
            </a:r>
          </a:p>
          <a:p>
            <a:r>
              <a:rPr lang="pt-BR" sz="2800" dirty="0"/>
              <a:t>&lt;H2&gt; TAMANHO GRANDE</a:t>
            </a:r>
          </a:p>
          <a:p>
            <a:r>
              <a:rPr lang="pt-BR" sz="2800" dirty="0"/>
              <a:t>&lt;H3&gt; TAMANHO MÉDIO</a:t>
            </a:r>
          </a:p>
          <a:p>
            <a:r>
              <a:rPr lang="pt-BR" sz="2800" dirty="0"/>
              <a:t>&lt;H4&gt; TAMANHO QUASE NORMAL</a:t>
            </a:r>
          </a:p>
          <a:p>
            <a:r>
              <a:rPr lang="pt-BR" sz="2800" dirty="0"/>
              <a:t>&lt;H5&gt; TAMANHO PEQUENO</a:t>
            </a:r>
          </a:p>
          <a:p>
            <a:r>
              <a:rPr lang="pt-BR" sz="2800" dirty="0"/>
              <a:t>&lt;H6&gt; TAMANHO MÍNIMO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965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VAMOS ESTUDAR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2814646"/>
            <a:ext cx="8229600" cy="1757362"/>
          </a:xfrm>
        </p:spPr>
        <p:txBody>
          <a:bodyPr>
            <a:normAutofit/>
          </a:bodyPr>
          <a:lstStyle/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LINGUAGEM HTML</a:t>
            </a: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JAVA SCRIPT</a:t>
            </a:r>
          </a:p>
          <a:p>
            <a:pPr algn="just"/>
            <a:r>
              <a:rPr lang="pt-BR" sz="2800" dirty="0" smtClean="0">
                <a:latin typeface="Arial" pitchFamily="34" charset="0"/>
                <a:cs typeface="Arial" pitchFamily="34" charset="0"/>
              </a:rPr>
              <a:t>LINGUAGEM DE PROGRAMAÇÃO PHP</a:t>
            </a:r>
          </a:p>
        </p:txBody>
      </p:sp>
    </p:spTree>
    <p:extLst>
      <p:ext uri="{BB962C8B-B14F-4D97-AF65-F5344CB8AC3E}">
        <p14:creationId xmlns:p14="http://schemas.microsoft.com/office/powerpoint/2010/main" xmlns="" val="628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pt-BR" sz="3200" b="1" dirty="0"/>
              <a:t>TABELAS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40043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pt-BR" sz="2800" dirty="0" smtClean="0"/>
              <a:t>		A </a:t>
            </a:r>
            <a:r>
              <a:rPr lang="pt-BR" sz="2800" dirty="0" err="1"/>
              <a:t>tag</a:t>
            </a:r>
            <a:r>
              <a:rPr lang="pt-BR" sz="2800" dirty="0"/>
              <a:t> &lt;</a:t>
            </a:r>
            <a:r>
              <a:rPr lang="pt-BR" sz="2800" dirty="0" err="1"/>
              <a:t>table</a:t>
            </a:r>
            <a:r>
              <a:rPr lang="pt-BR" sz="2800" dirty="0"/>
              <a:t>&gt; é o elemento principal na definição de uma tabela, e também </a:t>
            </a:r>
            <a:r>
              <a:rPr lang="pt-BR" sz="2800" dirty="0" smtClean="0"/>
              <a:t>na definição </a:t>
            </a:r>
            <a:r>
              <a:rPr lang="pt-BR" sz="2800" dirty="0"/>
              <a:t>de outros atributos específicos, que servem para dar maior controle sobre como deve </a:t>
            </a:r>
            <a:r>
              <a:rPr lang="pt-BR" sz="2800" dirty="0" smtClean="0"/>
              <a:t>ser  apresentada </a:t>
            </a:r>
            <a:r>
              <a:rPr lang="pt-BR" sz="2800" dirty="0"/>
              <a:t>uma tabela em uma página </a:t>
            </a:r>
            <a:r>
              <a:rPr lang="pt-BR" sz="2800" dirty="0" smtClean="0"/>
              <a:t>HTML.</a:t>
            </a:r>
          </a:p>
          <a:p>
            <a:pPr algn="ctr">
              <a:buNone/>
            </a:pPr>
            <a:r>
              <a:rPr lang="pt-BR" sz="2800" dirty="0" smtClean="0"/>
              <a:t>	</a:t>
            </a:r>
            <a:r>
              <a:rPr lang="pt-BR" sz="2800" b="1" dirty="0" smtClean="0"/>
              <a:t>IMPORTANTE</a:t>
            </a:r>
          </a:p>
          <a:p>
            <a:pPr algn="ctr">
              <a:buNone/>
            </a:pPr>
            <a:r>
              <a:rPr lang="pt-BR" sz="2800" dirty="0" smtClean="0"/>
              <a:t>&lt;</a:t>
            </a:r>
            <a:r>
              <a:rPr lang="pt-BR" sz="2800" dirty="0" err="1" smtClean="0"/>
              <a:t>table</a:t>
            </a:r>
            <a:r>
              <a:rPr lang="pt-BR" sz="2800" dirty="0"/>
              <a:t>&gt; e &lt;/</a:t>
            </a:r>
            <a:r>
              <a:rPr lang="pt-BR" sz="2800" dirty="0" err="1"/>
              <a:t>table</a:t>
            </a:r>
            <a:r>
              <a:rPr lang="pt-BR" sz="2800" dirty="0" smtClean="0"/>
              <a:t>&gt; OS ELEMENTOS QUE NÃO ESTIVEREM ENTRE ESSAS TAG’S SERÃO IGNORADOS.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2912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TABELAS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r>
              <a:rPr lang="pt-BR" sz="2800" b="1" dirty="0"/>
              <a:t>id=</a:t>
            </a:r>
            <a:r>
              <a:rPr lang="pt-BR" sz="2800" dirty="0"/>
              <a:t>"</a:t>
            </a:r>
            <a:r>
              <a:rPr lang="pt-BR" sz="2800" dirty="0" err="1" smtClean="0"/>
              <a:t>descricao</a:t>
            </a:r>
            <a:r>
              <a:rPr lang="pt-BR" sz="2800" dirty="0" smtClean="0"/>
              <a:t>“ – Identificação da tabela </a:t>
            </a:r>
            <a:r>
              <a:rPr lang="pt-BR" sz="2800" dirty="0"/>
              <a:t>id=”</a:t>
            </a:r>
            <a:r>
              <a:rPr lang="pt-BR" sz="2800" dirty="0" err="1"/>
              <a:t>HistoricoAluno</a:t>
            </a:r>
            <a:r>
              <a:rPr lang="pt-BR" sz="2800" dirty="0" smtClean="0"/>
              <a:t>”.</a:t>
            </a:r>
          </a:p>
          <a:p>
            <a:r>
              <a:rPr lang="pt-BR" sz="2800" b="1" dirty="0" err="1"/>
              <a:t>border</a:t>
            </a:r>
            <a:r>
              <a:rPr lang="pt-BR" sz="2800" b="1" dirty="0"/>
              <a:t>=</a:t>
            </a:r>
            <a:r>
              <a:rPr lang="pt-BR" sz="2800" dirty="0"/>
              <a:t>"</a:t>
            </a:r>
            <a:r>
              <a:rPr lang="pt-BR" sz="2800" dirty="0" smtClean="0"/>
              <a:t>valor“ – é utilizado para controlar as bordas</a:t>
            </a:r>
          </a:p>
          <a:p>
            <a:r>
              <a:rPr lang="pt-BR" sz="2800" b="1" dirty="0" err="1"/>
              <a:t>cellspacing</a:t>
            </a:r>
            <a:r>
              <a:rPr lang="pt-BR" sz="2800" b="1" dirty="0"/>
              <a:t>=</a:t>
            </a:r>
            <a:r>
              <a:rPr lang="pt-BR" sz="2800" dirty="0"/>
              <a:t>"</a:t>
            </a:r>
            <a:r>
              <a:rPr lang="pt-BR" sz="2800" dirty="0" smtClean="0"/>
              <a:t>valor“ – define </a:t>
            </a:r>
            <a:r>
              <a:rPr lang="pt-BR" sz="2800" dirty="0"/>
              <a:t>a quantidade de espaço inserido entre </a:t>
            </a:r>
            <a:r>
              <a:rPr lang="pt-BR" sz="2800" dirty="0" smtClean="0"/>
              <a:t>células individuais </a:t>
            </a:r>
            <a:r>
              <a:rPr lang="pt-BR" sz="2800" dirty="0"/>
              <a:t>da tabela. Seu valor padrão é de 2.</a:t>
            </a:r>
            <a:endParaRPr lang="pt-BR" sz="2800" dirty="0" smtClean="0"/>
          </a:p>
          <a:p>
            <a:r>
              <a:rPr lang="pt-BR" sz="2800" b="1" dirty="0" err="1" smtClean="0"/>
              <a:t>cellpadding</a:t>
            </a:r>
            <a:r>
              <a:rPr lang="pt-BR" sz="2800" b="1" dirty="0"/>
              <a:t>=</a:t>
            </a:r>
            <a:r>
              <a:rPr lang="pt-BR" sz="2800" dirty="0"/>
              <a:t>"</a:t>
            </a:r>
            <a:r>
              <a:rPr lang="pt-BR" sz="2800" dirty="0" smtClean="0"/>
              <a:t>valor“ – define a quantidade de espaço em branco entre as bordas e conteúdo da célula(texto ou imagem). O valor padrão é 1.</a:t>
            </a:r>
          </a:p>
          <a:p>
            <a:endParaRPr lang="pt-BR" sz="2800" dirty="0" smtClean="0"/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697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TABELA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214422"/>
            <a:ext cx="9144000" cy="5643578"/>
          </a:xfrm>
        </p:spPr>
        <p:txBody>
          <a:bodyPr>
            <a:noAutofit/>
          </a:bodyPr>
          <a:lstStyle/>
          <a:p>
            <a:r>
              <a:rPr lang="en-US" b="1" dirty="0"/>
              <a:t>align=</a:t>
            </a:r>
            <a:r>
              <a:rPr lang="en-US" dirty="0"/>
              <a:t>"left, right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smtClean="0"/>
              <a:t>center“ – </a:t>
            </a:r>
            <a:r>
              <a:rPr lang="pt-BR" dirty="0" smtClean="0"/>
              <a:t>suportado </a:t>
            </a:r>
            <a:r>
              <a:rPr lang="pt-BR" dirty="0"/>
              <a:t>tanto pelo Netscape, quanto pelo Explorer, permite que </a:t>
            </a:r>
            <a:r>
              <a:rPr lang="pt-BR" dirty="0" smtClean="0"/>
              <a:t>a tabela </a:t>
            </a:r>
            <a:r>
              <a:rPr lang="pt-BR" dirty="0"/>
              <a:t>seja alinhada à esquerda, direita ou centralizada na página</a:t>
            </a:r>
            <a:r>
              <a:rPr lang="pt-BR" dirty="0" smtClean="0"/>
              <a:t>.</a:t>
            </a:r>
          </a:p>
          <a:p>
            <a:r>
              <a:rPr lang="pt-BR" b="1" dirty="0" err="1"/>
              <a:t>bgcolor</a:t>
            </a:r>
            <a:r>
              <a:rPr lang="pt-BR" b="1" dirty="0"/>
              <a:t>=</a:t>
            </a:r>
            <a:r>
              <a:rPr lang="pt-BR" dirty="0"/>
              <a:t>"#</a:t>
            </a:r>
            <a:r>
              <a:rPr lang="pt-BR" dirty="0" err="1"/>
              <a:t>rrggbb</a:t>
            </a:r>
            <a:r>
              <a:rPr lang="pt-BR" dirty="0"/>
              <a:t> (cód. cor) ou </a:t>
            </a:r>
            <a:r>
              <a:rPr lang="pt-BR" dirty="0" err="1"/>
              <a:t>nome_da_cor</a:t>
            </a:r>
            <a:r>
              <a:rPr lang="pt-BR" dirty="0"/>
              <a:t>(</a:t>
            </a:r>
            <a:r>
              <a:rPr lang="pt-BR" dirty="0" err="1"/>
              <a:t>red</a:t>
            </a:r>
            <a:r>
              <a:rPr lang="pt-BR" dirty="0"/>
              <a:t>, blue, </a:t>
            </a:r>
            <a:r>
              <a:rPr lang="pt-BR" dirty="0" err="1"/>
              <a:t>etc</a:t>
            </a:r>
            <a:r>
              <a:rPr lang="pt-BR" dirty="0" smtClean="0"/>
              <a:t>)“ – </a:t>
            </a:r>
            <a:r>
              <a:rPr lang="pt-BR" dirty="0"/>
              <a:t>permite que se especifique a cor de fundo da tabela</a:t>
            </a:r>
            <a:r>
              <a:rPr lang="pt-BR" dirty="0" smtClean="0"/>
              <a:t>.</a:t>
            </a:r>
          </a:p>
          <a:p>
            <a:r>
              <a:rPr lang="pt-BR" dirty="0" smtClean="0"/>
              <a:t> </a:t>
            </a:r>
            <a:r>
              <a:rPr lang="pt-BR" dirty="0"/>
              <a:t>Para tal pode-se dar um valor </a:t>
            </a:r>
            <a:r>
              <a:rPr lang="pt-BR" dirty="0" smtClean="0"/>
              <a:t>em hexadecimal </a:t>
            </a:r>
            <a:r>
              <a:rPr lang="pt-BR" dirty="0"/>
              <a:t>(ex.: FF0000 para o vermelho) ou dar o nome da cor desejada.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917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TABELA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643182"/>
            <a:ext cx="9144000" cy="13573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cria uma linha</a:t>
            </a:r>
          </a:p>
          <a:p>
            <a:pPr marL="0" indent="0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pt-BR" b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b="1" dirty="0" smtClean="0">
                <a:latin typeface="Arial" pitchFamily="34" charset="0"/>
                <a:cs typeface="Arial" pitchFamily="34" charset="0"/>
              </a:rPr>
              <a:t>&gt; 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cria uma coluna</a:t>
            </a:r>
          </a:p>
          <a:p>
            <a:pPr marL="0" indent="0">
              <a:buNone/>
            </a:pPr>
            <a:r>
              <a:rPr lang="pt-BR" b="1" dirty="0" smtClean="0">
                <a:latin typeface="Arial" pitchFamily="34" charset="0"/>
                <a:cs typeface="Arial" pitchFamily="34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9196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pt-BR" sz="3200" b="1" dirty="0" smtClean="0"/>
              <a:t>LINHAS E COLUNAS DE UMA TABELA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8126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&lt;TITLE&gt;New 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Document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&lt;/TITLE&gt;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 marL="0" indent="0"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width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=”20%” id=”tab1”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align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=”center” 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border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=”2”&gt;</a:t>
            </a:r>
          </a:p>
          <a:p>
            <a:pPr marL="0" indent="0"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     &lt;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  (linha) 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         &lt;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&gt;  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Linha1Coluna1&lt;/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     (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celula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de uma coluna)</a:t>
            </a:r>
            <a:endParaRPr lang="pt-BR" sz="1600" b="1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          &lt;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&gt;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Linha1Coluna2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   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&lt;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&gt;Linha2Coluna1&lt;/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&gt;Linha2Coluna2&lt;/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    &lt;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&gt;Linha3Coluna1&lt;/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&gt;Linha3Coluna2&lt;/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pt-BR" sz="16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&lt;/</a:t>
            </a:r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sz="1600" b="1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 marL="0" indent="0">
              <a:buNone/>
            </a:pPr>
            <a:r>
              <a:rPr lang="pt-BR" sz="1600" dirty="0" smtClean="0">
                <a:latin typeface="Arial" pitchFamily="34" charset="0"/>
                <a:cs typeface="Arial" pitchFamily="34" charset="0"/>
              </a:rPr>
              <a:t>&lt;/HTML&gt;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1961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pt-BR" sz="3200" b="1" dirty="0" smtClean="0">
                <a:latin typeface="Arial" pitchFamily="34" charset="0"/>
                <a:cs typeface="Arial" pitchFamily="34" charset="0"/>
              </a:rPr>
              <a:t>TABELA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285992"/>
            <a:ext cx="9144000" cy="19470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mesclar colunas</a:t>
            </a:r>
          </a:p>
          <a:p>
            <a:pPr marL="0" indent="0">
              <a:buNone/>
            </a:pPr>
            <a:r>
              <a:rPr lang="pt-BR" dirty="0" err="1" smtClean="0">
                <a:latin typeface="Arial" pitchFamily="34" charset="0"/>
                <a:cs typeface="Arial" pitchFamily="34" charset="0"/>
              </a:rPr>
              <a:t>Rowspan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: mesclar linhas</a:t>
            </a:r>
          </a:p>
        </p:txBody>
      </p:sp>
    </p:spTree>
    <p:extLst>
      <p:ext uri="{BB962C8B-B14F-4D97-AF65-F5344CB8AC3E}">
        <p14:creationId xmlns:p14="http://schemas.microsoft.com/office/powerpoint/2010/main" xmlns="" val="30150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864096"/>
          </a:xfrm>
        </p:spPr>
        <p:txBody>
          <a:bodyPr>
            <a:normAutofit/>
          </a:bodyPr>
          <a:lstStyle/>
          <a:p>
            <a:r>
              <a:rPr lang="pt-BR" sz="3200" b="1" dirty="0" smtClean="0"/>
              <a:t>Mesclar colunas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733256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&lt;HTML&gt;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&lt;HEAD&gt;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&lt;TITLE&gt;New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Document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&lt;/TITLE&gt;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&lt;/HEAD&gt;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&lt;BODY&gt;</a:t>
            </a:r>
          </a:p>
          <a:p>
            <a:pPr marL="0" indent="0">
              <a:buNone/>
            </a:pPr>
            <a:endParaRPr lang="pt-BR" sz="35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table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border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="1";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colspan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="3" 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align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="center"&gt; linha1coluna1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 &lt;!- mesclar colunas -&gt;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linha2coluna1&lt;/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linha2coluna2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linha2coluna3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endParaRPr lang="pt-BR" sz="35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linha3coluna1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linha3coluna2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     &lt;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 linha3coluna3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td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  &lt;/</a:t>
            </a:r>
            <a:r>
              <a:rPr lang="pt-BR" sz="3500" dirty="0" err="1" smtClean="0">
                <a:latin typeface="Arial" pitchFamily="34" charset="0"/>
                <a:cs typeface="Arial" pitchFamily="34" charset="0"/>
              </a:rPr>
              <a:t>tr</a:t>
            </a:r>
            <a:r>
              <a:rPr lang="pt-BR" sz="3500" dirty="0" smtClean="0">
                <a:latin typeface="Arial" pitchFamily="34" charset="0"/>
                <a:cs typeface="Arial" pitchFamily="34" charset="0"/>
              </a:rPr>
              <a:t>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&lt;/BODY&gt;</a:t>
            </a:r>
          </a:p>
          <a:p>
            <a:pPr marL="0" indent="0">
              <a:buNone/>
            </a:pPr>
            <a:r>
              <a:rPr lang="pt-BR" sz="3500" dirty="0" smtClean="0">
                <a:latin typeface="Arial" pitchFamily="34" charset="0"/>
                <a:cs typeface="Arial" pitchFamily="34" charset="0"/>
              </a:rPr>
              <a:t>&lt;/HTML&gt;</a:t>
            </a:r>
            <a:endParaRPr lang="pt-BR" sz="35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15017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table</a:t>
            </a:r>
            <a:r>
              <a:rPr lang="pt-BR" sz="2800" dirty="0"/>
              <a:t> </a:t>
            </a:r>
            <a:r>
              <a:rPr lang="pt-BR" sz="2800" dirty="0" err="1"/>
              <a:t>border</a:t>
            </a:r>
            <a:r>
              <a:rPr lang="pt-BR" sz="2800" dirty="0"/>
              <a:t>="1"&gt;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     &lt;</a:t>
            </a:r>
            <a:r>
              <a:rPr lang="pt-BR" sz="2800" dirty="0" err="1"/>
              <a:t>td</a:t>
            </a:r>
            <a:r>
              <a:rPr lang="pt-BR" sz="2800" dirty="0"/>
              <a:t>&gt;Linha1Coluna1&lt;/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     &lt;</a:t>
            </a:r>
            <a:r>
              <a:rPr lang="pt-BR" sz="2800" dirty="0" err="1"/>
              <a:t>td</a:t>
            </a:r>
            <a:r>
              <a:rPr lang="pt-BR" sz="2800" dirty="0"/>
              <a:t>&gt;Linha1Coluna2&lt;/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tr</a:t>
            </a:r>
            <a:r>
              <a:rPr lang="pt-BR" sz="2800" dirty="0"/>
              <a:t> &gt;</a:t>
            </a:r>
          </a:p>
          <a:p>
            <a:pPr marL="0" indent="0">
              <a:buNone/>
            </a:pPr>
            <a:r>
              <a:rPr lang="pt-BR" sz="2800" dirty="0" smtClean="0"/>
              <a:t>     &lt;</a:t>
            </a:r>
            <a:r>
              <a:rPr lang="pt-BR" sz="2800" dirty="0" err="1"/>
              <a:t>td</a:t>
            </a:r>
            <a:r>
              <a:rPr lang="pt-BR" sz="2800" dirty="0"/>
              <a:t>&gt;Linha2Coluna1&lt;/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 smtClean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&gt;Linha2Coluna2&lt;/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</a:t>
            </a:r>
            <a:r>
              <a:rPr lang="pt-BR" sz="2800" dirty="0" err="1"/>
              <a:t>tr</a:t>
            </a:r>
            <a:r>
              <a:rPr lang="pt-BR" sz="2800" dirty="0"/>
              <a:t> &gt;</a:t>
            </a:r>
          </a:p>
          <a:p>
            <a:pPr marL="0" indent="0">
              <a:buNone/>
            </a:pPr>
            <a:r>
              <a:rPr lang="pt-BR" sz="2800" dirty="0" smtClean="0"/>
              <a:t>      &lt;</a:t>
            </a:r>
            <a:r>
              <a:rPr lang="pt-BR" sz="2800" dirty="0" err="1"/>
              <a:t>td</a:t>
            </a:r>
            <a:r>
              <a:rPr lang="pt-BR" sz="2800" dirty="0"/>
              <a:t> </a:t>
            </a:r>
            <a:r>
              <a:rPr lang="pt-BR" sz="2800" dirty="0" err="1"/>
              <a:t>colspan</a:t>
            </a:r>
            <a:r>
              <a:rPr lang="pt-BR" sz="2800" dirty="0"/>
              <a:t>="2" </a:t>
            </a:r>
            <a:r>
              <a:rPr lang="pt-BR" sz="2800" dirty="0" err="1"/>
              <a:t>align</a:t>
            </a:r>
            <a:r>
              <a:rPr lang="pt-BR" sz="2800" dirty="0"/>
              <a:t>="center"&gt;Linha3 Mesclada&lt;/</a:t>
            </a:r>
            <a:r>
              <a:rPr lang="pt-BR" sz="2800" dirty="0" err="1"/>
              <a:t>td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&lt;/</a:t>
            </a:r>
            <a:r>
              <a:rPr lang="pt-BR" sz="2800" dirty="0" err="1"/>
              <a:t>tr</a:t>
            </a:r>
            <a:r>
              <a:rPr lang="pt-BR" sz="2800" dirty="0"/>
              <a:t>&gt;</a:t>
            </a:r>
          </a:p>
          <a:p>
            <a:pPr marL="0" indent="0">
              <a:buNone/>
            </a:pPr>
            <a:r>
              <a:rPr lang="pt-BR" sz="2800" dirty="0"/>
              <a:t>&lt;/</a:t>
            </a:r>
            <a:r>
              <a:rPr lang="pt-BR" sz="2800" dirty="0" err="1"/>
              <a:t>table</a:t>
            </a:r>
            <a:r>
              <a:rPr lang="pt-BR" sz="2800" dirty="0"/>
              <a:t>&gt;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792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Mesclar linhas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table</a:t>
            </a:r>
            <a:r>
              <a:rPr lang="pt-BR" sz="2000" dirty="0"/>
              <a:t> </a:t>
            </a:r>
            <a:r>
              <a:rPr lang="pt-BR" sz="2000" dirty="0" err="1"/>
              <a:t>border</a:t>
            </a:r>
            <a:r>
              <a:rPr lang="pt-BR" sz="2000" dirty="0"/>
              <a:t>="1"&gt;</a:t>
            </a:r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tr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 smtClean="0"/>
              <a:t>      &lt;</a:t>
            </a:r>
            <a:r>
              <a:rPr lang="pt-BR" sz="2000" dirty="0" err="1"/>
              <a:t>td</a:t>
            </a:r>
            <a:r>
              <a:rPr lang="pt-BR" sz="2000" dirty="0"/>
              <a:t> </a:t>
            </a:r>
            <a:r>
              <a:rPr lang="pt-BR" sz="2000" dirty="0" err="1"/>
              <a:t>rowspan</a:t>
            </a:r>
            <a:r>
              <a:rPr lang="pt-BR" sz="2000" dirty="0"/>
              <a:t>="3"&gt;Células Mescladas&lt;/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 smtClean="0"/>
              <a:t>      &lt;</a:t>
            </a:r>
            <a:r>
              <a:rPr lang="pt-BR" sz="2000" dirty="0" err="1"/>
              <a:t>td</a:t>
            </a:r>
            <a:r>
              <a:rPr lang="pt-BR" sz="2000" dirty="0"/>
              <a:t>&gt;Linha1Coluna2&lt;/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tr</a:t>
            </a:r>
            <a:r>
              <a:rPr lang="pt-BR" sz="2000" dirty="0" smtClean="0"/>
              <a:t>&gt;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r>
              <a:rPr lang="pt-BR" sz="2000" dirty="0" smtClean="0"/>
              <a:t>&lt;</a:t>
            </a:r>
            <a:r>
              <a:rPr lang="pt-BR" sz="2000" dirty="0" err="1"/>
              <a:t>tr</a:t>
            </a:r>
            <a:r>
              <a:rPr lang="pt-BR" sz="2000" dirty="0"/>
              <a:t> &gt;</a:t>
            </a:r>
          </a:p>
          <a:p>
            <a:pPr marL="0" indent="0">
              <a:buNone/>
            </a:pPr>
            <a:r>
              <a:rPr lang="pt-BR" sz="2000" dirty="0" smtClean="0"/>
              <a:t>       &lt;</a:t>
            </a:r>
            <a:r>
              <a:rPr lang="pt-BR" sz="2000" dirty="0" err="1"/>
              <a:t>td</a:t>
            </a:r>
            <a:r>
              <a:rPr lang="pt-BR" sz="2000" dirty="0"/>
              <a:t>&gt;Linha2Coluna2&lt;/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tr</a:t>
            </a:r>
            <a:r>
              <a:rPr lang="pt-BR" sz="2000" dirty="0" smtClean="0"/>
              <a:t>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&lt;</a:t>
            </a:r>
            <a:r>
              <a:rPr lang="pt-BR" sz="2000" dirty="0" err="1"/>
              <a:t>tr</a:t>
            </a:r>
            <a:r>
              <a:rPr lang="pt-BR" sz="2000" dirty="0"/>
              <a:t> &gt;</a:t>
            </a:r>
          </a:p>
          <a:p>
            <a:pPr marL="0" indent="0">
              <a:buNone/>
            </a:pPr>
            <a:r>
              <a:rPr lang="pt-BR" sz="2000" dirty="0" smtClean="0"/>
              <a:t>        &lt;</a:t>
            </a:r>
            <a:r>
              <a:rPr lang="pt-BR" sz="2000" dirty="0" err="1"/>
              <a:t>td</a:t>
            </a:r>
            <a:r>
              <a:rPr lang="pt-BR" sz="2000" dirty="0"/>
              <a:t>&gt;Linha3Coluna2&lt;/</a:t>
            </a:r>
            <a:r>
              <a:rPr lang="pt-BR" sz="2000" dirty="0" err="1"/>
              <a:t>td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tr</a:t>
            </a:r>
            <a:r>
              <a:rPr lang="pt-BR" sz="2000" dirty="0"/>
              <a:t>&gt;</a:t>
            </a:r>
          </a:p>
          <a:p>
            <a:pPr marL="0" indent="0">
              <a:buNone/>
            </a:pPr>
            <a:r>
              <a:rPr lang="pt-BR" sz="2000" dirty="0"/>
              <a:t>&lt;/</a:t>
            </a:r>
            <a:r>
              <a:rPr lang="pt-BR" sz="2000" dirty="0" err="1"/>
              <a:t>table</a:t>
            </a:r>
            <a:r>
              <a:rPr lang="pt-BR" sz="2000" dirty="0"/>
              <a:t>&gt;</a:t>
            </a:r>
            <a:endParaRPr lang="pt-BR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98174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Novos </a:t>
            </a:r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Tag’s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para Web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692696"/>
            <a:ext cx="8229600" cy="59766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&lt;table width=”20%” id=”</a:t>
            </a:r>
            <a:r>
              <a:rPr lang="en-US" sz="1600" dirty="0" err="1"/>
              <a:t>TabListagem</a:t>
            </a:r>
            <a:r>
              <a:rPr lang="en-US" sz="1600" dirty="0"/>
              <a:t>” align=”center” border=”1”&gt;</a:t>
            </a:r>
          </a:p>
          <a:p>
            <a:pPr marL="0" indent="0">
              <a:buNone/>
            </a:pPr>
            <a:r>
              <a:rPr lang="pt-BR" sz="1600" dirty="0"/>
              <a:t>&lt;</a:t>
            </a:r>
            <a:r>
              <a:rPr lang="pt-BR" sz="1600" dirty="0" err="1"/>
              <a:t>caption</a:t>
            </a:r>
            <a:r>
              <a:rPr lang="pt-BR" sz="1600" dirty="0"/>
              <a:t>&gt;Listagem de </a:t>
            </a:r>
            <a:r>
              <a:rPr lang="pt-BR" sz="1600" dirty="0" err="1"/>
              <a:t>Ocorr&amp;ecirc;ncias</a:t>
            </a:r>
            <a:r>
              <a:rPr lang="pt-BR" sz="1600" dirty="0"/>
              <a:t>&lt;/</a:t>
            </a:r>
            <a:r>
              <a:rPr lang="pt-BR" sz="1600" dirty="0" err="1"/>
              <a:t>caption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</a:t>
            </a:r>
            <a:r>
              <a:rPr lang="pt-BR" sz="1600" b="1" dirty="0" err="1"/>
              <a:t>thead</a:t>
            </a:r>
            <a:r>
              <a:rPr lang="pt-BR" sz="1600" b="1" dirty="0" smtClean="0"/>
              <a:t>&gt; &lt;!- CABEÇALHO DE UMA TAVELA-&gt;</a:t>
            </a:r>
            <a:endParaRPr lang="pt-BR" sz="1600" b="1" dirty="0"/>
          </a:p>
          <a:p>
            <a:pPr marL="0" indent="0">
              <a:buNone/>
            </a:pPr>
            <a:r>
              <a:rPr lang="pt-BR" sz="1600" b="1" dirty="0"/>
              <a:t>&lt;</a:t>
            </a:r>
            <a:r>
              <a:rPr lang="pt-BR" sz="1600" b="1" dirty="0" err="1"/>
              <a:t>tr</a:t>
            </a:r>
            <a:r>
              <a:rPr lang="pt-BR" sz="1600" b="1" dirty="0" smtClean="0"/>
              <a:t>&gt; &lt;!LINHA-&gt;</a:t>
            </a:r>
            <a:endParaRPr lang="pt-BR" sz="1600" b="1" dirty="0"/>
          </a:p>
          <a:p>
            <a:pPr marL="0" indent="0">
              <a:buNone/>
            </a:pPr>
            <a:r>
              <a:rPr lang="en-US" sz="1600" dirty="0" smtClean="0"/>
              <a:t>       &lt;</a:t>
            </a:r>
            <a:r>
              <a:rPr lang="en-US" sz="1600" dirty="0" err="1"/>
              <a:t>th</a:t>
            </a:r>
            <a:r>
              <a:rPr lang="en-US" sz="1600" dirty="0"/>
              <a:t> width="90"&gt;</a:t>
            </a:r>
            <a:r>
              <a:rPr lang="en-US" sz="1600" b="1" dirty="0"/>
              <a:t>Data</a:t>
            </a:r>
            <a:r>
              <a:rPr lang="en-US" sz="1600" dirty="0"/>
              <a:t>&lt;/</a:t>
            </a:r>
            <a:r>
              <a:rPr lang="en-US" sz="1600" dirty="0" err="1"/>
              <a:t>th</a:t>
            </a:r>
            <a:r>
              <a:rPr lang="en-US" sz="1600" dirty="0" smtClean="0"/>
              <a:t>&gt; &lt;!-</a:t>
            </a:r>
            <a:r>
              <a:rPr lang="pt-BR" sz="1600" dirty="0" smtClean="0"/>
              <a:t>define </a:t>
            </a:r>
            <a:r>
              <a:rPr lang="pt-BR" sz="1600" dirty="0" err="1"/>
              <a:t>celulas</a:t>
            </a:r>
            <a:r>
              <a:rPr lang="pt-BR" sz="1600" dirty="0"/>
              <a:t> de cabeçalho em uma tabela. O texto dentro da </a:t>
            </a:r>
            <a:r>
              <a:rPr lang="pt-BR" sz="1600" dirty="0" err="1"/>
              <a:t>tag</a:t>
            </a:r>
            <a:r>
              <a:rPr lang="pt-BR" sz="1600" dirty="0"/>
              <a:t> fica em </a:t>
            </a:r>
            <a:r>
              <a:rPr lang="pt-BR" sz="1600" dirty="0" smtClean="0"/>
              <a:t>negrito-&gt;</a:t>
            </a:r>
            <a:endParaRPr lang="en-US" sz="1600" dirty="0"/>
          </a:p>
          <a:p>
            <a:pPr marL="0" indent="0">
              <a:buNone/>
            </a:pPr>
            <a:r>
              <a:rPr lang="en-US" sz="1600" dirty="0" smtClean="0"/>
              <a:t>      &lt;</a:t>
            </a:r>
            <a:r>
              <a:rPr lang="en-US" sz="1600" dirty="0" err="1"/>
              <a:t>th</a:t>
            </a:r>
            <a:r>
              <a:rPr lang="en-US" sz="1600" dirty="0"/>
              <a:t> width="50"&gt;</a:t>
            </a:r>
            <a:r>
              <a:rPr lang="en-US" sz="1600" b="1" dirty="0" err="1"/>
              <a:t>Atrasos</a:t>
            </a:r>
            <a:r>
              <a:rPr lang="en-US" sz="1600" dirty="0"/>
              <a:t>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&lt;</a:t>
            </a:r>
            <a:r>
              <a:rPr lang="en-US" sz="1600" dirty="0" err="1"/>
              <a:t>th</a:t>
            </a:r>
            <a:r>
              <a:rPr lang="en-US" sz="1600" dirty="0"/>
              <a:t> width="50"&gt;</a:t>
            </a:r>
            <a:r>
              <a:rPr lang="en-US" sz="1600" b="1" dirty="0" err="1"/>
              <a:t>Faltas</a:t>
            </a:r>
            <a:r>
              <a:rPr lang="en-US" sz="1600" dirty="0"/>
              <a:t>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en-US" sz="1600" dirty="0" smtClean="0"/>
              <a:t>     &lt;</a:t>
            </a:r>
            <a:r>
              <a:rPr lang="en-US" sz="1600" dirty="0" err="1"/>
              <a:t>th</a:t>
            </a:r>
            <a:r>
              <a:rPr lang="en-US" sz="1600" dirty="0"/>
              <a:t> width="50"&gt;</a:t>
            </a:r>
            <a:r>
              <a:rPr lang="en-US" sz="1600" b="1" dirty="0" err="1"/>
              <a:t>Abonos</a:t>
            </a:r>
            <a:r>
              <a:rPr lang="en-US" sz="1600" dirty="0"/>
              <a:t>&lt;/</a:t>
            </a:r>
            <a:r>
              <a:rPr lang="en-US" sz="1600" dirty="0" err="1"/>
              <a:t>th</a:t>
            </a:r>
            <a:r>
              <a:rPr lang="en-US" sz="1600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&lt;/</a:t>
            </a:r>
            <a:r>
              <a:rPr lang="pt-BR" sz="1600" b="1" dirty="0" err="1"/>
              <a:t>tr</a:t>
            </a:r>
            <a:r>
              <a:rPr lang="pt-BR" sz="1600" b="1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&lt;/</a:t>
            </a:r>
            <a:r>
              <a:rPr lang="pt-BR" sz="1600" b="1" dirty="0" err="1"/>
              <a:t>thead</a:t>
            </a:r>
            <a:r>
              <a:rPr lang="pt-BR" sz="1600" b="1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</a:t>
            </a:r>
            <a:r>
              <a:rPr lang="pt-BR" sz="1600" b="1" dirty="0" err="1"/>
              <a:t>tbody</a:t>
            </a:r>
            <a:r>
              <a:rPr lang="pt-BR" sz="1600" b="1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</a:t>
            </a:r>
            <a:r>
              <a:rPr lang="pt-BR" sz="1600" b="1" dirty="0" err="1"/>
              <a:t>tr</a:t>
            </a:r>
            <a:r>
              <a:rPr lang="pt-BR" sz="1600" b="1" dirty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 </a:t>
            </a:r>
            <a:r>
              <a:rPr lang="pt-BR" sz="1600" dirty="0" err="1"/>
              <a:t>align</a:t>
            </a:r>
            <a:r>
              <a:rPr lang="pt-BR" sz="1600" dirty="0"/>
              <a:t>="center"&gt;20/06/2006&lt;/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 </a:t>
            </a:r>
            <a:r>
              <a:rPr lang="pt-BR" sz="1600" dirty="0" err="1"/>
              <a:t>align</a:t>
            </a:r>
            <a:r>
              <a:rPr lang="pt-BR" sz="1600" dirty="0"/>
              <a:t>="center"&gt;09:00&lt;/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 </a:t>
            </a:r>
            <a:r>
              <a:rPr lang="pt-BR" sz="1600" dirty="0" err="1"/>
              <a:t>align</a:t>
            </a:r>
            <a:r>
              <a:rPr lang="pt-BR" sz="1600" dirty="0"/>
              <a:t>="center"&gt;17:00&lt;/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dirty="0" smtClean="0"/>
              <a:t>    &lt;</a:t>
            </a:r>
            <a:r>
              <a:rPr lang="pt-BR" sz="1600" dirty="0" err="1"/>
              <a:t>td</a:t>
            </a:r>
            <a:r>
              <a:rPr lang="pt-BR" sz="1600" dirty="0"/>
              <a:t>&gt;Abono Chefia&lt;/</a:t>
            </a:r>
            <a:r>
              <a:rPr lang="pt-BR" sz="1600" dirty="0" err="1"/>
              <a:t>td</a:t>
            </a:r>
            <a:r>
              <a:rPr lang="pt-BR" sz="1600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&lt;/</a:t>
            </a:r>
            <a:r>
              <a:rPr lang="pt-BR" sz="1600" b="1" dirty="0" err="1"/>
              <a:t>tr</a:t>
            </a:r>
            <a:r>
              <a:rPr lang="pt-BR" sz="1600" b="1" dirty="0"/>
              <a:t>&gt;</a:t>
            </a:r>
          </a:p>
          <a:p>
            <a:pPr marL="0" indent="0">
              <a:buNone/>
            </a:pPr>
            <a:r>
              <a:rPr lang="pt-BR" sz="1600" b="1" dirty="0"/>
              <a:t>&lt;/</a:t>
            </a:r>
            <a:r>
              <a:rPr lang="pt-BR" sz="1600" b="1" dirty="0" err="1"/>
              <a:t>tbody</a:t>
            </a:r>
            <a:r>
              <a:rPr lang="pt-BR" sz="1600" b="1" dirty="0"/>
              <a:t>&gt;</a:t>
            </a:r>
          </a:p>
          <a:p>
            <a:pPr marL="0" indent="0">
              <a:buNone/>
            </a:pPr>
            <a:r>
              <a:rPr lang="pt-BR" sz="1600" dirty="0"/>
              <a:t>&lt;/</a:t>
            </a:r>
            <a:r>
              <a:rPr lang="pt-BR" sz="1600" dirty="0" err="1"/>
              <a:t>table</a:t>
            </a:r>
            <a:r>
              <a:rPr lang="pt-BR" sz="1600" dirty="0"/>
              <a:t>&gt;</a:t>
            </a:r>
            <a:endParaRPr lang="pt-BR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671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CONCEITO HTML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071678"/>
            <a:ext cx="9144000" cy="371477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pt-BR" b="1" dirty="0" smtClean="0"/>
              <a:t>HTML</a:t>
            </a:r>
          </a:p>
          <a:p>
            <a:pPr algn="just">
              <a:buNone/>
            </a:pPr>
            <a:r>
              <a:rPr lang="pt-BR" dirty="0" smtClean="0"/>
              <a:t>		É uma linguagem com a qual se definem as páginas </a:t>
            </a:r>
            <a:r>
              <a:rPr lang="pt-BR" dirty="0" smtClean="0">
                <a:hlinkClick r:id="rId2"/>
              </a:rPr>
              <a:t>web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		Basicamente trata-se de um conjunto de etiquetas (</a:t>
            </a:r>
            <a:r>
              <a:rPr lang="pt-BR" dirty="0" err="1" smtClean="0"/>
              <a:t>tags</a:t>
            </a:r>
            <a:r>
              <a:rPr lang="pt-BR" dirty="0" smtClean="0"/>
              <a:t>)que servem para definir a forma na qual se apresentará o texto e outros elementos da página. </a:t>
            </a:r>
          </a:p>
        </p:txBody>
      </p:sp>
    </p:spTree>
    <p:extLst>
      <p:ext uri="{BB962C8B-B14F-4D97-AF65-F5344CB8AC3E}">
        <p14:creationId xmlns:p14="http://schemas.microsoft.com/office/powerpoint/2010/main" xmlns="" val="628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INSERINDO FORMULÁRIO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Linguagem de marcação</a:t>
            </a:r>
          </a:p>
          <a:p>
            <a:r>
              <a:rPr lang="pt-BR" sz="2800" dirty="0"/>
              <a:t>É Exatamente isso que ocorre com a definição </a:t>
            </a:r>
            <a:r>
              <a:rPr lang="pt-BR" sz="2800" dirty="0" smtClean="0"/>
              <a:t>de um </a:t>
            </a:r>
            <a:r>
              <a:rPr lang="pt-BR" sz="2800" dirty="0"/>
              <a:t>formulário: uma </a:t>
            </a:r>
            <a:r>
              <a:rPr lang="pt-BR" sz="2800" dirty="0" err="1"/>
              <a:t>tag</a:t>
            </a:r>
            <a:r>
              <a:rPr lang="pt-BR" sz="2800" dirty="0"/>
              <a:t> no início e outra no </a:t>
            </a:r>
            <a:r>
              <a:rPr lang="pt-BR" sz="2800" dirty="0" smtClean="0"/>
              <a:t>final.</a:t>
            </a:r>
          </a:p>
          <a:p>
            <a:r>
              <a:rPr lang="pt-BR" sz="2800" dirty="0"/>
              <a:t>todos os elementos do formulário </a:t>
            </a:r>
            <a:r>
              <a:rPr lang="pt-BR" sz="2800" dirty="0" smtClean="0"/>
              <a:t>devem estar </a:t>
            </a:r>
            <a:r>
              <a:rPr lang="pt-BR" sz="2800" dirty="0"/>
              <a:t>entre as duas </a:t>
            </a:r>
            <a:r>
              <a:rPr lang="pt-BR" sz="2800" dirty="0" err="1"/>
              <a:t>tags</a:t>
            </a:r>
            <a:r>
              <a:rPr lang="pt-BR" sz="2800" dirty="0"/>
              <a:t>. Isto torna possível a inclusão de mais de um formulário num mesmo </a:t>
            </a:r>
            <a:r>
              <a:rPr lang="pt-BR" sz="2800" dirty="0" err="1" smtClean="0"/>
              <a:t>html</a:t>
            </a:r>
            <a:r>
              <a:rPr lang="pt-BR" sz="2800" dirty="0" smtClean="0"/>
              <a:t>.</a:t>
            </a:r>
          </a:p>
          <a:p>
            <a:r>
              <a:rPr lang="pt-BR" sz="2800" dirty="0" smtClean="0"/>
              <a:t>Ex.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&lt;form name=” ” action=” ” method=” ”&gt;</a:t>
            </a:r>
          </a:p>
          <a:p>
            <a:pPr marL="0" indent="0">
              <a:buNone/>
            </a:pPr>
            <a:r>
              <a:rPr lang="pt-BR" sz="2800" dirty="0">
                <a:solidFill>
                  <a:srgbClr val="FF0000"/>
                </a:solidFill>
              </a:rPr>
              <a:t>&lt;/</a:t>
            </a:r>
            <a:r>
              <a:rPr lang="pt-BR" sz="2800" dirty="0" err="1">
                <a:solidFill>
                  <a:srgbClr val="FF0000"/>
                </a:solidFill>
              </a:rPr>
              <a:t>form</a:t>
            </a:r>
            <a:r>
              <a:rPr lang="pt-BR" sz="2800" dirty="0">
                <a:solidFill>
                  <a:srgbClr val="FF0000"/>
                </a:solidFill>
              </a:rPr>
              <a:t>&gt;</a:t>
            </a:r>
            <a:endParaRPr lang="pt-BR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845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>
                <a:latin typeface="Arial" pitchFamily="34" charset="0"/>
                <a:cs typeface="Arial" pitchFamily="34" charset="0"/>
              </a:rPr>
              <a:t>F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ormulário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b="1" dirty="0" err="1"/>
              <a:t>name</a:t>
            </a:r>
            <a:r>
              <a:rPr lang="pt-BR" sz="2400" dirty="0"/>
              <a:t>: o identificador do formulário</a:t>
            </a:r>
            <a:r>
              <a:rPr lang="pt-BR" sz="2400" dirty="0" smtClean="0"/>
              <a:t>;</a:t>
            </a:r>
          </a:p>
          <a:p>
            <a:r>
              <a:rPr lang="pt-BR" sz="2400" b="1" dirty="0" err="1"/>
              <a:t>action</a:t>
            </a:r>
            <a:r>
              <a:rPr lang="pt-BR" sz="2400" dirty="0"/>
              <a:t>: nome do script que receberá os dados do formulário ao ser </a:t>
            </a:r>
            <a:r>
              <a:rPr lang="pt-BR" sz="2400" dirty="0" smtClean="0"/>
              <a:t>submetido	</a:t>
            </a:r>
          </a:p>
          <a:p>
            <a:r>
              <a:rPr lang="pt-BR" sz="2400" b="1" dirty="0" err="1"/>
              <a:t>method</a:t>
            </a:r>
            <a:r>
              <a:rPr lang="pt-BR" sz="2400" dirty="0"/>
              <a:t>: método de envio dos dados: </a:t>
            </a:r>
            <a:r>
              <a:rPr lang="pt-BR" sz="2400" dirty="0" err="1"/>
              <a:t>get</a:t>
            </a:r>
            <a:r>
              <a:rPr lang="pt-BR" sz="2400" dirty="0"/>
              <a:t> ou post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Exemplo</a:t>
            </a:r>
            <a:r>
              <a:rPr lang="pt-BR" sz="2400" dirty="0"/>
              <a:t>:</a:t>
            </a:r>
          </a:p>
          <a:p>
            <a:pPr marL="0" indent="0">
              <a:buNone/>
            </a:pPr>
            <a:r>
              <a:rPr lang="pt-BR" sz="2400" dirty="0"/>
              <a:t>&lt;</a:t>
            </a:r>
            <a:r>
              <a:rPr lang="pt-BR" sz="2400" dirty="0" err="1"/>
              <a:t>form</a:t>
            </a:r>
            <a:r>
              <a:rPr lang="pt-BR" sz="2400" dirty="0"/>
              <a:t> </a:t>
            </a:r>
            <a:r>
              <a:rPr lang="pt-BR" sz="2400" dirty="0" err="1"/>
              <a:t>name</a:t>
            </a:r>
            <a:r>
              <a:rPr lang="pt-BR" sz="2400" dirty="0"/>
              <a:t>=”</a:t>
            </a:r>
            <a:r>
              <a:rPr lang="pt-BR" sz="2400" dirty="0" err="1"/>
              <a:t>formcadastro</a:t>
            </a:r>
            <a:r>
              <a:rPr lang="pt-BR" sz="2400" dirty="0"/>
              <a:t>” </a:t>
            </a:r>
            <a:r>
              <a:rPr lang="pt-BR" sz="2400" dirty="0" err="1"/>
              <a:t>action</a:t>
            </a:r>
            <a:r>
              <a:rPr lang="pt-BR" sz="2400" dirty="0"/>
              <a:t>="</a:t>
            </a:r>
            <a:r>
              <a:rPr lang="pt-BR" sz="2400" dirty="0" err="1"/>
              <a:t>recebedados.php</a:t>
            </a:r>
            <a:r>
              <a:rPr lang="pt-BR" sz="2400" dirty="0"/>
              <a:t>" </a:t>
            </a:r>
            <a:r>
              <a:rPr lang="pt-BR" sz="2400" dirty="0" err="1"/>
              <a:t>method</a:t>
            </a:r>
            <a:r>
              <a:rPr lang="pt-BR" sz="2400" dirty="0"/>
              <a:t>="post</a:t>
            </a:r>
            <a:r>
              <a:rPr lang="pt-BR" sz="2400" dirty="0" smtClean="0"/>
              <a:t>"&gt;</a:t>
            </a:r>
          </a:p>
          <a:p>
            <a:pPr marL="0" indent="0">
              <a:buNone/>
            </a:pPr>
            <a:r>
              <a:rPr lang="pt-BR" sz="2400" dirty="0"/>
              <a:t>(textos e elementos do </a:t>
            </a:r>
            <a:r>
              <a:rPr lang="pt-BR" sz="2400" dirty="0" err="1"/>
              <a:t>form</a:t>
            </a:r>
            <a:r>
              <a:rPr lang="pt-BR" sz="2400" dirty="0"/>
              <a:t>)</a:t>
            </a:r>
          </a:p>
          <a:p>
            <a:pPr marL="0" indent="0">
              <a:buNone/>
            </a:pPr>
            <a:r>
              <a:rPr lang="pt-BR" sz="2400" dirty="0"/>
              <a:t>campos;</a:t>
            </a:r>
          </a:p>
          <a:p>
            <a:pPr marL="0" indent="0">
              <a:buNone/>
            </a:pPr>
            <a:r>
              <a:rPr lang="pt-BR" sz="2400" dirty="0"/>
              <a:t>botões;</a:t>
            </a:r>
          </a:p>
          <a:p>
            <a:pPr marL="0" indent="0">
              <a:buNone/>
            </a:pPr>
            <a:r>
              <a:rPr lang="pt-BR" sz="2400" dirty="0" err="1"/>
              <a:t>selects</a:t>
            </a:r>
            <a:r>
              <a:rPr lang="pt-BR" sz="2400" dirty="0"/>
              <a:t>;</a:t>
            </a:r>
          </a:p>
          <a:p>
            <a:pPr marL="0" indent="0">
              <a:buNone/>
            </a:pPr>
            <a:r>
              <a:rPr lang="pt-BR" sz="2400" dirty="0"/>
              <a:t>...</a:t>
            </a:r>
          </a:p>
          <a:p>
            <a:pPr marL="0" indent="0">
              <a:buNone/>
            </a:pPr>
            <a:r>
              <a:rPr lang="pt-BR" sz="2400" dirty="0"/>
              <a:t>&lt;/</a:t>
            </a:r>
            <a:r>
              <a:rPr lang="pt-BR" sz="2400" dirty="0" err="1"/>
              <a:t>form</a:t>
            </a:r>
            <a:r>
              <a:rPr lang="pt-BR" sz="2400" dirty="0"/>
              <a:t>&gt;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5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Como tudo inicia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t-BR" sz="1800" b="1" dirty="0" err="1" smtClean="0"/>
              <a:t>Fieldset</a:t>
            </a:r>
            <a:endParaRPr lang="pt-BR" sz="1800" b="1" dirty="0" smtClean="0"/>
          </a:p>
          <a:p>
            <a:pPr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fieldset</a:t>
            </a:r>
            <a:r>
              <a:rPr lang="pt-BR" sz="1800" dirty="0"/>
              <a:t>&gt;</a:t>
            </a:r>
          </a:p>
          <a:p>
            <a:pPr marL="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legend</a:t>
            </a:r>
            <a:r>
              <a:rPr lang="pt-BR" sz="1800" dirty="0"/>
              <a:t>&gt;DADOS PESSOAS&lt;/</a:t>
            </a:r>
            <a:r>
              <a:rPr lang="pt-BR" sz="1800" dirty="0" err="1"/>
              <a:t>legend</a:t>
            </a:r>
            <a:r>
              <a:rPr lang="pt-BR" sz="1800" dirty="0" smtClean="0"/>
              <a:t>&gt;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en-US" sz="1800" dirty="0"/>
              <a:t>Nome: &lt;input type="text" name="name" size="10"&gt;&lt;</a:t>
            </a:r>
            <a:r>
              <a:rPr lang="en-US" sz="1800" dirty="0" err="1"/>
              <a:t>br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en-US" sz="1800" dirty="0" err="1"/>
              <a:t>Cpf</a:t>
            </a:r>
            <a:r>
              <a:rPr lang="en-US" sz="1800" dirty="0"/>
              <a:t>: &lt;input type="text" name="</a:t>
            </a:r>
            <a:r>
              <a:rPr lang="en-US" sz="1800" dirty="0" err="1"/>
              <a:t>cpf</a:t>
            </a:r>
            <a:r>
              <a:rPr lang="en-US" sz="1800" dirty="0"/>
              <a:t>" size="10"&gt;&lt;</a:t>
            </a:r>
            <a:r>
              <a:rPr lang="en-US" sz="1800" dirty="0" err="1"/>
              <a:t>br</a:t>
            </a:r>
            <a:r>
              <a:rPr lang="en-US" sz="1800" dirty="0"/>
              <a:t>&gt;</a:t>
            </a:r>
          </a:p>
          <a:p>
            <a:pPr marL="0" indent="0">
              <a:buNone/>
            </a:pPr>
            <a:r>
              <a:rPr lang="pt-BR" sz="1800" dirty="0"/>
              <a:t>&lt;/</a:t>
            </a:r>
            <a:r>
              <a:rPr lang="pt-BR" sz="1800" dirty="0" err="1"/>
              <a:t>fieldset</a:t>
            </a:r>
            <a:r>
              <a:rPr lang="pt-BR" sz="1800" dirty="0"/>
              <a:t>&gt;</a:t>
            </a:r>
          </a:p>
          <a:p>
            <a:pPr>
              <a:buNone/>
            </a:pPr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855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INSERINDO INPUT'S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A </a:t>
            </a:r>
            <a:r>
              <a:rPr lang="pt-BR" sz="2400" b="1" dirty="0" err="1"/>
              <a:t>tag</a:t>
            </a:r>
            <a:r>
              <a:rPr lang="pt-BR" sz="2400" b="1" dirty="0"/>
              <a:t> &lt;</a:t>
            </a:r>
            <a:r>
              <a:rPr lang="pt-BR" sz="2400" b="1" dirty="0" smtClean="0"/>
              <a:t>input&gt; </a:t>
            </a:r>
            <a:r>
              <a:rPr lang="pt-BR" sz="2400" dirty="0" smtClean="0"/>
              <a:t>Muitos </a:t>
            </a:r>
            <a:r>
              <a:rPr lang="pt-BR" sz="2400" dirty="0"/>
              <a:t>elementos de um formulário </a:t>
            </a:r>
            <a:r>
              <a:rPr lang="pt-BR" sz="2400" dirty="0" err="1"/>
              <a:t>html</a:t>
            </a:r>
            <a:r>
              <a:rPr lang="pt-BR" sz="2400" dirty="0"/>
              <a:t> são definidos pela </a:t>
            </a:r>
            <a:r>
              <a:rPr lang="pt-BR" sz="2400" dirty="0" err="1"/>
              <a:t>tag</a:t>
            </a:r>
            <a:r>
              <a:rPr lang="pt-BR" sz="2400" dirty="0"/>
              <a:t> &lt;input</a:t>
            </a:r>
            <a:r>
              <a:rPr lang="pt-BR" sz="2400" dirty="0" smtClean="0"/>
              <a:t>&gt;</a:t>
            </a:r>
          </a:p>
          <a:p>
            <a:r>
              <a:rPr lang="pt-BR" sz="2400" dirty="0" smtClean="0"/>
              <a:t>Cada elemento possui paramentos próprios, mais todos </a:t>
            </a:r>
            <a:r>
              <a:rPr lang="pt-BR" sz="2400" dirty="0" err="1" smtClean="0"/>
              <a:t>possuiem</a:t>
            </a:r>
            <a:r>
              <a:rPr lang="pt-BR" sz="2400" dirty="0" smtClean="0"/>
              <a:t> no mínimo dois parâmetros em comum, que é o </a:t>
            </a:r>
            <a:r>
              <a:rPr lang="pt-BR" sz="2400" dirty="0" err="1" smtClean="0"/>
              <a:t>type</a:t>
            </a:r>
            <a:r>
              <a:rPr lang="pt-BR" sz="2400" dirty="0" smtClean="0"/>
              <a:t>( define o tipo de elemento) e o </a:t>
            </a:r>
            <a:r>
              <a:rPr lang="pt-BR" sz="2400" dirty="0" err="1" smtClean="0"/>
              <a:t>name</a:t>
            </a:r>
            <a:r>
              <a:rPr lang="pt-BR" sz="2400" dirty="0" smtClean="0"/>
              <a:t>(o nome do elemento).</a:t>
            </a:r>
          </a:p>
          <a:p>
            <a:r>
              <a:rPr lang="en-US" sz="2400" dirty="0"/>
              <a:t>&lt;input </a:t>
            </a:r>
            <a:r>
              <a:rPr lang="en-US" sz="2400" dirty="0" smtClean="0"/>
              <a:t> type</a:t>
            </a:r>
            <a:r>
              <a:rPr lang="en-US" sz="2400" dirty="0"/>
              <a:t>="text" name="</a:t>
            </a:r>
            <a:r>
              <a:rPr lang="en-US" sz="2400" dirty="0" err="1"/>
              <a:t>idade</a:t>
            </a:r>
            <a:r>
              <a:rPr lang="en-US" sz="2400" dirty="0"/>
              <a:t>" id="</a:t>
            </a:r>
            <a:r>
              <a:rPr lang="en-US" sz="2400" dirty="0" err="1"/>
              <a:t>idade</a:t>
            </a:r>
            <a:r>
              <a:rPr lang="en-US" sz="2400" dirty="0"/>
              <a:t>" value="" size="5" </a:t>
            </a:r>
            <a:r>
              <a:rPr lang="en-US" sz="2400" dirty="0" err="1"/>
              <a:t>maxlength</a:t>
            </a:r>
            <a:r>
              <a:rPr lang="en-US" sz="2400" dirty="0"/>
              <a:t>="3</a:t>
            </a:r>
            <a:r>
              <a:rPr lang="en-US" sz="2400" dirty="0" smtClean="0"/>
              <a:t>"&gt;</a:t>
            </a:r>
            <a:endParaRPr lang="pt-BR" sz="1400" dirty="0">
              <a:latin typeface="Arial" pitchFamily="34" charset="0"/>
              <a:cs typeface="Arial" pitchFamily="34" charset="0"/>
            </a:endParaRPr>
          </a:p>
          <a:p>
            <a:r>
              <a:rPr lang="pt-BR" sz="1600" b="1" dirty="0" err="1" smtClean="0">
                <a:latin typeface="Arial" pitchFamily="34" charset="0"/>
                <a:cs typeface="Arial" pitchFamily="34" charset="0"/>
              </a:rPr>
              <a:t>Values</a:t>
            </a:r>
            <a:r>
              <a:rPr lang="pt-BR" sz="1600" dirty="0" smtClean="0">
                <a:latin typeface="Arial" pitchFamily="34" charset="0"/>
                <a:cs typeface="Arial" pitchFamily="34" charset="0"/>
              </a:rPr>
              <a:t> – valor pré-definido do elemento que aparecerá.</a:t>
            </a:r>
          </a:p>
          <a:p>
            <a:r>
              <a:rPr lang="pt-BR" sz="1600" b="1" dirty="0" err="1" smtClean="0"/>
              <a:t>Size</a:t>
            </a:r>
            <a:r>
              <a:rPr lang="pt-BR" sz="1600" b="1" dirty="0" smtClean="0"/>
              <a:t> – </a:t>
            </a:r>
            <a:r>
              <a:rPr lang="pt-BR" sz="1600" dirty="0" smtClean="0"/>
              <a:t>Tamanho </a:t>
            </a:r>
            <a:r>
              <a:rPr lang="pt-BR" sz="1600" dirty="0"/>
              <a:t>do elemento na tela, em </a:t>
            </a:r>
            <a:r>
              <a:rPr lang="pt-BR" sz="1600" dirty="0" smtClean="0"/>
              <a:t>caracteres.</a:t>
            </a:r>
          </a:p>
          <a:p>
            <a:r>
              <a:rPr lang="pt-BR" sz="1600" b="1" dirty="0" err="1"/>
              <a:t>Maxlength</a:t>
            </a:r>
            <a:r>
              <a:rPr lang="pt-BR" sz="1600" b="1" dirty="0"/>
              <a:t> </a:t>
            </a:r>
            <a:r>
              <a:rPr lang="pt-BR" sz="1600" b="1" dirty="0" smtClean="0"/>
              <a:t>– </a:t>
            </a:r>
            <a:r>
              <a:rPr lang="pt-BR" sz="1600" dirty="0" smtClean="0"/>
              <a:t>O </a:t>
            </a:r>
            <a:r>
              <a:rPr lang="pt-BR" sz="1600" dirty="0"/>
              <a:t>tamanho máximo do texto contido no elemento, em </a:t>
            </a:r>
            <a:r>
              <a:rPr lang="pt-BR" sz="1600" dirty="0" smtClean="0"/>
              <a:t>caracteres.</a:t>
            </a:r>
          </a:p>
          <a:p>
            <a:endParaRPr lang="pt-BR" sz="160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63680" y="4436159"/>
            <a:ext cx="2094534" cy="635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08908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INPUT’s</a:t>
            </a:r>
            <a:r>
              <a:rPr lang="pt-BR" sz="3200" dirty="0" smtClean="0">
                <a:latin typeface="Arial" pitchFamily="34" charset="0"/>
                <a:cs typeface="Arial" pitchFamily="34" charset="0"/>
              </a:rPr>
              <a:t> Criação de campos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b="1" dirty="0"/>
              <a:t>Campo de texto com máscara (</a:t>
            </a:r>
            <a:r>
              <a:rPr lang="pt-BR" sz="2800" dirty="0"/>
              <a:t>input </a:t>
            </a:r>
            <a:r>
              <a:rPr lang="pt-BR" sz="2800" dirty="0" err="1"/>
              <a:t>type</a:t>
            </a:r>
            <a:r>
              <a:rPr lang="pt-BR" sz="2800" dirty="0"/>
              <a:t>="</a:t>
            </a:r>
            <a:r>
              <a:rPr lang="pt-BR" sz="2800" dirty="0" err="1"/>
              <a:t>password</a:t>
            </a:r>
            <a:r>
              <a:rPr lang="pt-BR" sz="2800" dirty="0" smtClean="0"/>
              <a:t>")</a:t>
            </a:r>
          </a:p>
          <a:p>
            <a:pPr marL="0" indent="0">
              <a:buNone/>
            </a:pPr>
            <a:r>
              <a:rPr lang="en-US" sz="1800" dirty="0"/>
              <a:t>&lt;input type="password" name="</a:t>
            </a:r>
            <a:r>
              <a:rPr lang="en-US" sz="1800" dirty="0" err="1"/>
              <a:t>senha</a:t>
            </a:r>
            <a:r>
              <a:rPr lang="en-US" sz="1800" dirty="0"/>
              <a:t>" id="</a:t>
            </a:r>
            <a:r>
              <a:rPr lang="en-US" sz="1800" dirty="0" err="1"/>
              <a:t>senha</a:t>
            </a:r>
            <a:r>
              <a:rPr lang="en-US" sz="1800" dirty="0"/>
              <a:t>" size="" </a:t>
            </a:r>
            <a:r>
              <a:rPr lang="en-US" sz="1800" dirty="0" err="1"/>
              <a:t>maxlength</a:t>
            </a:r>
            <a:r>
              <a:rPr lang="en-US" sz="1800" dirty="0" smtClean="0"/>
              <a:t>=""&gt;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pt-BR" sz="1800" b="1" dirty="0" err="1"/>
              <a:t>Checkbox</a:t>
            </a:r>
            <a:r>
              <a:rPr lang="pt-BR" sz="1800" b="1" dirty="0"/>
              <a:t> </a:t>
            </a:r>
            <a:r>
              <a:rPr lang="pt-BR" sz="1800" dirty="0"/>
              <a:t>(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checkbox</a:t>
            </a:r>
            <a:r>
              <a:rPr lang="pt-BR" sz="1800" dirty="0" smtClean="0"/>
              <a:t>")</a:t>
            </a:r>
          </a:p>
          <a:p>
            <a:pPr marL="0" indent="0">
              <a:buNone/>
            </a:pPr>
            <a:r>
              <a:rPr lang="en-US" sz="1800" dirty="0"/>
              <a:t>&lt;input type="checkbox" name="" id="" value="" checked</a:t>
            </a:r>
            <a:r>
              <a:rPr lang="en-US" sz="1800" dirty="0" smtClean="0"/>
              <a:t>&gt;</a:t>
            </a:r>
          </a:p>
          <a:p>
            <a:endParaRPr lang="en-US" sz="1800" dirty="0"/>
          </a:p>
          <a:p>
            <a:endParaRPr lang="en-US" sz="1800" dirty="0" smtClean="0"/>
          </a:p>
          <a:p>
            <a:r>
              <a:rPr lang="pt-BR" sz="1800" b="1" dirty="0"/>
              <a:t>Radio Button </a:t>
            </a:r>
            <a:r>
              <a:rPr lang="pt-BR" sz="1800" dirty="0"/>
              <a:t>(</a:t>
            </a:r>
            <a:r>
              <a:rPr lang="pt-BR" sz="1800" dirty="0" err="1"/>
              <a:t>type</a:t>
            </a:r>
            <a:r>
              <a:rPr lang="pt-BR" sz="1800" dirty="0"/>
              <a:t>="radio</a:t>
            </a:r>
            <a:r>
              <a:rPr lang="pt-BR" sz="1800" dirty="0" smtClean="0"/>
              <a:t>")</a:t>
            </a:r>
          </a:p>
          <a:p>
            <a:pPr marL="0" indent="0">
              <a:buNone/>
            </a:pPr>
            <a:r>
              <a:rPr lang="en-US" sz="1800" dirty="0"/>
              <a:t>&lt;input type="radio" name="" id="" value="" checked</a:t>
            </a:r>
            <a:r>
              <a:rPr lang="en-US" sz="1800" dirty="0" smtClean="0"/>
              <a:t>&gt;</a:t>
            </a:r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99592" y="2872140"/>
            <a:ext cx="3304132" cy="7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78280" y="4241524"/>
            <a:ext cx="2403959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76" y="5646168"/>
            <a:ext cx="2973640" cy="460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03127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Áreas texto e Seleção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83179"/>
          </a:xfrm>
        </p:spPr>
        <p:txBody>
          <a:bodyPr>
            <a:normAutofit/>
          </a:bodyPr>
          <a:lstStyle/>
          <a:p>
            <a:r>
              <a:rPr lang="pt-BR" sz="1800" b="1" dirty="0" err="1" smtClean="0"/>
              <a:t>TextArea</a:t>
            </a:r>
            <a:r>
              <a:rPr lang="pt-BR" sz="1800" b="1" dirty="0" smtClean="0"/>
              <a:t> – </a:t>
            </a:r>
            <a:r>
              <a:rPr lang="pt-BR" sz="1800" dirty="0" smtClean="0"/>
              <a:t>&lt;</a:t>
            </a:r>
            <a:r>
              <a:rPr lang="pt-BR" sz="1800" dirty="0" err="1" smtClean="0"/>
              <a:t>textarea</a:t>
            </a:r>
            <a:r>
              <a:rPr lang="pt-BR" sz="1800" dirty="0" smtClean="0"/>
              <a:t> </a:t>
            </a:r>
            <a:r>
              <a:rPr lang="pt-BR" sz="1800" dirty="0" err="1"/>
              <a:t>cols</a:t>
            </a:r>
            <a:r>
              <a:rPr lang="pt-BR" sz="1800" dirty="0"/>
              <a:t>="2" </a:t>
            </a:r>
            <a:r>
              <a:rPr lang="pt-BR" sz="1800" dirty="0" err="1"/>
              <a:t>rows</a:t>
            </a:r>
            <a:r>
              <a:rPr lang="pt-BR" sz="1800" dirty="0"/>
              <a:t>="7" </a:t>
            </a:r>
            <a:r>
              <a:rPr lang="pt-BR" sz="1800" dirty="0" err="1"/>
              <a:t>name</a:t>
            </a:r>
            <a:r>
              <a:rPr lang="pt-BR" sz="1800" dirty="0"/>
              <a:t>="mensagem"&gt;texto&lt;/</a:t>
            </a:r>
            <a:r>
              <a:rPr lang="pt-BR" sz="1800" dirty="0" err="1"/>
              <a:t>textarea</a:t>
            </a:r>
            <a:r>
              <a:rPr lang="pt-BR" sz="1800" dirty="0" smtClean="0"/>
              <a:t>&gt;</a:t>
            </a:r>
          </a:p>
          <a:p>
            <a:pPr marL="0" indent="0">
              <a:buNone/>
            </a:pPr>
            <a:r>
              <a:rPr lang="pt-BR" sz="1800" dirty="0"/>
              <a:t>Exibe na tela uma caixa de texto, com o tamanho definido pelos parâmetros “</a:t>
            </a:r>
            <a:r>
              <a:rPr lang="pt-BR" sz="1800" dirty="0" err="1"/>
              <a:t>cols</a:t>
            </a:r>
            <a:r>
              <a:rPr lang="pt-BR" sz="1800" dirty="0"/>
              <a:t>” </a:t>
            </a:r>
            <a:r>
              <a:rPr lang="pt-BR" sz="1800" dirty="0" smtClean="0"/>
              <a:t>e “</a:t>
            </a:r>
            <a:r>
              <a:rPr lang="pt-BR" sz="1800" dirty="0" err="1" smtClean="0"/>
              <a:t>rows</a:t>
            </a:r>
            <a:r>
              <a:rPr lang="pt-BR" sz="1800" dirty="0" smtClean="0"/>
              <a:t>”</a:t>
            </a:r>
          </a:p>
          <a:p>
            <a:pPr marL="0" indent="0">
              <a:buNone/>
            </a:pPr>
            <a:r>
              <a:rPr lang="en-US" sz="1800" dirty="0" smtClean="0"/>
              <a:t>&lt;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 cols="40" rows="5" name="</a:t>
            </a:r>
            <a:r>
              <a:rPr lang="en-US" sz="1800" dirty="0" err="1" smtClean="0"/>
              <a:t>areaDeTexto</a:t>
            </a:r>
            <a:r>
              <a:rPr lang="en-US" sz="1800" dirty="0" smtClean="0"/>
              <a:t>"&gt;</a:t>
            </a:r>
            <a:r>
              <a:rPr lang="en-US" sz="1800" dirty="0" err="1" smtClean="0"/>
              <a:t>seu</a:t>
            </a:r>
            <a:r>
              <a:rPr lang="en-US" sz="1800" dirty="0" smtClean="0"/>
              <a:t> </a:t>
            </a:r>
            <a:r>
              <a:rPr lang="en-US" sz="1800" dirty="0" err="1" smtClean="0"/>
              <a:t>texto</a:t>
            </a:r>
            <a:r>
              <a:rPr lang="en-US" sz="1800" dirty="0" smtClean="0"/>
              <a:t>&lt;/</a:t>
            </a:r>
            <a:r>
              <a:rPr lang="en-US" sz="1800" dirty="0" err="1" smtClean="0"/>
              <a:t>textarea</a:t>
            </a:r>
            <a:r>
              <a:rPr lang="en-US" sz="1800" dirty="0" smtClean="0"/>
              <a:t>&gt;</a:t>
            </a:r>
            <a:endParaRPr lang="pt-BR" sz="1800" dirty="0" smtClean="0"/>
          </a:p>
          <a:p>
            <a:endParaRPr lang="pt-BR" sz="1800" dirty="0"/>
          </a:p>
          <a:p>
            <a:endParaRPr lang="pt-BR" sz="1800" dirty="0" smtClean="0"/>
          </a:p>
          <a:p>
            <a:pPr>
              <a:buNone/>
            </a:pPr>
            <a:endParaRPr lang="pt-BR" sz="1800" b="1" dirty="0" smtClean="0"/>
          </a:p>
          <a:p>
            <a:pPr>
              <a:buNone/>
            </a:pPr>
            <a:endParaRPr lang="pt-BR" sz="1800" b="1" dirty="0" smtClean="0"/>
          </a:p>
          <a:p>
            <a:r>
              <a:rPr lang="pt-BR" sz="1800" b="1" dirty="0" err="1" smtClean="0"/>
              <a:t>Select</a:t>
            </a:r>
            <a:r>
              <a:rPr lang="pt-BR" sz="1800" b="1" dirty="0" smtClean="0"/>
              <a:t> – </a:t>
            </a:r>
          </a:p>
          <a:p>
            <a:pPr marL="0" indent="0">
              <a:buNone/>
            </a:pPr>
            <a:r>
              <a:rPr lang="pt-BR" sz="1800" dirty="0" smtClean="0"/>
              <a:t>&lt;</a:t>
            </a:r>
            <a:r>
              <a:rPr lang="pt-BR" sz="1800" dirty="0" err="1"/>
              <a:t>select</a:t>
            </a:r>
            <a:r>
              <a:rPr lang="pt-BR" sz="1800" dirty="0"/>
              <a:t>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estcivil</a:t>
            </a:r>
            <a:r>
              <a:rPr lang="pt-BR" sz="1800" dirty="0"/>
              <a:t>"&gt;</a:t>
            </a:r>
          </a:p>
          <a:p>
            <a:pPr marL="0" indent="0">
              <a:buNone/>
            </a:pPr>
            <a:r>
              <a:rPr lang="pt-BR" sz="1800" dirty="0"/>
              <a:t>&lt;</a:t>
            </a:r>
            <a:r>
              <a:rPr lang="pt-BR" sz="1800" dirty="0" err="1"/>
              <a:t>option</a:t>
            </a:r>
            <a:r>
              <a:rPr lang="pt-BR" sz="1800" dirty="0"/>
              <a:t> </a:t>
            </a:r>
            <a:r>
              <a:rPr lang="pt-BR" sz="1800" dirty="0" err="1"/>
              <a:t>value</a:t>
            </a:r>
            <a:r>
              <a:rPr lang="pt-BR" sz="1800" dirty="0"/>
              <a:t>=""&gt;texto&lt;/</a:t>
            </a:r>
            <a:r>
              <a:rPr lang="pt-BR" sz="1800" dirty="0" err="1"/>
              <a:t>option</a:t>
            </a:r>
            <a:r>
              <a:rPr lang="pt-BR" sz="1800" dirty="0"/>
              <a:t>&gt;</a:t>
            </a:r>
          </a:p>
          <a:p>
            <a:r>
              <a:rPr lang="pt-BR" sz="1800" dirty="0"/>
              <a:t>&lt;/</a:t>
            </a:r>
            <a:r>
              <a:rPr lang="pt-BR" sz="1800" dirty="0" err="1"/>
              <a:t>select</a:t>
            </a:r>
            <a:r>
              <a:rPr lang="pt-BR" sz="1800" dirty="0" smtClean="0"/>
              <a:t>&gt;</a:t>
            </a:r>
          </a:p>
          <a:p>
            <a:r>
              <a:rPr lang="pt-BR" sz="1800" dirty="0"/>
              <a:t>Se o parâmetro “</a:t>
            </a:r>
            <a:r>
              <a:rPr lang="pt-BR" sz="1800" dirty="0" err="1"/>
              <a:t>size</a:t>
            </a:r>
            <a:r>
              <a:rPr lang="pt-BR" sz="1800" dirty="0"/>
              <a:t>” tiver o valor 1 e não houver o parâmetro “</a:t>
            </a:r>
            <a:r>
              <a:rPr lang="pt-BR" sz="1800" dirty="0" err="1"/>
              <a:t>multiple</a:t>
            </a:r>
            <a:r>
              <a:rPr lang="pt-BR" sz="1800" dirty="0"/>
              <a:t>”, exibe na </a:t>
            </a:r>
            <a:r>
              <a:rPr lang="pt-BR" sz="1800" dirty="0" err="1" smtClean="0"/>
              <a:t>telauma</a:t>
            </a:r>
            <a:r>
              <a:rPr lang="pt-BR" sz="1800" dirty="0" smtClean="0"/>
              <a:t> </a:t>
            </a:r>
            <a:r>
              <a:rPr lang="pt-BR" sz="1800" dirty="0"/>
              <a:t>“combo box”. Caso contrário, exibe na tela uma “</a:t>
            </a:r>
            <a:r>
              <a:rPr lang="pt-BR" sz="1800" dirty="0" err="1"/>
              <a:t>select</a:t>
            </a:r>
            <a:r>
              <a:rPr lang="pt-BR" sz="1800" dirty="0"/>
              <a:t> </a:t>
            </a:r>
            <a:r>
              <a:rPr lang="pt-BR" sz="1800" dirty="0" err="1"/>
              <a:t>list</a:t>
            </a:r>
            <a:r>
              <a:rPr lang="pt-BR" sz="1800" dirty="0" smtClean="0"/>
              <a:t>”</a:t>
            </a:r>
          </a:p>
          <a:p>
            <a:endParaRPr lang="pt-BR" sz="1800" dirty="0" smtClean="0"/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42910" y="2500306"/>
            <a:ext cx="3000396" cy="10001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571744"/>
            <a:ext cx="1428760" cy="1255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57818" y="2500306"/>
            <a:ext cx="1928826" cy="56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3307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Continuação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3180"/>
          </a:xfrm>
        </p:spPr>
        <p:txBody>
          <a:bodyPr>
            <a:normAutofit/>
          </a:bodyPr>
          <a:lstStyle/>
          <a:p>
            <a:r>
              <a:rPr lang="pt-BR" sz="1800" b="1" dirty="0" smtClean="0"/>
              <a:t>Parâmetros: </a:t>
            </a:r>
            <a:r>
              <a:rPr lang="pt-BR" sz="1800" b="1" dirty="0" err="1" smtClean="0"/>
              <a:t>Size</a:t>
            </a:r>
            <a:r>
              <a:rPr lang="pt-BR" sz="1800" b="1" dirty="0" smtClean="0"/>
              <a:t> </a:t>
            </a:r>
            <a:r>
              <a:rPr lang="pt-BR" sz="1800" dirty="0" smtClean="0"/>
              <a:t>número de linhas exibidas. Default: 1;</a:t>
            </a:r>
            <a:endParaRPr lang="pt-BR" sz="1800" dirty="0"/>
          </a:p>
          <a:p>
            <a:r>
              <a:rPr lang="pt-BR" sz="1800" b="1" dirty="0" err="1"/>
              <a:t>Multiple</a:t>
            </a:r>
            <a:r>
              <a:rPr lang="pt-BR" sz="1800" b="1" dirty="0"/>
              <a:t> </a:t>
            </a:r>
            <a:r>
              <a:rPr lang="pt-BR" sz="1800" dirty="0"/>
              <a:t>parâmetro que, se presente, permite que sejam selecionadas duas ou mais linhas, através das teclas </a:t>
            </a:r>
            <a:r>
              <a:rPr lang="pt-BR" sz="1800" dirty="0" err="1"/>
              <a:t>Control</a:t>
            </a:r>
            <a:r>
              <a:rPr lang="pt-BR" sz="1800" dirty="0"/>
              <a:t> ou Shift</a:t>
            </a:r>
          </a:p>
          <a:p>
            <a:r>
              <a:rPr lang="pt-BR" sz="1800" b="1" dirty="0" err="1"/>
              <a:t>Option</a:t>
            </a:r>
            <a:r>
              <a:rPr lang="pt-BR" sz="1800" b="1" dirty="0"/>
              <a:t> </a:t>
            </a:r>
            <a:r>
              <a:rPr lang="pt-BR" sz="1800" dirty="0"/>
              <a:t>Cada item do tipo “</a:t>
            </a:r>
            <a:r>
              <a:rPr lang="pt-BR" sz="1800" dirty="0" err="1"/>
              <a:t>option</a:t>
            </a:r>
            <a:r>
              <a:rPr lang="pt-BR" sz="1800" dirty="0"/>
              <a:t>” acrescenta uma linha ao </a:t>
            </a:r>
            <a:r>
              <a:rPr lang="pt-BR" sz="1800" dirty="0" err="1"/>
              <a:t>select</a:t>
            </a:r>
            <a:endParaRPr lang="pt-BR" sz="1800" dirty="0"/>
          </a:p>
          <a:p>
            <a:r>
              <a:rPr lang="pt-BR" sz="1800" b="1" dirty="0" err="1"/>
              <a:t>Value</a:t>
            </a:r>
            <a:r>
              <a:rPr lang="pt-BR" sz="1800" b="1" dirty="0"/>
              <a:t> </a:t>
            </a:r>
            <a:r>
              <a:rPr lang="pt-BR" sz="1800" dirty="0"/>
              <a:t>Valor a ser enviado ao servidor se aquele elemento for selecionado</a:t>
            </a:r>
          </a:p>
          <a:p>
            <a:r>
              <a:rPr lang="pt-BR" sz="1800" b="1" dirty="0" err="1"/>
              <a:t>Text</a:t>
            </a:r>
            <a:r>
              <a:rPr lang="pt-BR" sz="1800" b="1" dirty="0"/>
              <a:t> </a:t>
            </a:r>
            <a:r>
              <a:rPr lang="pt-BR" sz="1800" dirty="0"/>
              <a:t>Valor a ser exibido para aquele </a:t>
            </a:r>
            <a:r>
              <a:rPr lang="pt-BR" sz="1800" dirty="0" smtClean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xmlns="" val="33307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Criação de botões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b="1" dirty="0" err="1"/>
              <a:t>Submit</a:t>
            </a:r>
            <a:r>
              <a:rPr lang="pt-BR" sz="1800" b="1" dirty="0"/>
              <a:t> Button </a:t>
            </a:r>
            <a:r>
              <a:rPr lang="pt-BR" sz="1800" dirty="0"/>
              <a:t>(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submit</a:t>
            </a:r>
            <a:r>
              <a:rPr lang="pt-BR" sz="1800" dirty="0" smtClean="0"/>
              <a:t>")</a:t>
            </a:r>
          </a:p>
          <a:p>
            <a:pPr marL="0" indent="0">
              <a:buNone/>
            </a:pPr>
            <a:r>
              <a:rPr lang="pt-BR" sz="1800" dirty="0"/>
              <a:t>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submit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btenviar</a:t>
            </a:r>
            <a:r>
              <a:rPr lang="pt-BR" sz="1800" dirty="0"/>
              <a:t>" id=" </a:t>
            </a:r>
            <a:r>
              <a:rPr lang="pt-BR" sz="1800" dirty="0" err="1"/>
              <a:t>btenviar</a:t>
            </a:r>
            <a:r>
              <a:rPr lang="pt-BR" sz="1800" dirty="0"/>
              <a:t> " </a:t>
            </a:r>
            <a:r>
              <a:rPr lang="pt-BR" sz="1800" dirty="0" err="1"/>
              <a:t>value</a:t>
            </a:r>
            <a:r>
              <a:rPr lang="pt-BR" sz="1800" dirty="0"/>
              <a:t>="Enviar</a:t>
            </a:r>
            <a:r>
              <a:rPr lang="pt-BR" sz="1800" dirty="0" smtClean="0"/>
              <a:t>"&gt;</a:t>
            </a:r>
          </a:p>
          <a:p>
            <a:pPr marL="0" indent="0">
              <a:buNone/>
            </a:pPr>
            <a:r>
              <a:rPr lang="pt-BR" sz="1800" dirty="0" smtClean="0">
                <a:latin typeface="Arial" pitchFamily="34" charset="0"/>
                <a:cs typeface="Arial" pitchFamily="34" charset="0"/>
              </a:rPr>
              <a:t>Utilizado para enviar dados do formulário para o script descrito na seção “</a:t>
            </a:r>
            <a:r>
              <a:rPr lang="pt-BR" sz="1800" dirty="0" err="1" smtClean="0">
                <a:latin typeface="Arial" pitchFamily="34" charset="0"/>
                <a:cs typeface="Arial" pitchFamily="34" charset="0"/>
              </a:rPr>
              <a:t>action</a:t>
            </a:r>
            <a:r>
              <a:rPr lang="pt-BR" sz="1800" dirty="0" smtClean="0">
                <a:latin typeface="Arial" pitchFamily="34" charset="0"/>
                <a:cs typeface="Arial" pitchFamily="34" charset="0"/>
              </a:rPr>
              <a:t>”.</a:t>
            </a:r>
          </a:p>
          <a:p>
            <a:r>
              <a:rPr lang="pt-BR" sz="1800" b="1" dirty="0"/>
              <a:t>Reset Button </a:t>
            </a:r>
            <a:r>
              <a:rPr lang="pt-BR" sz="1800" dirty="0"/>
              <a:t>(</a:t>
            </a:r>
            <a:r>
              <a:rPr lang="pt-BR" sz="1800" dirty="0" err="1"/>
              <a:t>type</a:t>
            </a:r>
            <a:r>
              <a:rPr lang="pt-BR" sz="1800" dirty="0"/>
              <a:t>="reset</a:t>
            </a:r>
            <a:r>
              <a:rPr lang="pt-BR" sz="1800" dirty="0" smtClean="0"/>
              <a:t>")</a:t>
            </a:r>
          </a:p>
          <a:p>
            <a:pPr marL="0" indent="0">
              <a:buNone/>
            </a:pPr>
            <a:r>
              <a:rPr lang="pt-BR" sz="1800" dirty="0"/>
              <a:t>&lt;input </a:t>
            </a:r>
            <a:r>
              <a:rPr lang="pt-BR" sz="1800" dirty="0" err="1"/>
              <a:t>type</a:t>
            </a:r>
            <a:r>
              <a:rPr lang="pt-BR" sz="1800" dirty="0"/>
              <a:t>="reset"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btlimpar</a:t>
            </a:r>
            <a:r>
              <a:rPr lang="pt-BR" sz="1800" dirty="0"/>
              <a:t>" id=" </a:t>
            </a:r>
            <a:r>
              <a:rPr lang="pt-BR" sz="1800" dirty="0" err="1"/>
              <a:t>btlimpar</a:t>
            </a:r>
            <a:r>
              <a:rPr lang="pt-BR" sz="1800" dirty="0"/>
              <a:t> " </a:t>
            </a:r>
            <a:r>
              <a:rPr lang="pt-BR" sz="1800" dirty="0" err="1"/>
              <a:t>value</a:t>
            </a:r>
            <a:r>
              <a:rPr lang="pt-BR" sz="1800" dirty="0"/>
              <a:t>="Limpar Campos</a:t>
            </a:r>
            <a:r>
              <a:rPr lang="pt-BR" sz="1800" dirty="0" smtClean="0"/>
              <a:t>"&gt;</a:t>
            </a:r>
          </a:p>
          <a:p>
            <a:r>
              <a:rPr lang="pt-BR" sz="1800" dirty="0"/>
              <a:t>Utilizado para fazer com que todos os campos do formulário retornem ao </a:t>
            </a:r>
            <a:r>
              <a:rPr lang="pt-BR" sz="1800" dirty="0" smtClean="0"/>
              <a:t>valor original</a:t>
            </a:r>
          </a:p>
          <a:p>
            <a:r>
              <a:rPr lang="pt-BR" sz="1800" b="1" dirty="0"/>
              <a:t>Button </a:t>
            </a:r>
            <a:r>
              <a:rPr lang="pt-BR" sz="1800" dirty="0"/>
              <a:t>(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button</a:t>
            </a:r>
            <a:r>
              <a:rPr lang="pt-BR" sz="1800" dirty="0" smtClean="0"/>
              <a:t>")</a:t>
            </a:r>
          </a:p>
          <a:p>
            <a:pPr marL="0" indent="0">
              <a:buNone/>
            </a:pPr>
            <a:r>
              <a:rPr lang="pt-BR" sz="1800" dirty="0"/>
              <a:t>&lt;input </a:t>
            </a:r>
            <a:r>
              <a:rPr lang="pt-BR" sz="1800" dirty="0" err="1"/>
              <a:t>type</a:t>
            </a:r>
            <a:r>
              <a:rPr lang="pt-BR" sz="1800" dirty="0"/>
              <a:t>="</a:t>
            </a:r>
            <a:r>
              <a:rPr lang="pt-BR" sz="1800" dirty="0" err="1"/>
              <a:t>button</a:t>
            </a:r>
            <a:r>
              <a:rPr lang="pt-BR" sz="1800" dirty="0"/>
              <a:t>" </a:t>
            </a:r>
            <a:r>
              <a:rPr lang="pt-BR" sz="1800" dirty="0" err="1"/>
              <a:t>name</a:t>
            </a:r>
            <a:r>
              <a:rPr lang="pt-BR" sz="1800" dirty="0"/>
              <a:t>="</a:t>
            </a:r>
            <a:r>
              <a:rPr lang="pt-BR" sz="1800" dirty="0" err="1"/>
              <a:t>btcadalunos</a:t>
            </a:r>
            <a:r>
              <a:rPr lang="pt-BR" sz="1800" dirty="0"/>
              <a:t>" </a:t>
            </a:r>
            <a:r>
              <a:rPr lang="pt-BR" sz="1800" dirty="0" err="1"/>
              <a:t>value</a:t>
            </a:r>
            <a:r>
              <a:rPr lang="pt-BR" sz="1800" dirty="0"/>
              <a:t>="Cadastrar Alunos</a:t>
            </a:r>
            <a:r>
              <a:rPr lang="pt-BR" sz="1800" dirty="0" smtClean="0"/>
              <a:t>"&gt;</a:t>
            </a:r>
          </a:p>
          <a:p>
            <a:pPr marL="0" indent="0">
              <a:buNone/>
            </a:pPr>
            <a:r>
              <a:rPr lang="pt-BR" sz="1800" dirty="0"/>
              <a:t>Utilizado normalmente para ativar funções de scripts </a:t>
            </a:r>
            <a:r>
              <a:rPr lang="pt-BR" sz="1800" dirty="0" err="1"/>
              <a:t>client-side</a:t>
            </a:r>
            <a:r>
              <a:rPr lang="pt-BR" sz="1800" dirty="0"/>
              <a:t> (</a:t>
            </a:r>
            <a:r>
              <a:rPr lang="pt-BR" sz="1800" dirty="0" err="1"/>
              <a:t>JavaScript</a:t>
            </a:r>
            <a:r>
              <a:rPr lang="pt-BR" sz="1800" dirty="0"/>
              <a:t>, por</a:t>
            </a:r>
          </a:p>
          <a:p>
            <a:pPr marL="0" indent="0">
              <a:buNone/>
            </a:pPr>
            <a:r>
              <a:rPr lang="pt-BR" sz="1800" dirty="0"/>
              <a:t>exemplo), e criar links para outras </a:t>
            </a:r>
            <a:r>
              <a:rPr lang="pt-BR" sz="1800" dirty="0" smtClean="0"/>
              <a:t>páginas</a:t>
            </a:r>
          </a:p>
          <a:p>
            <a:pPr marL="0" indent="0">
              <a:buNone/>
            </a:pPr>
            <a:endParaRPr lang="pt-BR" sz="1800" dirty="0" smtClean="0">
              <a:latin typeface="Arial" pitchFamily="34" charset="0"/>
              <a:cs typeface="Arial" pitchFamily="34" charset="0"/>
            </a:endParaRPr>
          </a:p>
          <a:p>
            <a:endParaRPr lang="pt-BR" sz="1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05016" y="2564904"/>
            <a:ext cx="792088" cy="36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835695" y="3789040"/>
            <a:ext cx="1699389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0" y="5085184"/>
            <a:ext cx="1630633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3307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JavaScript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/>
          </a:bodyPr>
          <a:lstStyle/>
          <a:p>
            <a:pPr algn="just"/>
            <a:endParaRPr lang="pt-BR" sz="2400" dirty="0" smtClean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 smtClean="0"/>
              <a:t>É </a:t>
            </a:r>
            <a:r>
              <a:rPr lang="pt-BR" sz="2400" dirty="0"/>
              <a:t>uma linguagem</a:t>
            </a:r>
            <a:r>
              <a:rPr lang="pt-BR" sz="2400" i="1" dirty="0"/>
              <a:t> </a:t>
            </a:r>
            <a:r>
              <a:rPr lang="pt-BR" sz="2400" dirty="0"/>
              <a:t>interpretada, que pode ser usada junto com o HTML e permite inserir vários efeitos, permitindo que o site (ou uma mensagem de correio eletrônico) fique mais dinâmico, e uma maior interação com o leitor</a:t>
            </a:r>
            <a:r>
              <a:rPr lang="pt-BR" sz="2400" dirty="0" smtClean="0"/>
              <a:t>.</a:t>
            </a:r>
          </a:p>
          <a:p>
            <a:pPr algn="just"/>
            <a:endParaRPr lang="pt-BR" sz="2400" dirty="0"/>
          </a:p>
          <a:p>
            <a:pPr algn="just"/>
            <a:endParaRPr lang="pt-BR" sz="2400" dirty="0" smtClean="0"/>
          </a:p>
          <a:p>
            <a:pPr algn="just"/>
            <a:r>
              <a:rPr lang="pt-BR" sz="2400" dirty="0"/>
              <a:t>O código </a:t>
            </a:r>
            <a:r>
              <a:rPr lang="pt-BR" sz="2400" dirty="0" err="1"/>
              <a:t>JavaScript</a:t>
            </a:r>
            <a:r>
              <a:rPr lang="pt-BR" sz="2400" dirty="0"/>
              <a:t>, não é compilado, e deve ser colocado, no código</a:t>
            </a:r>
            <a:r>
              <a:rPr lang="pt-BR" sz="2400" i="1" dirty="0"/>
              <a:t> </a:t>
            </a:r>
            <a:r>
              <a:rPr lang="pt-BR" sz="2400" dirty="0"/>
              <a:t>fonte, junto com os comandos da linguagem HTML</a:t>
            </a:r>
            <a:r>
              <a:rPr lang="pt-BR" sz="2400" dirty="0" smtClean="0"/>
              <a:t>.</a:t>
            </a:r>
            <a:r>
              <a:rPr lang="pt-BR" sz="2400" dirty="0"/>
              <a:t/>
            </a:r>
            <a:br>
              <a:rPr lang="pt-BR" sz="2400" dirty="0"/>
            </a:br>
            <a:endParaRPr lang="pt-BR" sz="2400" dirty="0" smtClean="0"/>
          </a:p>
          <a:p>
            <a:pPr algn="just"/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202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Script’s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 smtClean="0"/>
              <a:t>Script </a:t>
            </a:r>
            <a:r>
              <a:rPr lang="pt-BR" sz="2800" dirty="0"/>
              <a:t>é uma sequência</a:t>
            </a:r>
            <a:r>
              <a:rPr lang="pt-BR" sz="2800" i="1" dirty="0"/>
              <a:t> de </a:t>
            </a:r>
            <a:r>
              <a:rPr lang="pt-BR" sz="2800" dirty="0"/>
              <a:t>comandos que deve ser colocada em uma posição</a:t>
            </a:r>
            <a:r>
              <a:rPr lang="pt-BR" sz="2800" i="1" dirty="0"/>
              <a:t> </a:t>
            </a:r>
            <a:r>
              <a:rPr lang="pt-BR" sz="2800" dirty="0"/>
              <a:t>determinada na página </a:t>
            </a:r>
            <a:r>
              <a:rPr lang="pt-BR" sz="2800" i="1" dirty="0"/>
              <a:t>ou</a:t>
            </a:r>
            <a:r>
              <a:rPr lang="pt-BR" sz="2800" dirty="0"/>
              <a:t> como um arquivo </a:t>
            </a:r>
            <a:r>
              <a:rPr lang="pt-BR" sz="2800" dirty="0" smtClean="0"/>
              <a:t>anexado.</a:t>
            </a:r>
          </a:p>
          <a:p>
            <a:pPr algn="just"/>
            <a:r>
              <a:rPr lang="pt-BR" sz="2800" dirty="0"/>
              <a:t>Um script pode ser convocado por um evento iniciado pela pessoa que acessa a página e clica em </a:t>
            </a:r>
            <a:r>
              <a:rPr lang="pt-BR" sz="2800" dirty="0" smtClean="0"/>
              <a:t>algo.</a:t>
            </a:r>
          </a:p>
          <a:p>
            <a:pPr algn="just"/>
            <a:r>
              <a:rPr lang="pt-BR" sz="2800" dirty="0" smtClean="0"/>
              <a:t>As funções devem estar entre as </a:t>
            </a:r>
            <a:r>
              <a:rPr lang="pt-BR" sz="2800" dirty="0" err="1" smtClean="0"/>
              <a:t>tag’s</a:t>
            </a:r>
            <a:r>
              <a:rPr lang="pt-BR" sz="2800" dirty="0" smtClean="0"/>
              <a:t>.</a:t>
            </a:r>
          </a:p>
          <a:p>
            <a:pPr algn="just"/>
            <a:r>
              <a:rPr lang="pt-BR" sz="2800" dirty="0" smtClean="0"/>
              <a:t>Colocados dentro do </a:t>
            </a:r>
            <a:r>
              <a:rPr lang="pt-BR" sz="2800" dirty="0" err="1" smtClean="0"/>
              <a:t>Body</a:t>
            </a:r>
            <a:r>
              <a:rPr lang="pt-BR" sz="2800" dirty="0" smtClean="0"/>
              <a:t>.</a:t>
            </a:r>
          </a:p>
          <a:p>
            <a:pPr algn="just"/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xmlns="" val="59175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CONCEITO HTML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428736"/>
            <a:ext cx="9144000" cy="542926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pt-BR" b="1" dirty="0" smtClean="0"/>
              <a:t>Então:</a:t>
            </a:r>
          </a:p>
          <a:p>
            <a:pPr algn="just">
              <a:buNone/>
            </a:pPr>
            <a:r>
              <a:rPr lang="pt-BR" dirty="0" smtClean="0"/>
              <a:t> 		Para </a:t>
            </a:r>
            <a:r>
              <a:rPr lang="pt-BR" dirty="0"/>
              <a:t>se publicar informação a nível mundial precisa-se de uma linguagem </a:t>
            </a:r>
            <a:r>
              <a:rPr lang="pt-BR" dirty="0" smtClean="0"/>
              <a:t>entendida mundialmente</a:t>
            </a:r>
            <a:r>
              <a:rPr lang="pt-BR" dirty="0"/>
              <a:t>, algo parecido como uma linguagem mundial que todos os computadores </a:t>
            </a:r>
            <a:r>
              <a:rPr lang="pt-BR" dirty="0" smtClean="0"/>
              <a:t>possam entender.</a:t>
            </a:r>
          </a:p>
          <a:p>
            <a:pPr algn="just">
              <a:buNone/>
            </a:pPr>
            <a:r>
              <a:rPr lang="pt-BR" dirty="0" smtClean="0"/>
              <a:t>		A </a:t>
            </a:r>
            <a:r>
              <a:rPr lang="pt-BR" dirty="0"/>
              <a:t>linguagem usada para </a:t>
            </a:r>
            <a:r>
              <a:rPr lang="pt-BR" dirty="0" smtClean="0"/>
              <a:t>isso é a </a:t>
            </a:r>
            <a:r>
              <a:rPr lang="pt-BR" dirty="0"/>
              <a:t>World </a:t>
            </a:r>
            <a:r>
              <a:rPr lang="pt-BR" dirty="0" err="1"/>
              <a:t>Wide</a:t>
            </a:r>
            <a:r>
              <a:rPr lang="pt-BR" dirty="0"/>
              <a:t> Web </a:t>
            </a:r>
            <a:r>
              <a:rPr lang="pt-BR" dirty="0" smtClean="0"/>
              <a:t>ou melhor HTML </a:t>
            </a:r>
            <a:r>
              <a:rPr lang="pt-BR" dirty="0"/>
              <a:t>(</a:t>
            </a:r>
            <a:r>
              <a:rPr lang="pt-BR" dirty="0" err="1"/>
              <a:t>HyperText</a:t>
            </a:r>
            <a:r>
              <a:rPr lang="pt-BR" dirty="0"/>
              <a:t> Markup </a:t>
            </a:r>
            <a:r>
              <a:rPr lang="pt-BR" dirty="0" err="1"/>
              <a:t>Language</a:t>
            </a:r>
            <a:r>
              <a:rPr lang="pt-BR" dirty="0" smtClean="0"/>
              <a:t>), Linguagem de Marcação de Hipertexto.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62872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err="1" smtClean="0">
                <a:latin typeface="Arial" pitchFamily="34" charset="0"/>
                <a:cs typeface="Arial" pitchFamily="34" charset="0"/>
              </a:rPr>
              <a:t>Script’s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&lt;SCRIPT ... &gt; e termina com &lt;/SCRIPT</a:t>
            </a:r>
            <a:r>
              <a:rPr lang="pt-BR" sz="2800" dirty="0" smtClean="0"/>
              <a:t>&gt;</a:t>
            </a:r>
          </a:p>
          <a:p>
            <a:r>
              <a:rPr lang="pt-BR" sz="2800" dirty="0"/>
              <a:t>Java é uma linguagem de programação e </a:t>
            </a:r>
            <a:r>
              <a:rPr lang="pt-BR" sz="2800" dirty="0" err="1"/>
              <a:t>JavaScript</a:t>
            </a:r>
            <a:r>
              <a:rPr lang="pt-BR" sz="2800" dirty="0"/>
              <a:t> é uma linguagem de </a:t>
            </a:r>
            <a:r>
              <a:rPr lang="pt-BR" sz="2800" dirty="0" err="1" smtClean="0"/>
              <a:t>scripting</a:t>
            </a:r>
            <a:r>
              <a:rPr lang="pt-BR" sz="2800" dirty="0" smtClean="0"/>
              <a:t>.</a:t>
            </a:r>
            <a:endParaRPr lang="pt-BR" sz="2800" dirty="0" smtClean="0"/>
          </a:p>
          <a:p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3533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pt-BR" sz="6000" dirty="0" smtClean="0"/>
          </a:p>
          <a:p>
            <a:pPr marL="0" indent="0">
              <a:buNone/>
            </a:pPr>
            <a:r>
              <a:rPr lang="pt-BR" sz="6000" dirty="0" smtClean="0"/>
              <a:t>Meu primeiro </a:t>
            </a:r>
            <a:r>
              <a:rPr lang="pt-BR" sz="6000" dirty="0" err="1" smtClean="0"/>
              <a:t>java</a:t>
            </a:r>
            <a:r>
              <a:rPr lang="pt-BR" sz="6000" dirty="0" smtClean="0"/>
              <a:t> script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xmlns="" val="29600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pt-BR" sz="6000" dirty="0" smtClean="0"/>
          </a:p>
          <a:p>
            <a:pPr>
              <a:buNone/>
            </a:pPr>
            <a:r>
              <a:rPr lang="en-US" sz="6000" dirty="0" err="1" smtClean="0"/>
              <a:t>Blá-Blá</a:t>
            </a:r>
            <a:r>
              <a:rPr lang="en-US" sz="6000" dirty="0" smtClean="0"/>
              <a:t> </a:t>
            </a:r>
            <a:r>
              <a:rPr lang="en-US" sz="6000" dirty="0" err="1" smtClean="0"/>
              <a:t>em</a:t>
            </a:r>
            <a:r>
              <a:rPr lang="en-US" sz="6000" dirty="0" smtClean="0"/>
              <a:t> Html</a:t>
            </a:r>
            <a:endParaRPr lang="pt-BR" sz="6000" dirty="0" smtClean="0"/>
          </a:p>
          <a:p>
            <a:pPr>
              <a:buNone/>
            </a:pPr>
            <a:r>
              <a:rPr lang="en-US" sz="6000" dirty="0" smtClean="0"/>
              <a:t>&lt;script language=”</a:t>
            </a:r>
            <a:r>
              <a:rPr lang="en-US" sz="6000" dirty="0" err="1" smtClean="0"/>
              <a:t>javascript</a:t>
            </a:r>
            <a:r>
              <a:rPr lang="en-US" sz="6000" dirty="0" smtClean="0"/>
              <a:t>”&gt;</a:t>
            </a:r>
            <a:endParaRPr lang="pt-BR" sz="6000" dirty="0" smtClean="0"/>
          </a:p>
          <a:p>
            <a:pPr>
              <a:buNone/>
            </a:pPr>
            <a:endParaRPr lang="pt-BR" sz="6000" dirty="0" smtClean="0"/>
          </a:p>
          <a:p>
            <a:pPr>
              <a:buNone/>
            </a:pPr>
            <a:r>
              <a:rPr lang="en-US" sz="6000" dirty="0" smtClean="0"/>
              <a:t>alert(“</a:t>
            </a:r>
            <a:r>
              <a:rPr lang="en-US" sz="6000" dirty="0" err="1" smtClean="0"/>
              <a:t>nosso</a:t>
            </a:r>
            <a:r>
              <a:rPr lang="en-US" sz="6000" dirty="0" smtClean="0"/>
              <a:t> </a:t>
            </a:r>
            <a:r>
              <a:rPr lang="en-US" sz="6000" dirty="0" err="1" smtClean="0"/>
              <a:t>texto</a:t>
            </a:r>
            <a:r>
              <a:rPr lang="en-US" sz="6000" dirty="0" smtClean="0"/>
              <a:t>”);</a:t>
            </a:r>
            <a:endParaRPr lang="pt-BR" sz="6000" dirty="0" smtClean="0"/>
          </a:p>
          <a:p>
            <a:pPr>
              <a:buNone/>
            </a:pPr>
            <a:endParaRPr lang="pt-BR" sz="6000" dirty="0" smtClean="0"/>
          </a:p>
          <a:p>
            <a:pPr>
              <a:buNone/>
            </a:pPr>
            <a:r>
              <a:rPr lang="pt-BR" sz="6000" dirty="0" smtClean="0"/>
              <a:t>&lt;/script&gt;</a:t>
            </a:r>
          </a:p>
          <a:p>
            <a:pPr>
              <a:buNone/>
            </a:pPr>
            <a:r>
              <a:rPr lang="pt-BR" sz="6000" dirty="0" smtClean="0"/>
              <a:t>Continuação do </a:t>
            </a:r>
            <a:r>
              <a:rPr lang="pt-BR" sz="6000" dirty="0" err="1" smtClean="0"/>
              <a:t>Blá-Blá</a:t>
            </a:r>
            <a:r>
              <a:rPr lang="pt-BR" sz="6000" dirty="0" smtClean="0"/>
              <a:t> em </a:t>
            </a:r>
            <a:r>
              <a:rPr lang="pt-BR" sz="6000" dirty="0" err="1" smtClean="0"/>
              <a:t>Html</a:t>
            </a:r>
            <a:endParaRPr lang="pt-BR" sz="60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28596" y="357166"/>
            <a:ext cx="8229600" cy="890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Escondendo o </a:t>
            </a:r>
            <a:r>
              <a:rPr kumimoji="0" lang="pt-BR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0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pt-BR" sz="6000" dirty="0" smtClean="0"/>
          </a:p>
          <a:p>
            <a:r>
              <a:rPr lang="pt-BR" sz="6000" dirty="0" smtClean="0"/>
              <a:t>Isto é HTML</a:t>
            </a:r>
          </a:p>
          <a:p>
            <a:r>
              <a:rPr lang="pt-BR" sz="6000" dirty="0" smtClean="0"/>
              <a:t>&lt;script </a:t>
            </a:r>
            <a:r>
              <a:rPr lang="pt-BR" sz="6000" dirty="0" err="1" smtClean="0"/>
              <a:t>language</a:t>
            </a:r>
            <a:r>
              <a:rPr lang="pt-BR" sz="6000" dirty="0" smtClean="0"/>
              <a:t>="</a:t>
            </a:r>
            <a:r>
              <a:rPr lang="pt-BR" sz="6000" dirty="0" err="1" smtClean="0"/>
              <a:t>javascript</a:t>
            </a:r>
            <a:r>
              <a:rPr lang="pt-BR" sz="6000" dirty="0" smtClean="0"/>
              <a:t>"&gt;</a:t>
            </a:r>
          </a:p>
          <a:p>
            <a:r>
              <a:rPr lang="pt-BR" sz="6000" dirty="0" err="1" smtClean="0"/>
              <a:t>document</a:t>
            </a:r>
            <a:r>
              <a:rPr lang="pt-BR" sz="6000" dirty="0" smtClean="0"/>
              <a:t>.</a:t>
            </a:r>
            <a:r>
              <a:rPr lang="pt-BR" sz="6000" dirty="0" err="1" smtClean="0"/>
              <a:t>write</a:t>
            </a:r>
            <a:r>
              <a:rPr lang="pt-BR" sz="6000" dirty="0" smtClean="0"/>
              <a:t>("E isto é </a:t>
            </a:r>
            <a:r>
              <a:rPr lang="pt-BR" sz="6000" dirty="0" err="1" smtClean="0"/>
              <a:t>Javascript</a:t>
            </a:r>
            <a:r>
              <a:rPr lang="pt-BR" sz="6000" dirty="0" smtClean="0"/>
              <a:t>")</a:t>
            </a:r>
          </a:p>
          <a:p>
            <a:r>
              <a:rPr lang="pt-BR" sz="6000" dirty="0" smtClean="0"/>
              <a:t>&lt;/script&gt;</a:t>
            </a:r>
            <a:endParaRPr lang="pt-BR" sz="60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28596" y="357166"/>
            <a:ext cx="8229600" cy="890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0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6000" dirty="0" smtClean="0"/>
              <a:t>&lt;script </a:t>
            </a:r>
            <a:r>
              <a:rPr lang="pt-BR" sz="6000" dirty="0" err="1" smtClean="0"/>
              <a:t>language</a:t>
            </a:r>
            <a:r>
              <a:rPr lang="pt-BR" sz="6000" dirty="0" smtClean="0"/>
              <a:t>="</a:t>
            </a:r>
            <a:r>
              <a:rPr lang="pt-BR" sz="6000" dirty="0" err="1" smtClean="0"/>
              <a:t>javascript</a:t>
            </a:r>
            <a:r>
              <a:rPr lang="pt-BR" sz="6000" dirty="0" smtClean="0"/>
              <a:t>"&gt;</a:t>
            </a:r>
          </a:p>
          <a:p>
            <a:pPr marL="0" indent="0">
              <a:buNone/>
            </a:pPr>
            <a:r>
              <a:rPr lang="pt-BR" sz="6000" dirty="0" smtClean="0"/>
              <a:t>var texto = "Meu número preferido é o "</a:t>
            </a:r>
          </a:p>
          <a:p>
            <a:pPr marL="0" indent="0">
              <a:buNone/>
            </a:pPr>
            <a:r>
              <a:rPr lang="pt-BR" sz="6000" dirty="0" smtClean="0"/>
              <a:t>var variável = 7</a:t>
            </a:r>
          </a:p>
          <a:p>
            <a:pPr marL="0" indent="0">
              <a:buNone/>
            </a:pPr>
            <a:r>
              <a:rPr lang="pt-BR" sz="6000" dirty="0" err="1" smtClean="0"/>
              <a:t>document</a:t>
            </a:r>
            <a:r>
              <a:rPr lang="pt-BR" sz="6000" dirty="0" smtClean="0"/>
              <a:t>.</a:t>
            </a:r>
            <a:r>
              <a:rPr lang="pt-BR" sz="6000" dirty="0" err="1" smtClean="0"/>
              <a:t>write</a:t>
            </a:r>
            <a:r>
              <a:rPr lang="pt-BR" sz="6000" dirty="0" smtClean="0"/>
              <a:t>(texto + variável)</a:t>
            </a:r>
          </a:p>
          <a:p>
            <a:pPr marL="0" indent="0">
              <a:buNone/>
            </a:pPr>
            <a:r>
              <a:rPr lang="pt-BR" sz="6000" dirty="0" smtClean="0"/>
              <a:t>&lt;/script&gt;</a:t>
            </a:r>
            <a:endParaRPr lang="pt-BR" sz="6000" dirty="0"/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28596" y="357166"/>
            <a:ext cx="8229600" cy="89058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t-BR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JavaScript</a:t>
            </a:r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6007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PHP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2800" dirty="0"/>
              <a:t>PHP é uma linguagem que permite criar sites WEB dinâmicos, possibilitando uma interação com o usuário através de formulários, parâmetros da URL e links. A diferença de PHP com relação a linguagens semelhantes a </a:t>
            </a:r>
            <a:r>
              <a:rPr lang="pt-BR" sz="2800" dirty="0" err="1"/>
              <a:t>Javascript</a:t>
            </a:r>
            <a:r>
              <a:rPr lang="pt-BR" sz="2800" dirty="0"/>
              <a:t> é que o código PHP é executado no servidor, sendo enviado para o cliente apenas </a:t>
            </a:r>
            <a:r>
              <a:rPr lang="pt-BR" sz="2800" dirty="0" err="1"/>
              <a:t>html</a:t>
            </a:r>
            <a:r>
              <a:rPr lang="pt-BR" sz="2800" dirty="0"/>
              <a:t> </a:t>
            </a:r>
            <a:r>
              <a:rPr lang="pt-BR" sz="2800" dirty="0" smtClean="0"/>
              <a:t>puro.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457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Sintaxe básica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2400" dirty="0"/>
              <a:t>&lt;?</a:t>
            </a:r>
            <a:r>
              <a:rPr lang="pt-BR" sz="2400" dirty="0" err="1"/>
              <a:t>php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comandos</a:t>
            </a:r>
          </a:p>
          <a:p>
            <a:pPr marL="0" indent="0">
              <a:buNone/>
            </a:pPr>
            <a:r>
              <a:rPr lang="pt-BR" sz="2400" dirty="0"/>
              <a:t>?&gt;</a:t>
            </a:r>
          </a:p>
          <a:p>
            <a:pPr marL="0" indent="0">
              <a:buNone/>
            </a:pPr>
            <a:r>
              <a:rPr lang="pt-BR" sz="2400" dirty="0" smtClean="0"/>
              <a:t>------------------------------------</a:t>
            </a:r>
            <a:r>
              <a:rPr lang="pt-BR" sz="2400" dirty="0"/>
              <a:t> </a:t>
            </a:r>
          </a:p>
          <a:p>
            <a:pPr marL="0" indent="0">
              <a:buNone/>
            </a:pPr>
            <a:r>
              <a:rPr lang="pt-BR" sz="2400" dirty="0"/>
              <a:t>&lt;script </a:t>
            </a:r>
            <a:r>
              <a:rPr lang="pt-BR" sz="2400" dirty="0" err="1"/>
              <a:t>language</a:t>
            </a:r>
            <a:r>
              <a:rPr lang="pt-BR" sz="2400" dirty="0"/>
              <a:t>=”</a:t>
            </a:r>
            <a:r>
              <a:rPr lang="pt-BR" sz="2400" dirty="0" err="1"/>
              <a:t>php</a:t>
            </a:r>
            <a:r>
              <a:rPr lang="pt-BR" sz="2400" dirty="0"/>
              <a:t>”&gt;</a:t>
            </a:r>
          </a:p>
          <a:p>
            <a:pPr marL="0" indent="0">
              <a:buNone/>
            </a:pPr>
            <a:r>
              <a:rPr lang="pt-BR" sz="2400" dirty="0"/>
              <a:t>comandos</a:t>
            </a:r>
          </a:p>
          <a:p>
            <a:pPr marL="0" indent="0">
              <a:buNone/>
            </a:pPr>
            <a:r>
              <a:rPr lang="pt-BR" sz="2400" dirty="0"/>
              <a:t>&lt;/script&gt;</a:t>
            </a:r>
          </a:p>
          <a:p>
            <a:pPr marL="0" indent="0">
              <a:buNone/>
            </a:pPr>
            <a:r>
              <a:rPr lang="pt-BR" sz="2400" dirty="0"/>
              <a:t> </a:t>
            </a:r>
            <a:r>
              <a:rPr lang="pt-BR" sz="2400" dirty="0" smtClean="0"/>
              <a:t>----------------------------------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&lt;?</a:t>
            </a:r>
          </a:p>
          <a:p>
            <a:pPr marL="0" indent="0">
              <a:buNone/>
            </a:pPr>
            <a:r>
              <a:rPr lang="pt-BR" sz="2400" dirty="0"/>
              <a:t>comandos</a:t>
            </a:r>
          </a:p>
          <a:p>
            <a:pPr marL="0" indent="0">
              <a:buNone/>
            </a:pPr>
            <a:r>
              <a:rPr lang="pt-BR" sz="2400" dirty="0"/>
              <a:t>?&gt;</a:t>
            </a:r>
          </a:p>
          <a:p>
            <a:pPr marL="0" indent="0">
              <a:buNone/>
            </a:pPr>
            <a:r>
              <a:rPr lang="pt-BR" sz="2400" dirty="0"/>
              <a:t> </a:t>
            </a:r>
            <a:r>
              <a:rPr lang="pt-BR" sz="2400" dirty="0" smtClean="0"/>
              <a:t>-----------------------------------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&lt;%</a:t>
            </a:r>
          </a:p>
          <a:p>
            <a:pPr marL="0" indent="0">
              <a:buNone/>
            </a:pPr>
            <a:r>
              <a:rPr lang="pt-BR" sz="2400" dirty="0"/>
              <a:t>comandos</a:t>
            </a:r>
          </a:p>
          <a:p>
            <a:pPr marL="0" indent="0">
              <a:buNone/>
            </a:pPr>
            <a:r>
              <a:rPr lang="pt-BR" sz="2400" dirty="0"/>
              <a:t>%&gt;</a:t>
            </a:r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1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variavéis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000" dirty="0"/>
              <a:t>Toda variável em PHP tem seu nome composto pelo </a:t>
            </a:r>
            <a:r>
              <a:rPr lang="pt-BR" sz="2000" dirty="0" err="1"/>
              <a:t>caracter</a:t>
            </a:r>
            <a:r>
              <a:rPr lang="pt-BR" sz="2000" dirty="0"/>
              <a:t> </a:t>
            </a:r>
            <a:r>
              <a:rPr lang="pt-BR" sz="2000" b="1" dirty="0"/>
              <a:t>$</a:t>
            </a:r>
            <a:r>
              <a:rPr lang="pt-BR" sz="2000" dirty="0"/>
              <a:t> e uma </a:t>
            </a:r>
            <a:r>
              <a:rPr lang="pt-BR" sz="2000" dirty="0" err="1"/>
              <a:t>string</a:t>
            </a:r>
            <a:r>
              <a:rPr lang="pt-BR" sz="2000" dirty="0"/>
              <a:t>, que deve iniciar por uma letra ou o </a:t>
            </a:r>
            <a:r>
              <a:rPr lang="pt-BR" sz="2000" dirty="0" err="1" smtClean="0"/>
              <a:t>caracter</a:t>
            </a:r>
            <a:r>
              <a:rPr lang="pt-BR" sz="2000" dirty="0" smtClean="0"/>
              <a:t>.</a:t>
            </a:r>
          </a:p>
          <a:p>
            <a:r>
              <a:rPr lang="pt-BR" sz="2000" b="1" dirty="0"/>
              <a:t>PHP é case </a:t>
            </a:r>
            <a:r>
              <a:rPr lang="pt-BR" sz="2000" b="1" dirty="0" err="1" smtClean="0"/>
              <a:t>sensitive</a:t>
            </a:r>
            <a:r>
              <a:rPr lang="pt-BR" sz="2000" b="1" dirty="0" smtClean="0"/>
              <a:t> - </a:t>
            </a:r>
            <a:r>
              <a:rPr lang="pt-BR" sz="2000" dirty="0"/>
              <a:t>$vivas </a:t>
            </a:r>
            <a:r>
              <a:rPr lang="pt-BR" sz="2000" dirty="0" smtClean="0"/>
              <a:t> e  $VIVAS.</a:t>
            </a:r>
          </a:p>
          <a:p>
            <a:r>
              <a:rPr lang="pt-BR" sz="2000" dirty="0" smtClean="0"/>
              <a:t>Evitar variáveis </a:t>
            </a:r>
            <a:r>
              <a:rPr lang="pt-BR" sz="2000" dirty="0" err="1" smtClean="0"/>
              <a:t>maiúscul</a:t>
            </a:r>
            <a:r>
              <a:rPr lang="pt-BR" sz="2000" dirty="0" smtClean="0"/>
              <a:t>, </a:t>
            </a:r>
            <a:r>
              <a:rPr lang="pt-BR" sz="2000" dirty="0" err="1" smtClean="0"/>
              <a:t>php</a:t>
            </a:r>
            <a:r>
              <a:rPr lang="pt-BR" sz="2000" dirty="0" smtClean="0"/>
              <a:t> já possui algumas pré-definidas.</a:t>
            </a:r>
            <a:endParaRPr lang="pt-BR" sz="2400" dirty="0" smtClean="0"/>
          </a:p>
          <a:p>
            <a:pPr marL="0" indent="0">
              <a:buNone/>
            </a:pPr>
            <a:r>
              <a:rPr lang="pt-BR" sz="2000" b="1" dirty="0" smtClean="0">
                <a:solidFill>
                  <a:srgbClr val="FF0000"/>
                </a:solidFill>
              </a:rPr>
              <a:t>COMENTÁRIOS</a:t>
            </a:r>
          </a:p>
          <a:p>
            <a:r>
              <a:rPr lang="pt-BR" sz="2000" dirty="0" smtClean="0"/>
              <a:t>Pode ser só a linha ou até o final do código</a:t>
            </a:r>
          </a:p>
          <a:p>
            <a:r>
              <a:rPr lang="pt-BR" sz="2000" dirty="0" smtClean="0"/>
              <a:t>“#”   ou   // (linha) ,  “/*”  e  “*/”   (para bloco) </a:t>
            </a:r>
          </a:p>
          <a:p>
            <a:pPr marL="0" indent="0">
              <a:buNone/>
            </a:pPr>
            <a:r>
              <a:rPr lang="pt-BR" sz="2000" dirty="0"/>
              <a:t>Exemplo</a:t>
            </a:r>
            <a:r>
              <a:rPr lang="pt-BR" sz="2000" dirty="0" smtClean="0"/>
              <a:t>:   </a:t>
            </a:r>
            <a:r>
              <a:rPr lang="pt-BR" sz="2000" b="1" dirty="0" smtClean="0"/>
              <a:t>LINHA</a:t>
            </a:r>
          </a:p>
          <a:p>
            <a:pPr marL="0" indent="0">
              <a:buNone/>
            </a:pPr>
            <a:endParaRPr lang="pt-BR" sz="2000" b="1" dirty="0"/>
          </a:p>
          <a:p>
            <a:pPr marL="0" indent="0">
              <a:buNone/>
            </a:pPr>
            <a:r>
              <a:rPr lang="pt-BR" sz="2000" dirty="0"/>
              <a:t>&lt;?  </a:t>
            </a:r>
            <a:r>
              <a:rPr lang="pt-BR" sz="2000" dirty="0" err="1"/>
              <a:t>echo</a:t>
            </a:r>
            <a:r>
              <a:rPr lang="pt-BR" sz="2000" dirty="0"/>
              <a:t> “teste”; #isto é um teste  ?&gt;</a:t>
            </a:r>
          </a:p>
          <a:p>
            <a:pPr marL="0" indent="0">
              <a:buNone/>
            </a:pPr>
            <a:r>
              <a:rPr lang="pt-BR" sz="2000" dirty="0"/>
              <a:t>&lt;?  </a:t>
            </a:r>
            <a:r>
              <a:rPr lang="pt-BR" sz="2000" dirty="0" err="1"/>
              <a:t>echo</a:t>
            </a:r>
            <a:r>
              <a:rPr lang="pt-BR" sz="2000" dirty="0"/>
              <a:t> “teste”; //este teste é similar ao anterior </a:t>
            </a:r>
            <a:r>
              <a:rPr lang="pt-BR" sz="2000" dirty="0" smtClean="0"/>
              <a:t>?&gt;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b="1" dirty="0" smtClean="0"/>
              <a:t>BLOCO</a:t>
            </a:r>
            <a:r>
              <a:rPr lang="pt-BR" sz="2000" dirty="0"/>
              <a:t> </a:t>
            </a:r>
          </a:p>
          <a:p>
            <a:pPr marL="0" indent="0">
              <a:buNone/>
            </a:pPr>
            <a:r>
              <a:rPr lang="pt-BR" sz="2000" dirty="0"/>
              <a:t>&lt;?</a:t>
            </a:r>
          </a:p>
          <a:p>
            <a:pPr marL="0" indent="0">
              <a:buNone/>
            </a:pPr>
            <a:r>
              <a:rPr lang="pt-BR" sz="2000" dirty="0"/>
              <a:t>  </a:t>
            </a:r>
            <a:r>
              <a:rPr lang="pt-BR" sz="2000" dirty="0" err="1"/>
              <a:t>echo</a:t>
            </a:r>
            <a:r>
              <a:rPr lang="pt-BR" sz="2000" dirty="0"/>
              <a:t> “teste”; /* Isto é um comentário com mais</a:t>
            </a:r>
          </a:p>
          <a:p>
            <a:pPr marL="0" indent="0">
              <a:buNone/>
            </a:pPr>
            <a:r>
              <a:rPr lang="pt-BR" sz="2000" dirty="0"/>
              <a:t>de uma linha que funciona corretamente </a:t>
            </a:r>
          </a:p>
          <a:p>
            <a:pPr marL="0" indent="0">
              <a:buNone/>
            </a:pPr>
            <a:r>
              <a:rPr lang="pt-BR" sz="2000" dirty="0"/>
              <a:t>*/</a:t>
            </a:r>
          </a:p>
          <a:p>
            <a:pPr marL="0" indent="0">
              <a:buNone/>
            </a:pPr>
            <a:r>
              <a:rPr lang="pt-BR" sz="2000" dirty="0"/>
              <a:t>?&gt;</a:t>
            </a:r>
          </a:p>
          <a:p>
            <a:pPr marL="0" indent="0">
              <a:buNone/>
            </a:pPr>
            <a:endParaRPr lang="pt-BR" sz="2000" dirty="0" smtClean="0"/>
          </a:p>
          <a:p>
            <a:pPr marL="0" indent="0">
              <a:buNone/>
            </a:pPr>
            <a:endParaRPr lang="pt-BR" sz="2000" dirty="0" smtClean="0"/>
          </a:p>
          <a:p>
            <a:endParaRPr lang="pt-BR" sz="2000" dirty="0"/>
          </a:p>
          <a:p>
            <a:endParaRPr lang="pt-BR" sz="2400" dirty="0" smtClean="0"/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417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PRIMEIRO SCRIPT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b="1" dirty="0" smtClean="0"/>
              <a:t>Sem</a:t>
            </a:r>
            <a:r>
              <a:rPr lang="pt-BR" sz="2400" dirty="0" smtClean="0"/>
              <a:t> </a:t>
            </a:r>
            <a:r>
              <a:rPr lang="pt-BR" sz="2400" b="1" dirty="0" smtClean="0"/>
              <a:t>variável</a:t>
            </a:r>
          </a:p>
          <a:p>
            <a:pPr marL="0" indent="0">
              <a:buNone/>
            </a:pPr>
            <a:r>
              <a:rPr lang="pt-BR" sz="2400" dirty="0" smtClean="0"/>
              <a:t>&lt;?</a:t>
            </a:r>
            <a:r>
              <a:rPr lang="pt-BR" sz="2400" dirty="0" err="1"/>
              <a:t>php</a:t>
            </a:r>
            <a:endParaRPr lang="pt-BR" sz="2400" dirty="0"/>
          </a:p>
          <a:p>
            <a:pPr marL="0" indent="0">
              <a:buNone/>
            </a:pPr>
            <a:r>
              <a:rPr lang="pt-BR" sz="2400" dirty="0" err="1"/>
              <a:t>echo</a:t>
            </a:r>
            <a:r>
              <a:rPr lang="pt-BR" sz="2400" dirty="0"/>
              <a:t> </a:t>
            </a:r>
            <a:r>
              <a:rPr lang="pt-BR" sz="2400" dirty="0" smtClean="0"/>
              <a:t>“Ola Mundo";</a:t>
            </a:r>
            <a:endParaRPr lang="pt-BR" sz="2400" dirty="0"/>
          </a:p>
          <a:p>
            <a:pPr marL="0" indent="0">
              <a:buNone/>
            </a:pPr>
            <a:r>
              <a:rPr lang="pt-BR" sz="2400" dirty="0" smtClean="0"/>
              <a:t>?&gt;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b="1" dirty="0" smtClean="0"/>
              <a:t>Com variável</a:t>
            </a:r>
            <a:endParaRPr lang="pt-BR" sz="2400" dirty="0" smtClean="0"/>
          </a:p>
          <a:p>
            <a:pPr marL="0" indent="0">
              <a:buNone/>
            </a:pPr>
            <a:r>
              <a:rPr lang="pt-BR" sz="2400" dirty="0"/>
              <a:t>&lt;?</a:t>
            </a:r>
            <a:r>
              <a:rPr lang="pt-BR" sz="2400" dirty="0" err="1"/>
              <a:t>php</a:t>
            </a:r>
            <a:endParaRPr lang="pt-BR" sz="2400" dirty="0"/>
          </a:p>
          <a:p>
            <a:pPr marL="0" indent="0">
              <a:buNone/>
            </a:pPr>
            <a:r>
              <a:rPr lang="pt-BR" sz="2400" dirty="0"/>
              <a:t>$texto = "Primeiro Script";</a:t>
            </a:r>
          </a:p>
          <a:p>
            <a:pPr marL="0" indent="0">
              <a:buNone/>
            </a:pPr>
            <a:r>
              <a:rPr lang="pt-BR" sz="2400" dirty="0" err="1"/>
              <a:t>echo</a:t>
            </a:r>
            <a:r>
              <a:rPr lang="pt-BR" sz="2400" dirty="0"/>
              <a:t> $texto;</a:t>
            </a:r>
          </a:p>
          <a:p>
            <a:pPr marL="0" indent="0">
              <a:buNone/>
            </a:pPr>
            <a:r>
              <a:rPr lang="pt-BR" sz="2400" dirty="0"/>
              <a:t>?&gt;</a:t>
            </a:r>
          </a:p>
          <a:p>
            <a:pPr marL="0" indent="0">
              <a:buNone/>
            </a:pPr>
            <a:endParaRPr lang="pt-BR" sz="2400" dirty="0" smtClean="0"/>
          </a:p>
          <a:p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8358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8052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/>
              <a:t> </a:t>
            </a:r>
          </a:p>
          <a:p>
            <a:r>
              <a:rPr lang="pt-BR" sz="2400" dirty="0"/>
              <a:t>Para atribuir um valor a variável usa-se o </a:t>
            </a:r>
            <a:r>
              <a:rPr lang="pt-BR" sz="2400" dirty="0" smtClean="0"/>
              <a:t>sinal de igualdade </a:t>
            </a:r>
            <a:r>
              <a:rPr lang="pt-BR" sz="2400" dirty="0"/>
              <a:t>(</a:t>
            </a:r>
            <a:r>
              <a:rPr lang="pt-BR" sz="2400" b="1" dirty="0"/>
              <a:t>=</a:t>
            </a:r>
            <a:r>
              <a:rPr lang="pt-BR" sz="2400" dirty="0"/>
              <a:t>).</a:t>
            </a:r>
          </a:p>
          <a:p>
            <a:r>
              <a:rPr lang="pt-BR" sz="2400" dirty="0"/>
              <a:t>Para concatenarmos(exibir ambos usando o mesmo </a:t>
            </a:r>
            <a:r>
              <a:rPr lang="pt-BR" sz="2400" dirty="0" err="1"/>
              <a:t>echo</a:t>
            </a:r>
            <a:r>
              <a:rPr lang="pt-BR" sz="2400" dirty="0"/>
              <a:t>) </a:t>
            </a:r>
            <a:r>
              <a:rPr lang="pt-BR" sz="2400" dirty="0" smtClean="0"/>
              <a:t>variáveis </a:t>
            </a:r>
            <a:r>
              <a:rPr lang="pt-BR" sz="2400" dirty="0"/>
              <a:t>e textos usamos o ponto(</a:t>
            </a:r>
            <a:r>
              <a:rPr lang="pt-BR" sz="2400" b="1" dirty="0"/>
              <a:t>.</a:t>
            </a:r>
            <a:r>
              <a:rPr lang="pt-BR" sz="2400" dirty="0"/>
              <a:t>), Ex: </a:t>
            </a:r>
            <a:r>
              <a:rPr lang="pt-BR" sz="2400" dirty="0" err="1"/>
              <a:t>echo</a:t>
            </a:r>
            <a:r>
              <a:rPr lang="pt-BR" sz="2400" dirty="0"/>
              <a:t> “texto” .$var1 .$var2;</a:t>
            </a:r>
          </a:p>
          <a:p>
            <a:r>
              <a:rPr lang="pt-BR" sz="2400" dirty="0"/>
              <a:t>Uma boa pratica é dar o nome da </a:t>
            </a:r>
            <a:r>
              <a:rPr lang="pt-BR" sz="2400" dirty="0" smtClean="0"/>
              <a:t>variável, </a:t>
            </a:r>
            <a:r>
              <a:rPr lang="pt-BR" sz="2400" dirty="0"/>
              <a:t>de acordo com o seu </a:t>
            </a:r>
            <a:r>
              <a:rPr lang="pt-BR" sz="2400" dirty="0" smtClean="0"/>
              <a:t>conteúdo </a:t>
            </a:r>
            <a:r>
              <a:rPr lang="pt-BR" sz="2400" dirty="0"/>
              <a:t>ou a sua funcionalidade</a:t>
            </a:r>
            <a:r>
              <a:rPr lang="pt-BR" sz="2400" dirty="0" smtClean="0"/>
              <a:t>.</a:t>
            </a:r>
          </a:p>
          <a:p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Exemplos abaixo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704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HTML PERMITE...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149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/>
              <a:t>		Publicar </a:t>
            </a:r>
            <a:r>
              <a:rPr lang="pt-BR" dirty="0"/>
              <a:t>documentos </a:t>
            </a:r>
            <a:r>
              <a:rPr lang="pt-BR" i="1" dirty="0"/>
              <a:t>online </a:t>
            </a:r>
            <a:r>
              <a:rPr lang="pt-BR" dirty="0" smtClean="0"/>
              <a:t>como </a:t>
            </a:r>
            <a:r>
              <a:rPr lang="pt-BR" dirty="0"/>
              <a:t>texto, tabelas, fotografias e muito mais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		Receber informações </a:t>
            </a:r>
            <a:r>
              <a:rPr lang="pt-BR" dirty="0"/>
              <a:t>através de ligações (</a:t>
            </a:r>
            <a:r>
              <a:rPr lang="pt-BR" i="1" dirty="0"/>
              <a:t>links</a:t>
            </a:r>
            <a:r>
              <a:rPr lang="pt-BR" dirty="0"/>
              <a:t>) de hipertexto através de um clique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		Desenhar formulários (forms) para transações </a:t>
            </a:r>
            <a:r>
              <a:rPr lang="pt-BR" dirty="0"/>
              <a:t>comerciais através de serviços remotos, para </a:t>
            </a:r>
            <a:r>
              <a:rPr lang="pt-BR" dirty="0" smtClean="0"/>
              <a:t>encontrar </a:t>
            </a:r>
            <a:r>
              <a:rPr lang="pt-BR" dirty="0"/>
              <a:t>informação, fazer reservas</a:t>
            </a:r>
            <a:r>
              <a:rPr lang="pt-BR" dirty="0" smtClean="0"/>
              <a:t>, encomendar </a:t>
            </a:r>
            <a:r>
              <a:rPr lang="pt-BR" dirty="0"/>
              <a:t>produtos, etc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		E </a:t>
            </a:r>
            <a:r>
              <a:rPr lang="pt-BR" dirty="0"/>
              <a:t>ainda incluir som, vídeo e muitas mais aplicações nos documentos.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2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Concatenar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146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$n = "penta";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"o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brasil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é " .$n ." campeão";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?&gt;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Par ou impar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&lt;?</a:t>
            </a:r>
            <a:r>
              <a:rPr lang="pt-BR" sz="2400" dirty="0" err="1">
                <a:latin typeface="Arial" pitchFamily="34" charset="0"/>
                <a:cs typeface="Arial" pitchFamily="34" charset="0"/>
              </a:rPr>
              <a:t>php</a:t>
            </a: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err="1">
                <a:latin typeface="Arial" pitchFamily="34" charset="0"/>
                <a:cs typeface="Arial" pitchFamily="34" charset="0"/>
              </a:rPr>
              <a:t>if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($n2 %2 == 0)</a:t>
            </a:r>
          </a:p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pt-BR" sz="2400" dirty="0" err="1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$n2." é um número par";</a:t>
            </a:r>
          </a:p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pt-BR" sz="2400" dirty="0" err="1">
                <a:latin typeface="Arial" pitchFamily="34" charset="0"/>
                <a:cs typeface="Arial" pitchFamily="34" charset="0"/>
              </a:rPr>
              <a:t>else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{</a:t>
            </a:r>
          </a:p>
          <a:p>
            <a:pPr marL="0" indent="0">
              <a:buNone/>
            </a:pPr>
            <a:r>
              <a:rPr lang="pt-BR" sz="2400" dirty="0" err="1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>
                <a:latin typeface="Arial" pitchFamily="34" charset="0"/>
                <a:cs typeface="Arial" pitchFamily="34" charset="0"/>
              </a:rPr>
              <a:t> $n2." é um número ímpar";</a:t>
            </a:r>
          </a:p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}</a:t>
            </a:r>
          </a:p>
          <a:p>
            <a:pPr marL="0" indent="0">
              <a:buNone/>
            </a:pPr>
            <a:r>
              <a:rPr lang="pt-BR" sz="2400" dirty="0">
                <a:latin typeface="Arial" pitchFamily="34" charset="0"/>
                <a:cs typeface="Arial" pitchFamily="34" charset="0"/>
              </a:rPr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xmlns="" val="815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Media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$nota1 =5;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$nota2 = 5;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$nome = "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ronei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$media = ($nota1+$nota2)/2;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("&lt;b&gt;A media do aluno &lt;/b&gt;" .$nome ." &lt;b&gt;é&lt;/b&gt; " .$media);</a:t>
            </a: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?&gt;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Constantes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define("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pi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",3.1415926536);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circ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= 0;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$raio = 3;</a:t>
            </a: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$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circ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= (real) 2*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pi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* $raio;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"A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circunferencia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é: " .$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circ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."&lt;BR&gt;"."&lt;BR&gt;"."&lt;BR&gt;";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"O PI é: " .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pi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?&gt;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Exemplo 1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$a = 4;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$b = "101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dalmatas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";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$s = $a+$b;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"valor de s: " .$s;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      //fazer utilizando a concatenação certa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?&gt;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dirty="0" smtClean="0">
                <a:latin typeface="Arial" pitchFamily="34" charset="0"/>
                <a:cs typeface="Arial" pitchFamily="34" charset="0"/>
              </a:rPr>
              <a:t>Exemplo2_</a:t>
            </a:r>
            <a:r>
              <a:rPr lang="pt-BR" sz="2800" dirty="0" err="1" smtClean="0">
                <a:latin typeface="Arial" pitchFamily="34" charset="0"/>
                <a:cs typeface="Arial" pitchFamily="34" charset="0"/>
              </a:rPr>
              <a:t>conversoes</a:t>
            </a:r>
            <a:endParaRPr lang="pt-BR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&lt;?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php</a:t>
            </a: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$x = 3.5;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$y = 4.3;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$z = "9.9";</a:t>
            </a: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$n1 = (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 $x+$y;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$n2 = (</a:t>
            </a: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) ($x+$y);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$n3 = (real) ($y+$z);</a:t>
            </a:r>
          </a:p>
          <a:p>
            <a:pPr marL="0" indent="0">
              <a:buNone/>
            </a:pPr>
            <a:endParaRPr lang="pt-BR" sz="2400" dirty="0" smtClean="0"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r>
              <a:rPr lang="pt-BR" sz="2400" dirty="0" err="1" smtClean="0">
                <a:latin typeface="Arial" pitchFamily="34" charset="0"/>
                <a:cs typeface="Arial" pitchFamily="34" charset="0"/>
              </a:rPr>
              <a:t>echo</a:t>
            </a:r>
            <a:r>
              <a:rPr lang="pt-BR" sz="2400" dirty="0" smtClean="0">
                <a:latin typeface="Arial" pitchFamily="34" charset="0"/>
                <a:cs typeface="Arial" pitchFamily="34" charset="0"/>
              </a:rPr>
              <a:t> "resultado $n1, $n2, $n3";</a:t>
            </a:r>
          </a:p>
          <a:p>
            <a:pPr marL="0" indent="0">
              <a:buNone/>
            </a:pPr>
            <a:r>
              <a:rPr lang="pt-BR" sz="2400" dirty="0" smtClean="0">
                <a:latin typeface="Arial" pitchFamily="34" charset="0"/>
                <a:cs typeface="Arial" pitchFamily="34" charset="0"/>
              </a:rPr>
              <a:t>?&gt;</a:t>
            </a:r>
            <a:endParaRPr lang="pt-BR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15255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XHTML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3200" dirty="0" smtClean="0"/>
              <a:t> </a:t>
            </a:r>
            <a:r>
              <a:rPr lang="pt-BR" sz="3200" dirty="0" err="1" smtClean="0"/>
              <a:t>Extensible</a:t>
            </a:r>
            <a:r>
              <a:rPr lang="pt-BR" sz="3200" dirty="0" smtClean="0"/>
              <a:t> Hypertext Markup </a:t>
            </a:r>
            <a:r>
              <a:rPr lang="pt-BR" sz="3200" dirty="0" err="1" smtClean="0"/>
              <a:t>Language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435771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/>
              <a:t>		É uma reformulação da </a:t>
            </a:r>
            <a:r>
              <a:rPr lang="pt-BR" dirty="0" smtClean="0">
                <a:hlinkClick r:id="rId2"/>
              </a:rPr>
              <a:t>linguagem de marcação</a:t>
            </a:r>
            <a:r>
              <a:rPr lang="pt-BR" dirty="0" smtClean="0"/>
              <a:t> </a:t>
            </a:r>
            <a:r>
              <a:rPr lang="pt-BR" dirty="0" smtClean="0">
                <a:hlinkClick r:id="rId3"/>
              </a:rPr>
              <a:t>HTML</a:t>
            </a:r>
            <a:r>
              <a:rPr lang="pt-BR" dirty="0" smtClean="0"/>
              <a:t>, baseada em </a:t>
            </a:r>
            <a:r>
              <a:rPr lang="pt-BR" dirty="0" smtClean="0">
                <a:hlinkClick r:id="rId4"/>
              </a:rPr>
              <a:t>XML</a:t>
            </a:r>
            <a:r>
              <a:rPr lang="pt-BR" dirty="0" smtClean="0"/>
              <a:t>.</a:t>
            </a:r>
          </a:p>
          <a:p>
            <a:pPr algn="just">
              <a:buNone/>
            </a:pPr>
            <a:r>
              <a:rPr lang="pt-BR" dirty="0" smtClean="0"/>
              <a:t>		Combina as </a:t>
            </a:r>
            <a:r>
              <a:rPr lang="pt-BR" dirty="0" err="1" smtClean="0">
                <a:hlinkClick r:id="rId5" tooltip="Tag"/>
              </a:rPr>
              <a:t>tags</a:t>
            </a:r>
            <a:r>
              <a:rPr lang="pt-BR" dirty="0" smtClean="0"/>
              <a:t> de marcação HTML com regras da XML.</a:t>
            </a:r>
          </a:p>
          <a:p>
            <a:pPr algn="just">
              <a:buNone/>
            </a:pPr>
            <a:r>
              <a:rPr lang="pt-BR" dirty="0" smtClean="0"/>
              <a:t>		Este processo de padronização tem em vista a exibição de páginas </a:t>
            </a:r>
            <a:r>
              <a:rPr lang="pt-BR" dirty="0" smtClean="0">
                <a:hlinkClick r:id="rId6" tooltip="Web"/>
              </a:rPr>
              <a:t>Web</a:t>
            </a:r>
            <a:r>
              <a:rPr lang="pt-BR" dirty="0" smtClean="0"/>
              <a:t> em diversos dispositivos (</a:t>
            </a:r>
            <a:r>
              <a:rPr lang="pt-BR" dirty="0" smtClean="0">
                <a:hlinkClick r:id="rId7"/>
              </a:rPr>
              <a:t>televisão</a:t>
            </a:r>
            <a:r>
              <a:rPr lang="pt-BR" dirty="0" smtClean="0"/>
              <a:t>, </a:t>
            </a:r>
            <a:r>
              <a:rPr lang="pt-BR" dirty="0" err="1" smtClean="0">
                <a:hlinkClick r:id="rId8" tooltip="Palm"/>
              </a:rPr>
              <a:t>palm</a:t>
            </a:r>
            <a:r>
              <a:rPr lang="pt-BR" dirty="0" smtClean="0"/>
              <a:t>, </a:t>
            </a:r>
            <a:r>
              <a:rPr lang="pt-BR" dirty="0" smtClean="0">
                <a:hlinkClick r:id="rId9" tooltip="Celular"/>
              </a:rPr>
              <a:t>celular</a:t>
            </a:r>
            <a:r>
              <a:rPr lang="pt-BR" dirty="0" smtClean="0"/>
              <a:t>, </a:t>
            </a:r>
            <a:r>
              <a:rPr lang="pt-BR" dirty="0" err="1" smtClean="0"/>
              <a:t>etc</a:t>
            </a:r>
            <a:r>
              <a:rPr lang="pt-BR" dirty="0" smtClean="0"/>
              <a:t>). Sua intenção é melhorar a </a:t>
            </a:r>
            <a:r>
              <a:rPr lang="pt-BR" dirty="0" smtClean="0">
                <a:hlinkClick r:id="rId10"/>
              </a:rPr>
              <a:t>acessibilidade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XHTML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3200" dirty="0" smtClean="0"/>
              <a:t> </a:t>
            </a:r>
            <a:r>
              <a:rPr lang="pt-BR" sz="3200" dirty="0" err="1" smtClean="0"/>
              <a:t>Extensible</a:t>
            </a:r>
            <a:r>
              <a:rPr lang="pt-BR" sz="3200" dirty="0" smtClean="0"/>
              <a:t> Hypertext Markup </a:t>
            </a:r>
            <a:r>
              <a:rPr lang="pt-BR" sz="3200" dirty="0" err="1" smtClean="0"/>
              <a:t>Language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/>
              <a:t>		O XHTML consegue ser interpretado por qualquer dispositivo, independentemente da plataforma utilizada, pois as marcações possuem sentido semântico(lógica formal) para as máquinas.</a:t>
            </a:r>
          </a:p>
          <a:p>
            <a:pPr algn="just">
              <a:buNone/>
            </a:pPr>
            <a:r>
              <a:rPr lang="pt-BR" dirty="0" smtClean="0"/>
              <a:t>		O HTML não consegue esta implementação. No entanto, não existem muitas diferenças entre o HTML e o XHTML. Para verificar se uma página XHTML está bem construída, o melhor método é validar o código através de uma aplicação Web disponibilizada pela organização </a:t>
            </a:r>
            <a:r>
              <a:rPr lang="pt-BR" dirty="0" smtClean="0">
                <a:hlinkClick r:id="rId2"/>
              </a:rPr>
              <a:t>W3C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>
                <a:latin typeface="Arial" pitchFamily="34" charset="0"/>
                <a:cs typeface="Arial" pitchFamily="34" charset="0"/>
              </a:rPr>
              <a:t>XHTML</a:t>
            </a:r>
            <a:br>
              <a:rPr lang="pt-BR" sz="3200" dirty="0" smtClean="0">
                <a:latin typeface="Arial" pitchFamily="34" charset="0"/>
                <a:cs typeface="Arial" pitchFamily="34" charset="0"/>
              </a:rPr>
            </a:br>
            <a:r>
              <a:rPr lang="pt-BR" sz="3200" dirty="0" smtClean="0"/>
              <a:t> </a:t>
            </a:r>
            <a:r>
              <a:rPr lang="pt-BR" sz="3200" dirty="0" err="1" smtClean="0"/>
              <a:t>Extensible</a:t>
            </a:r>
            <a:r>
              <a:rPr lang="pt-BR" sz="3200" dirty="0" smtClean="0"/>
              <a:t> Hypertext Markup </a:t>
            </a:r>
            <a:r>
              <a:rPr lang="pt-BR" sz="3200" dirty="0" err="1" smtClean="0"/>
              <a:t>Language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2071678"/>
            <a:ext cx="9144000" cy="3286148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/>
              <a:t>		O </a:t>
            </a:r>
            <a:r>
              <a:rPr lang="pt-BR" b="1" dirty="0" smtClean="0"/>
              <a:t>World </a:t>
            </a:r>
            <a:r>
              <a:rPr lang="pt-BR" b="1" dirty="0" err="1" smtClean="0"/>
              <a:t>Wide</a:t>
            </a:r>
            <a:r>
              <a:rPr lang="pt-BR" b="1" dirty="0" smtClean="0"/>
              <a:t> Web Consortium</a:t>
            </a:r>
            <a:r>
              <a:rPr lang="pt-BR" dirty="0" smtClean="0"/>
              <a:t> (</a:t>
            </a:r>
            <a:r>
              <a:rPr lang="pt-BR" b="1" dirty="0" smtClean="0"/>
              <a:t>W3C</a:t>
            </a:r>
            <a:r>
              <a:rPr lang="pt-BR" dirty="0" smtClean="0"/>
              <a:t>) é um consórcio internacional com cerca de 300 membros, que agrega empresas, órgãos governamentais e organizações independentes, e que visa desenvolver padrões para a criação e a interpretação de conteúdos para a </a:t>
            </a:r>
            <a:r>
              <a:rPr lang="pt-BR" dirty="0" smtClean="0">
                <a:hlinkClick r:id="rId2" tooltip="Web"/>
              </a:rPr>
              <a:t>Web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xmlns="" val="92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XML</a:t>
            </a:r>
            <a:br>
              <a:rPr lang="pt-BR" sz="3200" dirty="0" smtClean="0"/>
            </a:br>
            <a:r>
              <a:rPr lang="pt-BR" sz="3200" dirty="0" smtClean="0"/>
              <a:t> </a:t>
            </a:r>
            <a:r>
              <a:rPr lang="pt-BR" sz="3200" dirty="0" err="1" smtClean="0"/>
              <a:t>Extensible</a:t>
            </a:r>
            <a:r>
              <a:rPr lang="pt-BR" sz="3200" dirty="0" smtClean="0"/>
              <a:t> Markup </a:t>
            </a:r>
            <a:r>
              <a:rPr lang="pt-BR" sz="3200" dirty="0" err="1" smtClean="0"/>
              <a:t>Language</a:t>
            </a:r>
            <a:endParaRPr lang="pt-BR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0" y="1357298"/>
            <a:ext cx="9144000" cy="5500726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pt-BR" dirty="0" smtClean="0"/>
              <a:t>		É uma recomendação da </a:t>
            </a:r>
            <a:r>
              <a:rPr lang="pt-BR" dirty="0" smtClean="0">
                <a:hlinkClick r:id="rId2"/>
              </a:rPr>
              <a:t>W3C</a:t>
            </a:r>
            <a:r>
              <a:rPr lang="pt-BR" dirty="0" smtClean="0"/>
              <a:t> para gerar </a:t>
            </a:r>
            <a:r>
              <a:rPr lang="pt-BR" dirty="0" smtClean="0">
                <a:hlinkClick r:id="rId3" tooltip="Linguagem de marcação"/>
              </a:rPr>
              <a:t>linguagens de marcação</a:t>
            </a:r>
            <a:r>
              <a:rPr lang="pt-BR" dirty="0" smtClean="0"/>
              <a:t> para necessidades especiais.</a:t>
            </a:r>
          </a:p>
          <a:p>
            <a:pPr algn="just">
              <a:buNone/>
            </a:pPr>
            <a:r>
              <a:rPr lang="pt-BR" dirty="0" smtClean="0"/>
              <a:t>		É um subtipo de </a:t>
            </a:r>
            <a:r>
              <a:rPr lang="pt-BR" dirty="0" smtClean="0">
                <a:hlinkClick r:id="rId4"/>
              </a:rPr>
              <a:t>SGML</a:t>
            </a:r>
            <a:r>
              <a:rPr lang="pt-BR" dirty="0" smtClean="0"/>
              <a:t> (acrônimo de </a:t>
            </a:r>
            <a:r>
              <a:rPr lang="pt-BR" i="1" dirty="0" smtClean="0"/>
              <a:t>Standard </a:t>
            </a:r>
            <a:r>
              <a:rPr lang="pt-BR" i="1" dirty="0" err="1" smtClean="0"/>
              <a:t>Generalized</a:t>
            </a:r>
            <a:r>
              <a:rPr lang="pt-BR" i="1" dirty="0" smtClean="0"/>
              <a:t> Markup </a:t>
            </a:r>
            <a:r>
              <a:rPr lang="pt-BR" i="1" dirty="0" err="1" smtClean="0"/>
              <a:t>Language</a:t>
            </a:r>
            <a:r>
              <a:rPr lang="pt-BR" dirty="0" smtClean="0"/>
              <a:t>, ou </a:t>
            </a:r>
            <a:r>
              <a:rPr lang="pt-BR" i="1" dirty="0" smtClean="0"/>
              <a:t>Linguagem Padronizada de Marcação Genérica</a:t>
            </a:r>
            <a:r>
              <a:rPr lang="pt-BR" dirty="0" smtClean="0"/>
              <a:t>) capaz de descrever diversos tipos de dados. Seu propósito principal é a facilidade de compartilhamento de informações através da </a:t>
            </a:r>
            <a:r>
              <a:rPr lang="pt-BR" dirty="0" smtClean="0">
                <a:hlinkClick r:id="rId5"/>
              </a:rPr>
              <a:t>Internet</a:t>
            </a:r>
            <a:r>
              <a:rPr lang="pt-BR" dirty="0" smtClean="0"/>
              <a:t>.</a:t>
            </a:r>
          </a:p>
          <a:p>
            <a:pPr algn="just"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9214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2440</Words>
  <Application>Microsoft Office PowerPoint</Application>
  <PresentationFormat>Apresentação na tela (4:3)</PresentationFormat>
  <Paragraphs>439</Paragraphs>
  <Slides>55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55</vt:i4>
      </vt:variant>
    </vt:vector>
  </HeadingPairs>
  <TitlesOfParts>
    <vt:vector size="56" baseType="lpstr">
      <vt:lpstr>Tema do Office</vt:lpstr>
      <vt:lpstr>PROGRAMAÇÃO WEB</vt:lpstr>
      <vt:lpstr>VAMOS ESTUDAR</vt:lpstr>
      <vt:lpstr>CONCEITO HTML</vt:lpstr>
      <vt:lpstr>CONCEITO HTML</vt:lpstr>
      <vt:lpstr>HTML PERMITE...</vt:lpstr>
      <vt:lpstr>XHTML  Extensible Hypertext Markup Language</vt:lpstr>
      <vt:lpstr>XHTML  Extensible Hypertext Markup Language</vt:lpstr>
      <vt:lpstr>XHTML  Extensible Hypertext Markup Language</vt:lpstr>
      <vt:lpstr>XML  Extensible Markup Language</vt:lpstr>
      <vt:lpstr>XML  Extensible Markup Language</vt:lpstr>
      <vt:lpstr>CRIANDO PÁGINAS WEB</vt:lpstr>
      <vt:lpstr>O QUE É UMA TAG</vt:lpstr>
      <vt:lpstr>TAGS HTML BÁSICAS</vt:lpstr>
      <vt:lpstr>ESTRUTURA DE HTML</vt:lpstr>
      <vt:lpstr>TAG´S FORMATAÇÃO</vt:lpstr>
      <vt:lpstr>TAG´S FORMATAÇÃO</vt:lpstr>
      <vt:lpstr>Slide 17</vt:lpstr>
      <vt:lpstr>Slide 18</vt:lpstr>
      <vt:lpstr>TAMANHO PRÉ DEFINIDOS HTML</vt:lpstr>
      <vt:lpstr>TABELAS</vt:lpstr>
      <vt:lpstr>TABELAS</vt:lpstr>
      <vt:lpstr>TABELA</vt:lpstr>
      <vt:lpstr>TABELA</vt:lpstr>
      <vt:lpstr>LINHAS E COLUNAS DE UMA TABELA</vt:lpstr>
      <vt:lpstr>TABELA</vt:lpstr>
      <vt:lpstr>Mesclar colunas</vt:lpstr>
      <vt:lpstr>Slide 27</vt:lpstr>
      <vt:lpstr>Mesclar linhas</vt:lpstr>
      <vt:lpstr>Novos Tag’s para Web</vt:lpstr>
      <vt:lpstr>INSERINDO FORMULÁRIO</vt:lpstr>
      <vt:lpstr>Formulário</vt:lpstr>
      <vt:lpstr>Como tudo inicia</vt:lpstr>
      <vt:lpstr>INSERINDO INPUT'S</vt:lpstr>
      <vt:lpstr>INPUT’s Criação de campos</vt:lpstr>
      <vt:lpstr>Áreas texto e Seleção</vt:lpstr>
      <vt:lpstr>Continuação</vt:lpstr>
      <vt:lpstr>Criação de botões</vt:lpstr>
      <vt:lpstr>JavaScript</vt:lpstr>
      <vt:lpstr>Script’s</vt:lpstr>
      <vt:lpstr>Script’s</vt:lpstr>
      <vt:lpstr>Slide 41</vt:lpstr>
      <vt:lpstr>Slide 42</vt:lpstr>
      <vt:lpstr>Slide 43</vt:lpstr>
      <vt:lpstr>Slide 44</vt:lpstr>
      <vt:lpstr>PHP</vt:lpstr>
      <vt:lpstr>Sintaxe básica</vt:lpstr>
      <vt:lpstr>variavéis</vt:lpstr>
      <vt:lpstr>PRIMEIRO SCRIPT</vt:lpstr>
      <vt:lpstr>Slide 49</vt:lpstr>
      <vt:lpstr>Concatenar</vt:lpstr>
      <vt:lpstr>Par ou impar</vt:lpstr>
      <vt:lpstr>Media</vt:lpstr>
      <vt:lpstr>Constantes</vt:lpstr>
      <vt:lpstr>Exemplo 1</vt:lpstr>
      <vt:lpstr>Exemplo2_conversoes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WEB</dc:title>
  <dc:creator>Thainá Oliveira</dc:creator>
  <cp:lastModifiedBy>vronei</cp:lastModifiedBy>
  <cp:revision>215</cp:revision>
  <dcterms:created xsi:type="dcterms:W3CDTF">2010-09-06T22:55:33Z</dcterms:created>
  <dcterms:modified xsi:type="dcterms:W3CDTF">2013-03-27T22:44:49Z</dcterms:modified>
</cp:coreProperties>
</file>