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 id="269" r:id="rId15"/>
    <p:sldId id="270" r:id="rId16"/>
    <p:sldId id="273" r:id="rId17"/>
    <p:sldId id="272" r:id="rId18"/>
    <p:sldId id="271" r:id="rId19"/>
    <p:sldId id="274" r:id="rId20"/>
    <p:sldId id="278" r:id="rId21"/>
    <p:sldId id="275" r:id="rId22"/>
    <p:sldId id="276" r:id="rId23"/>
    <p:sldId id="277" r:id="rId24"/>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CCECFF"/>
    <a:srgbClr val="FFFFCC"/>
    <a:srgbClr val="CCFF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1575" autoAdjust="0"/>
  </p:normalViewPr>
  <p:slideViewPr>
    <p:cSldViewPr>
      <p:cViewPr varScale="1">
        <p:scale>
          <a:sx n="115" d="100"/>
          <a:sy n="115" d="100"/>
        </p:scale>
        <p:origin x="16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29000" cy="936130"/>
          </a:xfrm>
        </p:spPr>
        <p:txBody>
          <a:bodyPr tIns="45714"/>
          <a:lstStyle>
            <a:lvl1pPr marL="0" indent="0" algn="r">
              <a:buFontTx/>
              <a:buNone/>
              <a:defRPr b="1" i="0"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747962"/>
            <a:ext cx="7772400" cy="1362075"/>
          </a:xfrm>
        </p:spPr>
        <p:txBody>
          <a:bodyPr anchor="t"/>
          <a:lstStyle>
            <a:lvl1pPr algn="l">
              <a:defRPr sz="4000" b="1" cap="all"/>
            </a:lvl1pPr>
          </a:lstStyle>
          <a:p>
            <a:r>
              <a:rPr lang="ja-JP" altLang="en-US"/>
              <a:t>マスター タイトルの書式設定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18862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4122" name="ﾌﾘｰﾗﾝｽ 97 図形" r:id="rId17" imgW="20477" imgH="641447" progId="">
                  <p:embed/>
                </p:oleObj>
              </mc:Choice>
              <mc:Fallback>
                <p:oleObj name="ﾌﾘｰﾗﾝｽ 97 図形" r:id="rId17" imgW="20477" imgH="641447" progId="">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dirty="0">
                <a:solidFill>
                  <a:srgbClr val="FC0E25"/>
                </a:solidFill>
                <a:latin typeface="Arial" panose="020B0604020202020204" pitchFamily="34" charset="0"/>
                <a:ea typeface="HGP明朝E" pitchFamily="18" charset="-128"/>
              </a:rPr>
              <a:t> </a:t>
            </a:r>
            <a:r>
              <a:rPr lang="en-US" altLang="ja-JP" sz="1400" b="1" baseline="0" dirty="0" err="1">
                <a:solidFill>
                  <a:srgbClr val="FC0E25"/>
                </a:solidFill>
                <a:latin typeface="Arial" panose="020B0604020202020204" pitchFamily="34" charset="0"/>
                <a:ea typeface="HGP明朝E" pitchFamily="18" charset="-128"/>
              </a:rPr>
              <a:t>Mật</a:t>
            </a:r>
            <a:r>
              <a:rPr lang="en-US" altLang="ja-JP" sz="1400" b="1" dirty="0">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51539" cy="24622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Copyright</a:t>
            </a:r>
            <a:r>
              <a:rPr lang="en-US" altLang="ja-JP" b="1" baseline="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2019 </a:t>
            </a:r>
            <a:r>
              <a:rPr lang="en-US" altLang="ja-JP" b="1" dirty="0">
                <a:latin typeface="Meiryo UI" panose="020B0604030504040204" pitchFamily="50" charset="-128"/>
                <a:ea typeface="Meiryo UI" panose="020B0604030504040204" pitchFamily="50" charset="-128"/>
                <a:cs typeface="Meiryo UI" panose="020B0604030504040204" pitchFamily="50" charset="-128"/>
              </a:rPr>
              <a:t>Aureole Information Technology, Inc.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72" r:id="rId3"/>
    <p:sldLayoutId id="2147483659" r:id="rId4"/>
    <p:sldLayoutId id="2147483663" r:id="rId5"/>
    <p:sldLayoutId id="2147483664" r:id="rId6"/>
    <p:sldLayoutId id="2147483670" r:id="rId7"/>
    <p:sldLayoutId id="2147483661" r:id="rId8"/>
    <p:sldLayoutId id="2147483662" r:id="rId9"/>
    <p:sldLayoutId id="2147483665" r:id="rId10"/>
    <p:sldLayoutId id="2147483666" r:id="rId11"/>
    <p:sldLayoutId id="2147483667" r:id="rId12"/>
    <p:sldLayoutId id="2147483668" r:id="rId13"/>
    <p:sldLayoutId id="2147483669" r:id="rId14"/>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machinelearningcoban.com/2016/12/27/categories/#artificial-neural-network-algorithms" TargetMode="External"/><Relationship Id="rId3" Type="http://schemas.openxmlformats.org/officeDocument/2006/relationships/hyperlink" Target="https://machinelearningcoban.com/2016/12/27/categories/#classification-algorithms" TargetMode="External"/><Relationship Id="rId7" Type="http://schemas.openxmlformats.org/officeDocument/2006/relationships/hyperlink" Target="https://machinelearningcoban.com/2016/12/27/categories/#clustering-algorithms" TargetMode="External"/><Relationship Id="rId2" Type="http://schemas.openxmlformats.org/officeDocument/2006/relationships/hyperlink" Target="https://machinelearningcoban.com/2016/12/27/categories/#regression-algorithms" TargetMode="External"/><Relationship Id="rId1" Type="http://schemas.openxmlformats.org/officeDocument/2006/relationships/slideLayout" Target="../slideLayouts/slideLayout4.xml"/><Relationship Id="rId6" Type="http://schemas.openxmlformats.org/officeDocument/2006/relationships/hyperlink" Target="https://machinelearningcoban.com/2016/12/27/categories/#bayesian-algorithms" TargetMode="External"/><Relationship Id="rId5" Type="http://schemas.openxmlformats.org/officeDocument/2006/relationships/hyperlink" Target="https://machinelearningcoban.com/2016/12/27/categories/#regularization-algorithms" TargetMode="External"/><Relationship Id="rId10" Type="http://schemas.openxmlformats.org/officeDocument/2006/relationships/hyperlink" Target="https://machinelearningcoban.com/2016/12/27/categories/#ensemble-algorithms" TargetMode="External"/><Relationship Id="rId4" Type="http://schemas.openxmlformats.org/officeDocument/2006/relationships/hyperlink" Target="https://machinelearningcoban.com/2016/12/27/categories/#instance-based-algorithms" TargetMode="External"/><Relationship Id="rId9" Type="http://schemas.openxmlformats.org/officeDocument/2006/relationships/hyperlink" Target="https://machinelearningcoban.com/2016/12/27/categories/#dimensionality-reduction-algorith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latin typeface="Times New Roman" panose="02020603050405020304" pitchFamily="18" charset="0"/>
                <a:cs typeface="Times New Roman" panose="02020603050405020304" pitchFamily="18" charset="0"/>
              </a:rPr>
              <a:t>Simple </a:t>
            </a:r>
            <a:r>
              <a:rPr lang="en-US" sz="3000" dirty="0" err="1" smtClean="0">
                <a:latin typeface="Times New Roman" panose="02020603050405020304" pitchFamily="18" charset="0"/>
                <a:cs typeface="Times New Roman" panose="02020603050405020304" pitchFamily="18" charset="0"/>
              </a:rPr>
              <a:t>chatbot</a:t>
            </a:r>
            <a:r>
              <a:rPr lang="en-US" sz="3000" dirty="0" smtClean="0">
                <a:latin typeface="Times New Roman" panose="02020603050405020304" pitchFamily="18" charset="0"/>
                <a:cs typeface="Times New Roman" panose="02020603050405020304" pitchFamily="18" charset="0"/>
              </a:rPr>
              <a:t> with Machine </a:t>
            </a:r>
            <a:r>
              <a:rPr lang="en-US" sz="3000" dirty="0">
                <a:latin typeface="Times New Roman" panose="02020603050405020304" pitchFamily="18" charset="0"/>
                <a:cs typeface="Times New Roman" panose="02020603050405020304" pitchFamily="18" charset="0"/>
              </a:rPr>
              <a:t>L</a:t>
            </a:r>
            <a:r>
              <a:rPr lang="en-US" sz="3000" dirty="0" smtClean="0">
                <a:latin typeface="Times New Roman" panose="02020603050405020304" pitchFamily="18" charset="0"/>
                <a:cs typeface="Times New Roman" panose="02020603050405020304" pitchFamily="18" charset="0"/>
              </a:rPr>
              <a:t>earning</a:t>
            </a:r>
            <a:endParaRPr lang="en-US" sz="3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err="1" smtClean="0"/>
              <a:t>Hà</a:t>
            </a:r>
            <a:r>
              <a:rPr lang="en-US" dirty="0" smtClean="0"/>
              <a:t> </a:t>
            </a:r>
            <a:r>
              <a:rPr lang="en-US" dirty="0" err="1" smtClean="0"/>
              <a:t>Tiến</a:t>
            </a:r>
            <a:r>
              <a:rPr lang="en-US" dirty="0" smtClean="0"/>
              <a:t> </a:t>
            </a:r>
            <a:r>
              <a:rPr lang="en-US" dirty="0" err="1" smtClean="0"/>
              <a:t>Thắng</a:t>
            </a:r>
            <a:endParaRPr lang="en-US" dirty="0" smtClean="0"/>
          </a:p>
          <a:p>
            <a:r>
              <a:rPr lang="en-US" altLang="ja-JP" dirty="0" smtClean="0"/>
              <a:t>2019/10</a:t>
            </a:r>
            <a:endParaRPr lang="en-US"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Supervised learning</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9</a:t>
            </a:fld>
            <a:endParaRPr lang="en-US" altLang="ja-JP"/>
          </a:p>
        </p:txBody>
      </p:sp>
      <p:sp>
        <p:nvSpPr>
          <p:cNvPr id="7" name="Content Placeholder 6"/>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Train data</a:t>
            </a:r>
            <a:endParaRPr lang="en-US"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32034" y="1340710"/>
            <a:ext cx="8084694" cy="4547640"/>
          </a:xfrm>
          <a:prstGeom prst="rect">
            <a:avLst/>
          </a:prstGeom>
        </p:spPr>
      </p:pic>
    </p:spTree>
    <p:extLst>
      <p:ext uri="{BB962C8B-B14F-4D97-AF65-F5344CB8AC3E}">
        <p14:creationId xmlns:p14="http://schemas.microsoft.com/office/powerpoint/2010/main" val="74726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US" dirty="0"/>
          </a:p>
        </p:txBody>
      </p:sp>
      <p:sp>
        <p:nvSpPr>
          <p:cNvPr id="3" name="Content Placeholder 2"/>
          <p:cNvSpPr>
            <a:spLocks noGrp="1"/>
          </p:cNvSpPr>
          <p:nvPr>
            <p:ph idx="1"/>
          </p:nvPr>
        </p:nvSpPr>
        <p:spPr/>
        <p:txBody>
          <a:bodyPr/>
          <a:lstStyle/>
          <a:p>
            <a:r>
              <a:rPr lang="en-US" b="1" dirty="0" err="1" smtClean="0">
                <a:latin typeface="Times New Roman" panose="02020603050405020304" pitchFamily="18" charset="0"/>
                <a:cs typeface="Times New Roman" panose="02020603050405020304" pitchFamily="18" charset="0"/>
              </a:rPr>
              <a:t>Mạng</a:t>
            </a:r>
            <a:r>
              <a:rPr lang="en-US" b="1" dirty="0" smtClean="0">
                <a:latin typeface="Times New Roman" panose="02020603050405020304" pitchFamily="18" charset="0"/>
                <a:cs typeface="Times New Roman" panose="02020603050405020304" pitchFamily="18" charset="0"/>
              </a:rPr>
              <a:t> neural network (Fully connected)</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10</a:t>
            </a:fld>
            <a:endParaRPr lang="en-US" altLang="ja-JP"/>
          </a:p>
        </p:txBody>
      </p:sp>
      <p:pic>
        <p:nvPicPr>
          <p:cNvPr id="8" name="Picture 7"/>
          <p:cNvPicPr>
            <a:picLocks noChangeAspect="1"/>
          </p:cNvPicPr>
          <p:nvPr/>
        </p:nvPicPr>
        <p:blipFill>
          <a:blip r:embed="rId2"/>
          <a:stretch>
            <a:fillRect/>
          </a:stretch>
        </p:blipFill>
        <p:spPr>
          <a:xfrm>
            <a:off x="950771" y="1268700"/>
            <a:ext cx="7235410" cy="3700989"/>
          </a:xfrm>
          <a:prstGeom prst="rect">
            <a:avLst/>
          </a:prstGeom>
        </p:spPr>
      </p:pic>
    </p:spTree>
    <p:extLst>
      <p:ext uri="{BB962C8B-B14F-4D97-AF65-F5344CB8AC3E}">
        <p14:creationId xmlns:p14="http://schemas.microsoft.com/office/powerpoint/2010/main" val="1985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Units</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Weights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Biases</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Activation </a:t>
            </a:r>
            <a:r>
              <a:rPr lang="en-US" b="1" dirty="0" smtClean="0">
                <a:latin typeface="Times New Roman" panose="02020603050405020304" pitchFamily="18" charset="0"/>
                <a:cs typeface="Times New Roman" panose="02020603050405020304" pitchFamily="18" charset="0"/>
              </a:rPr>
              <a:t>functions</a:t>
            </a:r>
          </a:p>
        </p:txBody>
      </p:sp>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US" dirty="0"/>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11</a:t>
            </a:fld>
            <a:endParaRPr lang="en-US" altLang="ja-JP"/>
          </a:p>
        </p:txBody>
      </p:sp>
      <p:pic>
        <p:nvPicPr>
          <p:cNvPr id="6" name="Picture 5"/>
          <p:cNvPicPr>
            <a:picLocks noChangeAspect="1"/>
          </p:cNvPicPr>
          <p:nvPr/>
        </p:nvPicPr>
        <p:blipFill>
          <a:blip r:embed="rId2"/>
          <a:stretch>
            <a:fillRect/>
          </a:stretch>
        </p:blipFill>
        <p:spPr>
          <a:xfrm>
            <a:off x="3274216" y="5581650"/>
            <a:ext cx="2600325" cy="533400"/>
          </a:xfrm>
          <a:prstGeom prst="rect">
            <a:avLst/>
          </a:prstGeom>
        </p:spPr>
      </p:pic>
      <p:pic>
        <p:nvPicPr>
          <p:cNvPr id="7" name="Picture 6"/>
          <p:cNvPicPr>
            <a:picLocks noChangeAspect="1"/>
          </p:cNvPicPr>
          <p:nvPr/>
        </p:nvPicPr>
        <p:blipFill>
          <a:blip r:embed="rId3"/>
          <a:stretch>
            <a:fillRect/>
          </a:stretch>
        </p:blipFill>
        <p:spPr>
          <a:xfrm>
            <a:off x="573879" y="3527735"/>
            <a:ext cx="8001000" cy="1647825"/>
          </a:xfrm>
          <a:prstGeom prst="rect">
            <a:avLst/>
          </a:prstGeom>
        </p:spPr>
      </p:pic>
      <p:pic>
        <p:nvPicPr>
          <p:cNvPr id="8" name="Picture 7"/>
          <p:cNvPicPr>
            <a:picLocks noChangeAspect="1"/>
          </p:cNvPicPr>
          <p:nvPr/>
        </p:nvPicPr>
        <p:blipFill>
          <a:blip r:embed="rId4"/>
          <a:stretch>
            <a:fillRect/>
          </a:stretch>
        </p:blipFill>
        <p:spPr>
          <a:xfrm>
            <a:off x="521492" y="1268700"/>
            <a:ext cx="8105775" cy="1657350"/>
          </a:xfrm>
          <a:prstGeom prst="rect">
            <a:avLst/>
          </a:prstGeom>
        </p:spPr>
      </p:pic>
    </p:spTree>
    <p:extLst>
      <p:ext uri="{BB962C8B-B14F-4D97-AF65-F5344CB8AC3E}">
        <p14:creationId xmlns:p14="http://schemas.microsoft.com/office/powerpoint/2010/main" val="2966627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US" dirty="0"/>
          </a:p>
        </p:txBody>
      </p:sp>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12</a:t>
            </a:fld>
            <a:endParaRPr lang="en-US" altLang="ja-JP"/>
          </a:p>
        </p:txBody>
      </p:sp>
      <p:pic>
        <p:nvPicPr>
          <p:cNvPr id="5" name="Picture 4"/>
          <p:cNvPicPr>
            <a:picLocks noChangeAspect="1"/>
          </p:cNvPicPr>
          <p:nvPr/>
        </p:nvPicPr>
        <p:blipFill>
          <a:blip r:embed="rId2"/>
          <a:stretch>
            <a:fillRect/>
          </a:stretch>
        </p:blipFill>
        <p:spPr>
          <a:xfrm>
            <a:off x="71438" y="836640"/>
            <a:ext cx="8985158" cy="5411760"/>
          </a:xfrm>
          <a:prstGeom prst="rect">
            <a:avLst/>
          </a:prstGeom>
        </p:spPr>
      </p:pic>
    </p:spTree>
    <p:extLst>
      <p:ext uri="{BB962C8B-B14F-4D97-AF65-F5344CB8AC3E}">
        <p14:creationId xmlns:p14="http://schemas.microsoft.com/office/powerpoint/2010/main" val="107207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Feed forward</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Ở </a:t>
                </a:r>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output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W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b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𝐸</m:t>
                        </m:r>
                      </m:e>
                      <m:sub>
                        <m:r>
                          <a:rPr lang="en-US" b="0" i="1" smtClean="0">
                            <a:latin typeface="Cambria Math" panose="02040503050406030204" pitchFamily="18" charset="0"/>
                            <a:cs typeface="Times New Roman" panose="02020603050405020304" pitchFamily="18" charset="0"/>
                          </a:rPr>
                          <m:t>𝑡𝑜𝑡𝑎𝑙</m:t>
                        </m:r>
                      </m:sub>
                    </m:sSub>
                  </m:oMath>
                </a14:m>
                <a:r>
                  <a:rPr lang="en-US" dirty="0" smtClean="0">
                    <a:latin typeface="Times New Roman" panose="02020603050405020304" pitchFamily="18" charset="0"/>
                    <a:cs typeface="Times New Roman" panose="02020603050405020304" pitchFamily="18" charset="0"/>
                  </a:rPr>
                  <a:t>(Loss):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4" t="-123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13</a:t>
            </a:fld>
            <a:endParaRPr lang="en-US" altLang="ja-JP"/>
          </a:p>
        </p:txBody>
      </p:sp>
      <p:pic>
        <p:nvPicPr>
          <p:cNvPr id="6" name="Picture 5"/>
          <p:cNvPicPr>
            <a:picLocks noChangeAspect="1"/>
          </p:cNvPicPr>
          <p:nvPr/>
        </p:nvPicPr>
        <p:blipFill>
          <a:blip r:embed="rId3"/>
          <a:stretch>
            <a:fillRect/>
          </a:stretch>
        </p:blipFill>
        <p:spPr>
          <a:xfrm>
            <a:off x="2621756" y="1700760"/>
            <a:ext cx="3905250" cy="1685925"/>
          </a:xfrm>
          <a:prstGeom prst="rect">
            <a:avLst/>
          </a:prstGeom>
        </p:spPr>
      </p:pic>
      <p:pic>
        <p:nvPicPr>
          <p:cNvPr id="7" name="Picture 6"/>
          <p:cNvPicPr>
            <a:picLocks noChangeAspect="1"/>
          </p:cNvPicPr>
          <p:nvPr/>
        </p:nvPicPr>
        <p:blipFill>
          <a:blip r:embed="rId4"/>
          <a:stretch>
            <a:fillRect/>
          </a:stretch>
        </p:blipFill>
        <p:spPr>
          <a:xfrm>
            <a:off x="2912945" y="3933070"/>
            <a:ext cx="4181475" cy="1266825"/>
          </a:xfrm>
          <a:prstGeom prst="rect">
            <a:avLst/>
          </a:prstGeom>
        </p:spPr>
      </p:pic>
    </p:spTree>
    <p:extLst>
      <p:ext uri="{BB962C8B-B14F-4D97-AF65-F5344CB8AC3E}">
        <p14:creationId xmlns:p14="http://schemas.microsoft.com/office/powerpoint/2010/main" val="417764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Supervised learning</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Back </a:t>
            </a:r>
            <a:r>
              <a:rPr lang="en-US" b="1" dirty="0" smtClean="0">
                <a:latin typeface="Times New Roman" panose="02020603050405020304" pitchFamily="18" charset="0"/>
                <a:cs typeface="Times New Roman" panose="02020603050405020304" pitchFamily="18" charset="0"/>
              </a:rPr>
              <a:t>propagation</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E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W.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Gradient </a:t>
            </a:r>
            <a:r>
              <a:rPr lang="en-US" dirty="0" err="1" smtClean="0">
                <a:latin typeface="Times New Roman" panose="02020603050405020304" pitchFamily="18" charset="0"/>
                <a:cs typeface="Times New Roman" panose="02020603050405020304" pitchFamily="18" charset="0"/>
              </a:rPr>
              <a:t>Desent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14</a:t>
            </a:fld>
            <a:endParaRPr lang="en-US" altLang="ja-JP"/>
          </a:p>
        </p:txBody>
      </p:sp>
      <p:pic>
        <p:nvPicPr>
          <p:cNvPr id="6" name="Picture 2">
            <a:extLst>
              <a:ext uri="{FF2B5EF4-FFF2-40B4-BE49-F238E27FC236}">
                <a16:creationId xmlns:a16="http://schemas.microsoft.com/office/drawing/2014/main" id="{10B0E773-656A-4B47-8031-9A967F901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630" y="1676400"/>
            <a:ext cx="5829300"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221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pPr>
              <a:lnSpc>
                <a:spcPct val="150000"/>
              </a:lnSpc>
            </a:pP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bot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bot </a:t>
            </a:r>
            <a:r>
              <a:rPr lang="en-US" dirty="0" err="1"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bot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AIT, </a:t>
            </a:r>
            <a:r>
              <a:rPr lang="en-US" dirty="0" err="1" smtClean="0">
                <a:latin typeface="Times New Roman" panose="02020603050405020304" pitchFamily="18" charset="0"/>
                <a:cs typeface="Times New Roman" panose="02020603050405020304" pitchFamily="18" charset="0"/>
              </a:rPr>
              <a:t>tuyển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BoW</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sentence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vector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Đưa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vector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neural network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train data.</a:t>
            </a:r>
          </a:p>
          <a:p>
            <a:pPr>
              <a:lnSpc>
                <a:spcPct val="150000"/>
              </a:lnSpc>
            </a:pPr>
            <a:r>
              <a:rPr lang="en-US" dirty="0" smtClean="0">
                <a:latin typeface="Times New Roman" panose="02020603050405020304" pitchFamily="18" charset="0"/>
                <a:cs typeface="Times New Roman" panose="02020603050405020304" pitchFamily="18" charset="0"/>
              </a:rPr>
              <a:t>Bot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chất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Đảm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theo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cảnh</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nhanh</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15</a:t>
            </a:fld>
            <a:endParaRPr lang="en-US" altLang="ja-JP"/>
          </a:p>
        </p:txBody>
      </p:sp>
    </p:spTree>
    <p:extLst>
      <p:ext uri="{BB962C8B-B14F-4D97-AF65-F5344CB8AC3E}">
        <p14:creationId xmlns:p14="http://schemas.microsoft.com/office/powerpoint/2010/main" val="3569627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bot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ty, </a:t>
            </a:r>
            <a:r>
              <a:rPr lang="en-US" dirty="0" err="1" smtClean="0">
                <a:latin typeface="Times New Roman" panose="02020603050405020304" pitchFamily="18" charset="0"/>
                <a:cs typeface="Times New Roman" panose="02020603050405020304" pitchFamily="18" charset="0"/>
              </a:rPr>
              <a:t>tuyển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16</a:t>
            </a:fld>
            <a:endParaRPr lang="en-US" altLang="ja-JP"/>
          </a:p>
        </p:txBody>
      </p:sp>
    </p:spTree>
    <p:extLst>
      <p:ext uri="{BB962C8B-B14F-4D97-AF65-F5344CB8AC3E}">
        <p14:creationId xmlns:p14="http://schemas.microsoft.com/office/powerpoint/2010/main" val="170967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Frontend</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NodeJs</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Socket.io</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Request-Promise</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Backend</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Python</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Flask</a:t>
            </a:r>
          </a:p>
          <a:p>
            <a:r>
              <a:rPr lang="en-US" b="1" dirty="0" smtClean="0">
                <a:latin typeface="Times New Roman" panose="02020603050405020304" pitchFamily="18" charset="0"/>
                <a:cs typeface="Times New Roman" panose="02020603050405020304" pitchFamily="18" charset="0"/>
              </a:rPr>
              <a:t>Database</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Csv</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Training data</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Tflearn</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Nltk</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17</a:t>
            </a:fld>
            <a:endParaRPr lang="en-US" altLang="ja-JP"/>
          </a:p>
        </p:txBody>
      </p:sp>
    </p:spTree>
    <p:extLst>
      <p:ext uri="{BB962C8B-B14F-4D97-AF65-F5344CB8AC3E}">
        <p14:creationId xmlns:p14="http://schemas.microsoft.com/office/powerpoint/2010/main" val="1643675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Database</a:t>
            </a: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database</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ag: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patterns: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sẵn</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responses: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question: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selectList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hỏi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lock: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cảnh</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keys: </a:t>
            </a:r>
            <a:r>
              <a:rPr lang="en-US" dirty="0" err="1" smtClean="0">
                <a:latin typeface="Times New Roman" panose="02020603050405020304" pitchFamily="18" charset="0"/>
                <a:cs typeface="Times New Roman" panose="02020603050405020304" pitchFamily="18" charset="0"/>
              </a:rPr>
              <a:t>Chìa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cảnh</a:t>
            </a:r>
            <a:r>
              <a:rPr lang="en-US" dirty="0"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privateOnly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những</a:t>
            </a:r>
            <a:r>
              <a:rPr lang="en-US" dirty="0" smtClean="0">
                <a:latin typeface="Times New Roman" panose="02020603050405020304" pitchFamily="18" charset="0"/>
                <a:cs typeface="Times New Roman" panose="02020603050405020304" pitchFamily="18" charset="0"/>
              </a:rPr>
              <a:t> tag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lock = key.</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dưới</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kiểu</a:t>
            </a:r>
            <a:endParaRPr lang="en-US"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Json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training data.</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Csv: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data.</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18</a:t>
            </a:fld>
            <a:endParaRPr lang="en-US" altLang="ja-JP"/>
          </a:p>
        </p:txBody>
      </p:sp>
      <p:pic>
        <p:nvPicPr>
          <p:cNvPr id="5" name="Picture 4"/>
          <p:cNvPicPr>
            <a:picLocks noChangeAspect="1"/>
          </p:cNvPicPr>
          <p:nvPr/>
        </p:nvPicPr>
        <p:blipFill>
          <a:blip r:embed="rId2"/>
          <a:stretch>
            <a:fillRect/>
          </a:stretch>
        </p:blipFill>
        <p:spPr>
          <a:xfrm>
            <a:off x="5292100" y="893790"/>
            <a:ext cx="3764496" cy="5354610"/>
          </a:xfrm>
          <a:prstGeom prst="rect">
            <a:avLst/>
          </a:prstGeom>
        </p:spPr>
      </p:pic>
    </p:spTree>
    <p:extLst>
      <p:ext uri="{BB962C8B-B14F-4D97-AF65-F5344CB8AC3E}">
        <p14:creationId xmlns:p14="http://schemas.microsoft.com/office/powerpoint/2010/main" val="238726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Machine Learning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thiệu</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Machine Learning là một tập con của AI. Theo định nghĩa của Wikipedia, </a:t>
            </a:r>
            <a:r>
              <a:rPr lang="vi-VN" i="1" dirty="0">
                <a:latin typeface="Times New Roman" panose="02020603050405020304" pitchFamily="18" charset="0"/>
                <a:cs typeface="Times New Roman" panose="02020603050405020304" pitchFamily="18" charset="0"/>
              </a:rPr>
              <a:t>Machine learning is the subfield of computer science that “gives computers the ability to learn without being explicitly programmed”</a:t>
            </a:r>
            <a:r>
              <a:rPr lang="vi-VN" dirty="0">
                <a:latin typeface="Times New Roman" panose="02020603050405020304" pitchFamily="18" charset="0"/>
                <a:cs typeface="Times New Roman" panose="02020603050405020304" pitchFamily="18" charset="0"/>
              </a:rPr>
              <a:t>. Nói đơn giản, Machine Learning là một lĩnh vực nhỏ của Khoa Học Máy Tính, nó có khả năng tự học hỏi dựa trên dữ liệu đưa vào mà không cần phải được lập trình cụ thể</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a:t>
            </a:fld>
            <a:endParaRPr lang="en-US" altLang="ja-JP"/>
          </a:p>
        </p:txBody>
      </p:sp>
      <p:pic>
        <p:nvPicPr>
          <p:cNvPr id="5" name="Picture 4"/>
          <p:cNvPicPr>
            <a:picLocks noChangeAspect="1"/>
          </p:cNvPicPr>
          <p:nvPr/>
        </p:nvPicPr>
        <p:blipFill>
          <a:blip r:embed="rId2"/>
          <a:stretch>
            <a:fillRect/>
          </a:stretch>
        </p:blipFill>
        <p:spPr>
          <a:xfrm>
            <a:off x="251400" y="2515860"/>
            <a:ext cx="8805196" cy="3865890"/>
          </a:xfrm>
          <a:prstGeom prst="rect">
            <a:avLst/>
          </a:prstGeom>
        </p:spPr>
      </p:pic>
    </p:spTree>
    <p:extLst>
      <p:ext uri="{BB962C8B-B14F-4D97-AF65-F5344CB8AC3E}">
        <p14:creationId xmlns:p14="http://schemas.microsoft.com/office/powerpoint/2010/main" val="239391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Frontend</a:t>
            </a:r>
          </a:p>
          <a:p>
            <a:pPr lvl="1"/>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Socket.io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Request-promise.</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chat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bot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user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3 file html, </a:t>
            </a:r>
            <a:r>
              <a:rPr lang="en-US" dirty="0" err="1" smtClean="0">
                <a:latin typeface="Times New Roman" panose="02020603050405020304" pitchFamily="18" charset="0"/>
                <a:cs typeface="Times New Roman" panose="02020603050405020304" pitchFamily="18" charset="0"/>
              </a:rPr>
              <a:t>css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UI.</a:t>
            </a:r>
          </a:p>
          <a:p>
            <a:r>
              <a:rPr lang="en-US" b="1" dirty="0" smtClean="0">
                <a:latin typeface="Times New Roman" panose="02020603050405020304" pitchFamily="18" charset="0"/>
                <a:cs typeface="Times New Roman" panose="02020603050405020304" pitchFamily="18" charset="0"/>
              </a:rPr>
              <a:t>Backend</a:t>
            </a:r>
          </a:p>
          <a:p>
            <a:pPr lvl="1"/>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Python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machine learning.</a:t>
            </a:r>
          </a:p>
          <a:p>
            <a:pPr lvl="1"/>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Flask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frontend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data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Training data</a:t>
            </a:r>
          </a:p>
          <a:p>
            <a:pPr lvl="1"/>
            <a:r>
              <a:rPr lang="en-US" dirty="0" err="1" smtClean="0">
                <a:latin typeface="Times New Roman" panose="02020603050405020304" pitchFamily="18" charset="0"/>
                <a:cs typeface="Times New Roman" panose="02020603050405020304" pitchFamily="18" charset="0"/>
              </a:rPr>
              <a:t>Tflearn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neuraul</a:t>
            </a:r>
            <a:r>
              <a:rPr lang="en-US" dirty="0" smtClean="0">
                <a:latin typeface="Times New Roman" panose="02020603050405020304" pitchFamily="18" charset="0"/>
                <a:cs typeface="Times New Roman" panose="02020603050405020304" pitchFamily="18" charset="0"/>
              </a:rPr>
              <a:t> network.</a:t>
            </a:r>
          </a:p>
          <a:p>
            <a:pPr lvl="1"/>
            <a:r>
              <a:rPr lang="en-US" dirty="0" err="1" smtClean="0">
                <a:latin typeface="Times New Roman" panose="02020603050405020304" pitchFamily="18" charset="0"/>
                <a:cs typeface="Times New Roman" panose="02020603050405020304" pitchFamily="18" charset="0"/>
              </a:rPr>
              <a:t>Nltk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19</a:t>
            </a:fld>
            <a:endParaRPr lang="en-US" altLang="ja-JP"/>
          </a:p>
        </p:txBody>
      </p:sp>
    </p:spTree>
    <p:extLst>
      <p:ext uri="{BB962C8B-B14F-4D97-AF65-F5344CB8AC3E}">
        <p14:creationId xmlns:p14="http://schemas.microsoft.com/office/powerpoint/2010/main" val="1925771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20</a:t>
            </a:fld>
            <a:endParaRPr lang="en-US" altLang="ja-JP"/>
          </a:p>
        </p:txBody>
      </p:sp>
    </p:spTree>
    <p:extLst>
      <p:ext uri="{BB962C8B-B14F-4D97-AF65-F5344CB8AC3E}">
        <p14:creationId xmlns:p14="http://schemas.microsoft.com/office/powerpoint/2010/main" val="193736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21</a:t>
            </a:fld>
            <a:endParaRPr lang="en-US" altLang="ja-JP"/>
          </a:p>
        </p:txBody>
      </p:sp>
    </p:spTree>
    <p:extLst>
      <p:ext uri="{BB962C8B-B14F-4D97-AF65-F5344CB8AC3E}">
        <p14:creationId xmlns:p14="http://schemas.microsoft.com/office/powerpoint/2010/main" val="393815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Chatbot</a:t>
            </a:r>
            <a:endParaRPr lang="en-US" dirty="0"/>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22</a:t>
            </a:fld>
            <a:endParaRPr lang="en-US" altLang="ja-JP"/>
          </a:p>
        </p:txBody>
      </p:sp>
    </p:spTree>
    <p:extLst>
      <p:ext uri="{BB962C8B-B14F-4D97-AF65-F5344CB8AC3E}">
        <p14:creationId xmlns:p14="http://schemas.microsoft.com/office/powerpoint/2010/main" val="259356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ln>
            <a:solidFill>
              <a:schemeClr val="bg1"/>
            </a:solidFill>
          </a:ln>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r>
              <a:rPr lang="en-US" b="1" dirty="0" smtClean="0">
                <a:latin typeface="Times New Roman" panose="02020603050405020304" pitchFamily="18" charset="0"/>
                <a:cs typeface="Times New Roman" panose="02020603050405020304" pitchFamily="18" charset="0"/>
              </a:rPr>
              <a:t> Machine 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có</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Classfication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Regression (</a:t>
            </a:r>
            <a:r>
              <a:rPr lang="en-US" dirty="0" err="1" smtClean="0">
                <a:latin typeface="Times New Roman" panose="02020603050405020304" pitchFamily="18" charset="0"/>
                <a:cs typeface="Times New Roman" panose="02020603050405020304" pitchFamily="18" charset="0"/>
              </a:rPr>
              <a:t>Hồi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Unsupervised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không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Clustering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3">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Association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Semi-Supervised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bán</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giám</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sát</a:t>
            </a:r>
            <a:r>
              <a:rPr lang="en-US" dirty="0" smtClean="0">
                <a:solidFill>
                  <a:srgbClr val="3366FF"/>
                </a:solidFill>
                <a:latin typeface="Times New Roman" panose="02020603050405020304" pitchFamily="18" charset="0"/>
                <a:cs typeface="Times New Roman" panose="02020603050405020304" pitchFamily="18" charset="0"/>
              </a:rPr>
              <a:t>)</a:t>
            </a:r>
          </a:p>
          <a:p>
            <a:pPr marL="832825" lvl="2" indent="-342900">
              <a:lnSpc>
                <a:spcPct val="150000"/>
              </a:lnSpc>
              <a:buFont typeface="+mj-lt"/>
              <a:buAutoNum type="alphaUcPeriod"/>
            </a:pPr>
            <a:r>
              <a:rPr lang="en-US" dirty="0" smtClean="0">
                <a:solidFill>
                  <a:srgbClr val="3366FF"/>
                </a:solidFill>
                <a:latin typeface="Times New Roman" panose="02020603050405020304" pitchFamily="18" charset="0"/>
                <a:cs typeface="Times New Roman" panose="02020603050405020304" pitchFamily="18" charset="0"/>
              </a:rPr>
              <a:t>Reinforcement Learning (</a:t>
            </a:r>
            <a:r>
              <a:rPr lang="en-US" dirty="0" err="1" smtClean="0">
                <a:solidFill>
                  <a:srgbClr val="3366FF"/>
                </a:solidFill>
                <a:latin typeface="Times New Roman" panose="02020603050405020304" pitchFamily="18" charset="0"/>
                <a:cs typeface="Times New Roman" panose="02020603050405020304" pitchFamily="18" charset="0"/>
              </a:rPr>
              <a:t>Học</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củng</a:t>
            </a:r>
            <a:r>
              <a:rPr lang="en-US" dirty="0" smtClean="0">
                <a:solidFill>
                  <a:srgbClr val="3366FF"/>
                </a:solidFill>
                <a:latin typeface="Times New Roman" panose="02020603050405020304" pitchFamily="18" charset="0"/>
                <a:cs typeface="Times New Roman" panose="02020603050405020304" pitchFamily="18" charset="0"/>
              </a:rPr>
              <a:t> </a:t>
            </a:r>
            <a:r>
              <a:rPr lang="en-US" dirty="0" err="1" smtClean="0">
                <a:solidFill>
                  <a:srgbClr val="3366FF"/>
                </a:solidFill>
                <a:latin typeface="Times New Roman" panose="02020603050405020304" pitchFamily="18" charset="0"/>
                <a:cs typeface="Times New Roman" panose="02020603050405020304" pitchFamily="18" charset="0"/>
              </a:rPr>
              <a:t>cố</a:t>
            </a:r>
            <a:r>
              <a:rPr lang="en-US" dirty="0" smtClean="0">
                <a:solidFill>
                  <a:srgbClr val="3366FF"/>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2</a:t>
            </a:fld>
            <a:endParaRPr lang="en-US" altLang="ja-JP"/>
          </a:p>
        </p:txBody>
      </p:sp>
    </p:spTree>
    <p:extLst>
      <p:ext uri="{BB962C8B-B14F-4D97-AF65-F5344CB8AC3E}">
        <p14:creationId xmlns:p14="http://schemas.microsoft.com/office/powerpoint/2010/main" val="433576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toán</a:t>
            </a:r>
            <a:r>
              <a:rPr lang="en-US" b="1" dirty="0">
                <a:latin typeface="Times New Roman" panose="02020603050405020304" pitchFamily="18" charset="0"/>
                <a:cs typeface="Times New Roman" panose="02020603050405020304" pitchFamily="18" charset="0"/>
              </a:rPr>
              <a:t> Machine </a:t>
            </a:r>
            <a:r>
              <a:rPr lang="en-US" b="1" dirty="0" smtClean="0">
                <a:latin typeface="Times New Roman" panose="02020603050405020304" pitchFamily="18" charset="0"/>
                <a:cs typeface="Times New Roman" panose="02020603050405020304" pitchFamily="18" charset="0"/>
              </a:rPr>
              <a:t>Learning</a:t>
            </a: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học</a:t>
            </a:r>
            <a:endParaRPr lang="en-US" b="1" dirty="0" smtClean="0">
              <a:latin typeface="Times New Roman" panose="02020603050405020304" pitchFamily="18" charset="0"/>
              <a:cs typeface="Times New Roman" panose="02020603050405020304" pitchFamily="18" charset="0"/>
            </a:endParaRPr>
          </a:p>
          <a:p>
            <a:pPr marL="548663" lvl="1" indent="-342900">
              <a:lnSpc>
                <a:spcPct val="150000"/>
              </a:lnSpc>
              <a:buFont typeface="+mj-lt"/>
              <a:buAutoNum type="arabicPeriod"/>
            </a:pP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dựa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endParaRPr lang="en-US" b="1" dirty="0" smtClean="0">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2"/>
              </a:rPr>
              <a:t>Regression </a:t>
            </a:r>
            <a:r>
              <a:rPr lang="en-US" dirty="0" smtClean="0">
                <a:solidFill>
                  <a:srgbClr val="3366FF"/>
                </a:solidFill>
                <a:latin typeface="Times New Roman" panose="02020603050405020304" pitchFamily="18" charset="0"/>
                <a:cs typeface="Times New Roman" panose="02020603050405020304" pitchFamily="18" charset="0"/>
                <a:hlinkClick r:id="rId2"/>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3"/>
              </a:rPr>
              <a:t>Classification </a:t>
            </a:r>
            <a:r>
              <a:rPr lang="en-US" dirty="0" smtClean="0">
                <a:solidFill>
                  <a:srgbClr val="3366FF"/>
                </a:solidFill>
                <a:latin typeface="Times New Roman" panose="02020603050405020304" pitchFamily="18" charset="0"/>
                <a:cs typeface="Times New Roman" panose="02020603050405020304" pitchFamily="18" charset="0"/>
                <a:hlinkClick r:id="rId3"/>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4"/>
              </a:rPr>
              <a:t>Instance-based </a:t>
            </a:r>
            <a:r>
              <a:rPr lang="en-US" dirty="0" smtClean="0">
                <a:solidFill>
                  <a:srgbClr val="3366FF"/>
                </a:solidFill>
                <a:latin typeface="Times New Roman" panose="02020603050405020304" pitchFamily="18" charset="0"/>
                <a:cs typeface="Times New Roman" panose="02020603050405020304" pitchFamily="18" charset="0"/>
                <a:hlinkClick r:id="rId4"/>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5"/>
              </a:rPr>
              <a:t>Regularization </a:t>
            </a:r>
            <a:r>
              <a:rPr lang="en-US" dirty="0" smtClean="0">
                <a:solidFill>
                  <a:srgbClr val="3366FF"/>
                </a:solidFill>
                <a:latin typeface="Times New Roman" panose="02020603050405020304" pitchFamily="18" charset="0"/>
                <a:cs typeface="Times New Roman" panose="02020603050405020304" pitchFamily="18" charset="0"/>
                <a:hlinkClick r:id="rId5"/>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6"/>
              </a:rPr>
              <a:t>Bayesian </a:t>
            </a:r>
            <a:r>
              <a:rPr lang="en-US" dirty="0" smtClean="0">
                <a:solidFill>
                  <a:srgbClr val="3366FF"/>
                </a:solidFill>
                <a:latin typeface="Times New Roman" panose="02020603050405020304" pitchFamily="18" charset="0"/>
                <a:cs typeface="Times New Roman" panose="02020603050405020304" pitchFamily="18" charset="0"/>
                <a:hlinkClick r:id="rId6"/>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7"/>
              </a:rPr>
              <a:t>Clustering </a:t>
            </a:r>
            <a:r>
              <a:rPr lang="en-US" dirty="0" smtClean="0">
                <a:solidFill>
                  <a:srgbClr val="3366FF"/>
                </a:solidFill>
                <a:latin typeface="Times New Roman" panose="02020603050405020304" pitchFamily="18" charset="0"/>
                <a:cs typeface="Times New Roman" panose="02020603050405020304" pitchFamily="18" charset="0"/>
                <a:hlinkClick r:id="rId7"/>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8"/>
              </a:rPr>
              <a:t>Artificial Neural Network </a:t>
            </a:r>
            <a:r>
              <a:rPr lang="en-US" dirty="0" smtClean="0">
                <a:solidFill>
                  <a:srgbClr val="3366FF"/>
                </a:solidFill>
                <a:latin typeface="Times New Roman" panose="02020603050405020304" pitchFamily="18" charset="0"/>
                <a:cs typeface="Times New Roman" panose="02020603050405020304" pitchFamily="18" charset="0"/>
                <a:hlinkClick r:id="rId8"/>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9"/>
              </a:rPr>
              <a:t>Dimensionality Reduction </a:t>
            </a:r>
            <a:r>
              <a:rPr lang="en-US" dirty="0" smtClean="0">
                <a:solidFill>
                  <a:srgbClr val="3366FF"/>
                </a:solidFill>
                <a:latin typeface="Times New Roman" panose="02020603050405020304" pitchFamily="18" charset="0"/>
                <a:cs typeface="Times New Roman" panose="02020603050405020304" pitchFamily="18" charset="0"/>
                <a:hlinkClick r:id="rId9"/>
              </a:rPr>
              <a:t>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r>
              <a:rPr lang="en-US" dirty="0">
                <a:solidFill>
                  <a:srgbClr val="3366FF"/>
                </a:solidFill>
                <a:latin typeface="Times New Roman" panose="02020603050405020304" pitchFamily="18" charset="0"/>
                <a:cs typeface="Times New Roman" panose="02020603050405020304" pitchFamily="18" charset="0"/>
                <a:hlinkClick r:id="rId10"/>
              </a:rPr>
              <a:t>Ensemble Algorithms</a:t>
            </a:r>
            <a:endParaRPr lang="en-US" dirty="0" smtClean="0">
              <a:solidFill>
                <a:srgbClr val="3366FF"/>
              </a:solidFill>
              <a:latin typeface="Times New Roman" panose="02020603050405020304" pitchFamily="18" charset="0"/>
              <a:cs typeface="Times New Roman" panose="02020603050405020304" pitchFamily="18" charset="0"/>
            </a:endParaRPr>
          </a:p>
          <a:p>
            <a:pPr marL="832825" lvl="2" indent="-342900">
              <a:lnSpc>
                <a:spcPct val="150000"/>
              </a:lnSpc>
              <a:buFont typeface="+mj-lt"/>
              <a:buAutoNum type="alphaUcPeriod"/>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3</a:t>
            </a:fld>
            <a:endParaRPr lang="en-US" altLang="ja-JP"/>
          </a:p>
        </p:txBody>
      </p:sp>
    </p:spTree>
    <p:extLst>
      <p:ext uri="{BB962C8B-B14F-4D97-AF65-F5344CB8AC3E}">
        <p14:creationId xmlns:p14="http://schemas.microsoft.com/office/powerpoint/2010/main" val="366841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a:xfrm>
            <a:off x="71438" y="836640"/>
            <a:ext cx="9005887" cy="5678460"/>
          </a:xfrm>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Supervised learning</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Supervised learning là thuật toán dự đoán đầu ra (outcome) của một dữ liệu mới (new input) dựa trên các cặp (</a:t>
            </a:r>
            <a:r>
              <a:rPr lang="vi-VN" i="1" dirty="0" smtClean="0">
                <a:latin typeface="Times New Roman" panose="02020603050405020304" pitchFamily="18" charset="0"/>
                <a:cs typeface="Times New Roman" panose="02020603050405020304" pitchFamily="18" charset="0"/>
              </a:rPr>
              <a:t>input, outcome</a:t>
            </a:r>
            <a:r>
              <a:rPr lang="vi-VN" dirty="0" smtClean="0">
                <a:latin typeface="Times New Roman" panose="02020603050405020304" pitchFamily="18" charset="0"/>
                <a:cs typeface="Times New Roman" panose="02020603050405020304" pitchFamily="18" charset="0"/>
              </a:rPr>
              <a:t>) đã biết từ trước. Cặp dữ liệu này còn được gọi là (</a:t>
            </a:r>
            <a:r>
              <a:rPr lang="vi-VN" i="1" dirty="0" smtClean="0">
                <a:latin typeface="Times New Roman" panose="02020603050405020304" pitchFamily="18" charset="0"/>
                <a:cs typeface="Times New Roman" panose="02020603050405020304" pitchFamily="18" charset="0"/>
              </a:rPr>
              <a:t>data, label</a:t>
            </a:r>
            <a:r>
              <a:rPr lang="en-US" i="1"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Một cách toán học, Supervised learning là khi chúng ra có một tập hợp biến đầu vào X={x1,x2,…,xN} và một tập hợp nhãn tương ứng Y={y1,y2,…,yN} trong đó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 là các vector. Các cặp dữ liệu biết trước (xi,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yi)∈X×Y được gọi là tập </a:t>
            </a:r>
            <a:r>
              <a:rPr lang="vi-VN" i="1" dirty="0" smtClean="0">
                <a:latin typeface="Times New Roman" panose="02020603050405020304" pitchFamily="18" charset="0"/>
                <a:cs typeface="Times New Roman" panose="02020603050405020304" pitchFamily="18" charset="0"/>
              </a:rPr>
              <a:t>training data</a:t>
            </a:r>
            <a:r>
              <a:rPr lang="vi-VN" dirty="0" smtClean="0">
                <a:latin typeface="Times New Roman" panose="02020603050405020304" pitchFamily="18" charset="0"/>
                <a:cs typeface="Times New Roman" panose="02020603050405020304" pitchFamily="18" charset="0"/>
              </a:rPr>
              <a:t> (dữ liệu huấn luyện). Từ tập traing data này, chúng ta cần tạo ra một hàm số ánh xạ mỗi phần tử từ tập X sang một phần tử (xấp xỉ) tương ứng của tập 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yi</a:t>
            </a:r>
            <a:r>
              <a:rPr lang="en-US" dirty="0" smtClean="0">
                <a:latin typeface="Times New Roman" panose="02020603050405020304" pitchFamily="18" charset="0"/>
                <a:cs typeface="Times New Roman" panose="02020603050405020304" pitchFamily="18" charset="0"/>
              </a:rPr>
              <a:t> ≈ f(xi),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=1,2,…,N</a:t>
            </a:r>
          </a:p>
          <a:p>
            <a:pPr lvl="1">
              <a:lnSpc>
                <a:spcPct val="150000"/>
              </a:lnSpc>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supervised learning chia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Classfication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 bài toán được gọi là </a:t>
            </a:r>
            <a:r>
              <a:rPr lang="vi-VN" i="1" dirty="0" smtClean="0">
                <a:latin typeface="Times New Roman" panose="02020603050405020304" pitchFamily="18" charset="0"/>
                <a:cs typeface="Times New Roman" panose="02020603050405020304" pitchFamily="18" charset="0"/>
              </a:rPr>
              <a:t>classification</a:t>
            </a:r>
            <a:r>
              <a:rPr lang="vi-VN" dirty="0" smtClean="0">
                <a:latin typeface="Times New Roman" panose="02020603050405020304" pitchFamily="18" charset="0"/>
                <a:cs typeface="Times New Roman" panose="02020603050405020304" pitchFamily="18" charset="0"/>
              </a:rPr>
              <a:t> nếu các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của </a:t>
            </a:r>
            <a:r>
              <a:rPr lang="vi-VN" i="1" dirty="0" smtClean="0">
                <a:latin typeface="Times New Roman" panose="02020603050405020304" pitchFamily="18" charset="0"/>
                <a:cs typeface="Times New Roman" panose="02020603050405020304" pitchFamily="18" charset="0"/>
              </a:rPr>
              <a:t>input data</a:t>
            </a:r>
            <a:r>
              <a:rPr lang="vi-VN" dirty="0" smtClean="0">
                <a:latin typeface="Times New Roman" panose="02020603050405020304" pitchFamily="18" charset="0"/>
                <a:cs typeface="Times New Roman" panose="02020603050405020304" pitchFamily="18" charset="0"/>
              </a:rPr>
              <a:t> được chia thành một số hữu hạn nhóm.</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Regression (</a:t>
            </a:r>
            <a:r>
              <a:rPr lang="en-US" b="1" dirty="0" err="1" smtClean="0">
                <a:latin typeface="Times New Roman" panose="02020603050405020304" pitchFamily="18" charset="0"/>
                <a:cs typeface="Times New Roman" panose="02020603050405020304" pitchFamily="18" charset="0"/>
              </a:rPr>
              <a:t>Hồi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quy</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N</a:t>
            </a:r>
            <a:r>
              <a:rPr lang="vi-VN" dirty="0" smtClean="0">
                <a:latin typeface="Times New Roman" panose="02020603050405020304" pitchFamily="18" charset="0"/>
                <a:cs typeface="Times New Roman" panose="02020603050405020304" pitchFamily="18" charset="0"/>
              </a:rPr>
              <a:t>ếu </a:t>
            </a:r>
            <a:r>
              <a:rPr lang="vi-VN" i="1" dirty="0" smtClean="0">
                <a:latin typeface="Times New Roman" panose="02020603050405020304" pitchFamily="18" charset="0"/>
                <a:cs typeface="Times New Roman" panose="02020603050405020304" pitchFamily="18" charset="0"/>
              </a:rPr>
              <a:t>label</a:t>
            </a:r>
            <a:r>
              <a:rPr lang="vi-VN" dirty="0" smtClean="0">
                <a:latin typeface="Times New Roman" panose="02020603050405020304" pitchFamily="18" charset="0"/>
                <a:cs typeface="Times New Roman" panose="02020603050405020304" pitchFamily="18" charset="0"/>
              </a:rPr>
              <a:t> không được chia thành các nhóm mà là một giá trị thực cụ thể. </a:t>
            </a: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4</a:t>
            </a:fld>
            <a:endParaRPr lang="en-US" altLang="ja-JP"/>
          </a:p>
        </p:txBody>
      </p:sp>
    </p:spTree>
    <p:extLst>
      <p:ext uri="{BB962C8B-B14F-4D97-AF65-F5344CB8AC3E}">
        <p14:creationId xmlns:p14="http://schemas.microsoft.com/office/powerpoint/2010/main" val="324626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rong </a:t>
            </a:r>
            <a:r>
              <a:rPr lang="vi-VN" dirty="0">
                <a:latin typeface="Times New Roman" panose="02020603050405020304" pitchFamily="18" charset="0"/>
                <a:cs typeface="Times New Roman" panose="02020603050405020304" pitchFamily="18" charset="0"/>
              </a:rPr>
              <a:t>nhận dạng chữ viết tay, ta có ảnh của hàng nghìn ví dụ của mỗi chữ số được viết bởi nhiều người khác nhau. Chúng ta đưa các bức ảnh này vào trong một thuật toán và chỉ cho nó biết mỗi bức ảnh tương ứng với chữ số nào. Sau khi thuật toán tạo ra một mô hình, tức một hàm số mà đầu vào là một bức ảnh và đầu ra là một chữ số, khi nhận được một bức ảnh mới mà mô hình </a:t>
            </a:r>
            <a:r>
              <a:rPr lang="vi-VN" b="1" dirty="0">
                <a:latin typeface="Times New Roman" panose="02020603050405020304" pitchFamily="18" charset="0"/>
                <a:cs typeface="Times New Roman" panose="02020603050405020304" pitchFamily="18" charset="0"/>
              </a:rPr>
              <a:t>chưa nhìn thấy bao giờ</a:t>
            </a:r>
            <a:r>
              <a:rPr lang="vi-VN" dirty="0">
                <a:latin typeface="Times New Roman" panose="02020603050405020304" pitchFamily="18" charset="0"/>
                <a:cs typeface="Times New Roman" panose="02020603050405020304" pitchFamily="18" charset="0"/>
              </a:rPr>
              <a:t>, nó sẽ dự đoán bức ảnh đó chứa chữ số nào.</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5</a:t>
            </a:fld>
            <a:endParaRPr lang="en-US" altLang="ja-JP"/>
          </a:p>
        </p:txBody>
      </p:sp>
      <p:pic>
        <p:nvPicPr>
          <p:cNvPr id="5" name="Picture 4"/>
          <p:cNvPicPr>
            <a:picLocks noChangeAspect="1"/>
          </p:cNvPicPr>
          <p:nvPr/>
        </p:nvPicPr>
        <p:blipFill>
          <a:blip r:embed="rId2"/>
          <a:stretch>
            <a:fillRect/>
          </a:stretch>
        </p:blipFill>
        <p:spPr>
          <a:xfrm>
            <a:off x="1400639" y="1196690"/>
            <a:ext cx="6347483" cy="2243320"/>
          </a:xfrm>
          <a:prstGeom prst="rect">
            <a:avLst/>
          </a:prstGeom>
        </p:spPr>
      </p:pic>
    </p:spTree>
    <p:extLst>
      <p:ext uri="{BB962C8B-B14F-4D97-AF65-F5344CB8AC3E}">
        <p14:creationId xmlns:p14="http://schemas.microsoft.com/office/powerpoint/2010/main" val="133726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Unsupervised learning</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Trong thuật toán này, chúng ta không biết được </a:t>
            </a:r>
            <a:r>
              <a:rPr lang="vi-VN" i="1" dirty="0">
                <a:latin typeface="Times New Roman" panose="02020603050405020304" pitchFamily="18" charset="0"/>
                <a:cs typeface="Times New Roman" panose="02020603050405020304" pitchFamily="18" charset="0"/>
              </a:rPr>
              <a:t>outcome</a:t>
            </a:r>
            <a:r>
              <a:rPr lang="vi-VN" dirty="0">
                <a:latin typeface="Times New Roman" panose="02020603050405020304" pitchFamily="18" charset="0"/>
                <a:cs typeface="Times New Roman" panose="02020603050405020304" pitchFamily="18" charset="0"/>
              </a:rPr>
              <a:t> hay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mà chỉ có dữ liệu đầu vào</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Một cách toán học, Unsupervised learning là khi chúng ta chỉ có dữ liệu vào </a:t>
            </a:r>
            <a:r>
              <a:rPr lang="vi-VN" dirty="0" smtClean="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mà không biết </a:t>
            </a:r>
            <a:r>
              <a:rPr lang="vi-VN" i="1" dirty="0">
                <a:latin typeface="Times New Roman" panose="02020603050405020304" pitchFamily="18" charset="0"/>
                <a:cs typeface="Times New Roman" panose="02020603050405020304" pitchFamily="18" charset="0"/>
              </a:rPr>
              <a:t>nhãn</a:t>
            </a: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a:t>
            </a:r>
            <a:r>
              <a:rPr lang="vi-VN" dirty="0">
                <a:latin typeface="Times New Roman" panose="02020603050405020304" pitchFamily="18" charset="0"/>
                <a:cs typeface="Times New Roman" panose="02020603050405020304" pitchFamily="18" charset="0"/>
              </a:rPr>
              <a:t> tương </a:t>
            </a:r>
            <a:r>
              <a:rPr lang="vi-VN" dirty="0"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Các bài toán Unsupervised learning được tiếp tục chia nhỏ thành hai loại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2">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Clustering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nhóm</a:t>
            </a:r>
            <a:r>
              <a:rPr lang="en-US" b="1"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a:t>
            </a:r>
          </a:p>
          <a:p>
            <a:pPr lvl="2">
              <a:lnSpc>
                <a:spcPct val="150000"/>
              </a:lnSpc>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Associatin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bài toán khi chúng ta muốn khám phá ra một quy luật dựa trên nhiều dữ liệu cho </a:t>
            </a:r>
            <a:r>
              <a:rPr lang="vi-VN" dirty="0"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6</a:t>
            </a:fld>
            <a:endParaRPr lang="en-US" altLang="ja-JP"/>
          </a:p>
        </p:txBody>
      </p:sp>
    </p:spTree>
    <p:extLst>
      <p:ext uri="{BB962C8B-B14F-4D97-AF65-F5344CB8AC3E}">
        <p14:creationId xmlns:p14="http://schemas.microsoft.com/office/powerpoint/2010/main" val="3729540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Semi-Supervised Learning</a:t>
            </a:r>
          </a:p>
          <a:p>
            <a:pPr lvl="1">
              <a:lnSpc>
                <a:spcPct val="150000"/>
              </a:lnSpc>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Các bài toán khi chúng ta có một lượng lớn dữ liệu </a:t>
            </a:r>
            <a:r>
              <a:rPr lang="vi-VN" dirty="0" smtClean="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nhưng chỉ một phần trong chúng được gán nhãn được gọi là Semi-Supervised Learning. Những bài toán thuộc nhóm này nằm giữa hai nhóm được nêu bên trên</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Một ví dụ điển hình của nhóm này là chỉ có một phần ảnh hoặc văn bản được gán nhãn (ví dụ bức ảnh về người, động vật hoặc các văn bản khoa học, chính trị) và phần lớn các bức ảnh/văn bản khác chưa được gán nhãn được thu thập từ internet. Thực tế cho thấy rất nhiều các bài toán Machine Learning thuộc vào nhóm này vì việc thu thập dữ liệu có nhãn tốn rất nhiều thời gian và có chi phí cao. Rất nhiều loại dữ liệu thậm chí cần phải có chuyên gia mới gán nhãn được (ảnh y học chẳng hạn). Ngược lại, dữ liệu chưa có nhãn có thể được thu thập với chi phí thấp từ internet.</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7</a:t>
            </a:fld>
            <a:endParaRPr lang="en-US" altLang="ja-JP"/>
          </a:p>
        </p:txBody>
      </p:sp>
    </p:spTree>
    <p:extLst>
      <p:ext uri="{BB962C8B-B14F-4D97-AF65-F5344CB8AC3E}">
        <p14:creationId xmlns:p14="http://schemas.microsoft.com/office/powerpoint/2010/main" val="3504656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ML</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Reinforcement Learning (</a:t>
            </a:r>
            <a:r>
              <a:rPr lang="en-US" b="1" dirty="0" err="1" smtClean="0">
                <a:latin typeface="Times New Roman" panose="02020603050405020304" pitchFamily="18" charset="0"/>
                <a:cs typeface="Times New Roman" panose="02020603050405020304" pitchFamily="18" charset="0"/>
              </a:rPr>
              <a:t>Học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củng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cố</a:t>
            </a:r>
            <a:r>
              <a:rPr lang="en-US" b="1"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Reinforcement learning là các bài toán giúp cho một hệ thống tự động xác định hành vi dựa trên hoàn cảnh để đạt được lợi ích cao nhất (maximizing the performance). Hiện tại, Reinforcement learning chủ yếu được áp dụng vào Lý Thuyết Trò Chơi (Game Theory), các thuật toán cần xác định nước đi tiếp theo để đạt được điểm số cao nhất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DF7D7A9D-6521-4C9C-B98B-0A8DAB95E158}" type="slidenum">
              <a:rPr lang="en-US" altLang="ja-JP" smtClean="0"/>
              <a:pPr>
                <a:defRPr/>
              </a:pPr>
              <a:t>8</a:t>
            </a:fld>
            <a:endParaRPr lang="en-US" altLang="ja-JP"/>
          </a:p>
        </p:txBody>
      </p:sp>
      <p:pic>
        <p:nvPicPr>
          <p:cNvPr id="5" name="Picture 4"/>
          <p:cNvPicPr>
            <a:picLocks noChangeAspect="1"/>
          </p:cNvPicPr>
          <p:nvPr/>
        </p:nvPicPr>
        <p:blipFill>
          <a:blip r:embed="rId2"/>
          <a:stretch>
            <a:fillRect/>
          </a:stretch>
        </p:blipFill>
        <p:spPr>
          <a:xfrm>
            <a:off x="1403723" y="2420860"/>
            <a:ext cx="6341316" cy="3257101"/>
          </a:xfrm>
          <a:prstGeom prst="rect">
            <a:avLst/>
          </a:prstGeom>
        </p:spPr>
      </p:pic>
    </p:spTree>
    <p:extLst>
      <p:ext uri="{BB962C8B-B14F-4D97-AF65-F5344CB8AC3E}">
        <p14:creationId xmlns:p14="http://schemas.microsoft.com/office/powerpoint/2010/main" val="368314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44861</TotalTime>
  <Words>911</Words>
  <Application>Microsoft Office PowerPoint</Application>
  <PresentationFormat>On-screen Show (4:3)</PresentationFormat>
  <Paragraphs>165</Paragraphs>
  <Slides>23</Slides>
  <Notes>0</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ariant>
        <vt:lpstr>Custom Shows</vt:lpstr>
      </vt:variant>
      <vt:variant>
        <vt:i4>1</vt:i4>
      </vt:variant>
    </vt:vector>
  </HeadingPairs>
  <TitlesOfParts>
    <vt:vector size="34" baseType="lpstr">
      <vt:lpstr>HGP明朝E</vt:lpstr>
      <vt:lpstr>Meiryo UI</vt:lpstr>
      <vt:lpstr>ＭＳ Ｐゴシック</vt:lpstr>
      <vt:lpstr>ＭＳ Ｐ明朝</vt:lpstr>
      <vt:lpstr>Arial</vt:lpstr>
      <vt:lpstr>Cambria Math</vt:lpstr>
      <vt:lpstr>Times New Roman</vt:lpstr>
      <vt:lpstr>Wingdings</vt:lpstr>
      <vt:lpstr>標準デザイン</vt:lpstr>
      <vt:lpstr>ﾌﾘｰﾗﾝｽ 97 図形</vt:lpstr>
      <vt:lpstr>Simple chatbot with Machine Learning</vt:lpstr>
      <vt:lpstr>Giới thiệu về Machine Learning</vt:lpstr>
      <vt:lpstr>Giới thiệu các thuật toán của ML</vt:lpstr>
      <vt:lpstr>Giới thiệu các thuật toán ML</vt:lpstr>
      <vt:lpstr>Giới thiệu các thuật toán ML</vt:lpstr>
      <vt:lpstr>Giới thiệu các thuật toán ML</vt:lpstr>
      <vt:lpstr>Giới thiệu các thuật toán ML</vt:lpstr>
      <vt:lpstr>Giới thiệu các thuật toán ML</vt:lpstr>
      <vt:lpstr>Giới thiệu các thuật toán ML</vt:lpstr>
      <vt:lpstr>Supervised learning</vt:lpstr>
      <vt:lpstr>Supervised learning</vt:lpstr>
      <vt:lpstr>Supervised learning</vt:lpstr>
      <vt:lpstr>Supervised learning</vt:lpstr>
      <vt:lpstr>Supervised learning</vt:lpstr>
      <vt:lpstr>Supervised learning</vt:lpstr>
      <vt:lpstr>Chatbot</vt:lpstr>
      <vt:lpstr>Chatbot</vt:lpstr>
      <vt:lpstr>Chatbot</vt:lpstr>
      <vt:lpstr>Chatbot</vt:lpstr>
      <vt:lpstr>Chatbot</vt:lpstr>
      <vt:lpstr>Chatbot</vt:lpstr>
      <vt:lpstr>Chatbot</vt:lpstr>
      <vt:lpstr>Chatbot</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Ha Tien Thang</cp:lastModifiedBy>
  <cp:revision>2097</cp:revision>
  <cp:lastPrinted>2016-01-19T09:52:34Z</cp:lastPrinted>
  <dcterms:created xsi:type="dcterms:W3CDTF">2001-06-14T04:53:19Z</dcterms:created>
  <dcterms:modified xsi:type="dcterms:W3CDTF">2019-10-28T10:00:21Z</dcterms:modified>
</cp:coreProperties>
</file>