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6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0" r:id="rId1"/>
  </p:sldMasterIdLst>
  <p:notesMasterIdLst>
    <p:notesMasterId r:id="rId55"/>
  </p:notesMasterIdLst>
  <p:handoutMasterIdLst>
    <p:handoutMasterId r:id="rId56"/>
  </p:handoutMasterIdLst>
  <p:sldIdLst>
    <p:sldId id="256" r:id="rId2"/>
    <p:sldId id="295" r:id="rId3"/>
    <p:sldId id="258" r:id="rId4"/>
    <p:sldId id="259" r:id="rId5"/>
    <p:sldId id="297" r:id="rId6"/>
    <p:sldId id="298" r:id="rId7"/>
    <p:sldId id="266" r:id="rId8"/>
    <p:sldId id="267" r:id="rId9"/>
    <p:sldId id="290" r:id="rId10"/>
    <p:sldId id="318" r:id="rId11"/>
    <p:sldId id="319" r:id="rId12"/>
    <p:sldId id="291" r:id="rId13"/>
    <p:sldId id="301" r:id="rId14"/>
    <p:sldId id="303" r:id="rId15"/>
    <p:sldId id="336" r:id="rId16"/>
    <p:sldId id="304" r:id="rId17"/>
    <p:sldId id="338" r:id="rId18"/>
    <p:sldId id="288" r:id="rId19"/>
    <p:sldId id="382" r:id="rId20"/>
    <p:sldId id="340" r:id="rId21"/>
    <p:sldId id="293" r:id="rId22"/>
    <p:sldId id="346" r:id="rId23"/>
    <p:sldId id="347" r:id="rId24"/>
    <p:sldId id="350" r:id="rId25"/>
    <p:sldId id="352" r:id="rId26"/>
    <p:sldId id="353" r:id="rId27"/>
    <p:sldId id="354" r:id="rId28"/>
    <p:sldId id="356" r:id="rId29"/>
    <p:sldId id="357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6" r:id="rId47"/>
    <p:sldId id="375" r:id="rId48"/>
    <p:sldId id="377" r:id="rId49"/>
    <p:sldId id="378" r:id="rId50"/>
    <p:sldId id="379" r:id="rId51"/>
    <p:sldId id="380" r:id="rId52"/>
    <p:sldId id="381" r:id="rId53"/>
    <p:sldId id="383" r:id="rId54"/>
  </p:sldIdLst>
  <p:sldSz cx="12192000" cy="6858000"/>
  <p:notesSz cx="7099300" cy="10234613"/>
  <p:custShowLst>
    <p:custShow name="J2EE" id="0">
      <p:sldLst/>
    </p:custShow>
    <p:custShow name="EJB" id="1">
      <p:sldLst>
        <p:sld r:id="rId19"/>
        <p:sld r:id="rId10"/>
      </p:sldLst>
    </p:custShow>
  </p:custShow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8">
          <p15:clr>
            <a:srgbClr val="A4A3A4"/>
          </p15:clr>
        </p15:guide>
        <p15:guide id="2" pos="20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3" d="100"/>
          <a:sy n="103" d="100"/>
        </p:scale>
        <p:origin x="13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-782" y="-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078"/>
        <p:guide pos="208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0122" cy="48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2" tIns="47631" rIns="95262" bIns="476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fr-FR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9207" y="0"/>
            <a:ext cx="3110121" cy="48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2" tIns="47631" rIns="95262" bIns="476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fr-FR"/>
          </a:p>
        </p:txBody>
      </p:sp>
      <p:sp>
        <p:nvSpPr>
          <p:cNvPr id="485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58355"/>
            <a:ext cx="3110122" cy="48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2" tIns="47631" rIns="95262" bIns="476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fr-FR"/>
          </a:p>
        </p:txBody>
      </p:sp>
      <p:sp>
        <p:nvSpPr>
          <p:cNvPr id="485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9207" y="9758355"/>
            <a:ext cx="3110121" cy="48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2" tIns="47631" rIns="95262" bIns="476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9D780F8-E728-417F-AD64-8C226A56A66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308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round/>
            <a:headEnd/>
            <a:tailEnd/>
          </a:ln>
        </p:spPr>
        <p:txBody>
          <a:bodyPr wrap="none" lIns="95262" tIns="47631" rIns="95262" bIns="47631" anchor="ctr"/>
          <a:lstStyle/>
          <a:p>
            <a:endParaRPr lang="fr-FR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5262" tIns="47631" rIns="95262" bIns="47631" anchor="ctr"/>
          <a:lstStyle/>
          <a:p>
            <a:endParaRPr lang="fr-FR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5262" tIns="47631" rIns="95262" bIns="47631" anchor="ctr"/>
          <a:lstStyle/>
          <a:p>
            <a:endParaRPr lang="fr-FR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5262" tIns="47631" rIns="95262" bIns="47631" anchor="ctr"/>
          <a:lstStyle/>
          <a:p>
            <a:endParaRPr lang="fr-FR"/>
          </a:p>
        </p:txBody>
      </p:sp>
      <p:sp>
        <p:nvSpPr>
          <p:cNvPr id="20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1138" y="790575"/>
            <a:ext cx="6719887" cy="3781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4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62618" y="4885747"/>
            <a:ext cx="5212504" cy="457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37" tIns="47631" rIns="95637" bIns="47631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551536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1138" y="790575"/>
            <a:ext cx="6719887" cy="3781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62618" y="4885748"/>
            <a:ext cx="5212504" cy="1197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637" rIns="95637">
            <a:spAutoFit/>
          </a:bodyPr>
          <a:lstStyle/>
          <a:p>
            <a:pPr eaLnBrk="1" hangingPunct="1">
              <a:lnSpc>
                <a:spcPct val="95000"/>
              </a:lnSpc>
              <a:spcBef>
                <a:spcPts val="469"/>
              </a:spcBef>
              <a:tabLst>
                <a:tab pos="0" algn="l"/>
                <a:tab pos="466388" algn="l"/>
                <a:tab pos="934430" algn="l"/>
                <a:tab pos="1402471" algn="l"/>
                <a:tab pos="1870513" algn="l"/>
                <a:tab pos="2338555" algn="l"/>
                <a:tab pos="2806597" algn="l"/>
                <a:tab pos="3274638" algn="l"/>
                <a:tab pos="3742680" algn="l"/>
                <a:tab pos="4210721" algn="l"/>
                <a:tab pos="4678763" algn="l"/>
                <a:tab pos="5146805" algn="l"/>
                <a:tab pos="5614847" algn="l"/>
                <a:tab pos="6082888" algn="l"/>
                <a:tab pos="6550930" algn="l"/>
                <a:tab pos="7018971" algn="l"/>
                <a:tab pos="7487013" algn="l"/>
                <a:tab pos="7955055" algn="l"/>
                <a:tab pos="8423097" algn="l"/>
                <a:tab pos="8891138" algn="l"/>
                <a:tab pos="9359180" algn="l"/>
              </a:tabLst>
            </a:pPr>
            <a:r>
              <a:rPr lang="en-GB" dirty="0" err="1"/>
              <a:t>Objectif</a:t>
            </a:r>
            <a:r>
              <a:rPr lang="en-GB" dirty="0"/>
              <a:t> : </a:t>
            </a:r>
            <a:r>
              <a:rPr lang="en-GB" dirty="0" err="1"/>
              <a:t>présenter</a:t>
            </a:r>
            <a:r>
              <a:rPr lang="en-GB" dirty="0"/>
              <a:t> un </a:t>
            </a:r>
            <a:r>
              <a:rPr lang="en-GB" dirty="0" err="1"/>
              <a:t>exemple</a:t>
            </a:r>
            <a:r>
              <a:rPr lang="en-GB" dirty="0"/>
              <a:t> </a:t>
            </a:r>
            <a:r>
              <a:rPr lang="en-GB" dirty="0" err="1"/>
              <a:t>d’architecture</a:t>
            </a:r>
            <a:r>
              <a:rPr lang="en-GB" dirty="0"/>
              <a:t> à base de </a:t>
            </a:r>
            <a:r>
              <a:rPr lang="en-GB" dirty="0" err="1"/>
              <a:t>composants</a:t>
            </a:r>
            <a:r>
              <a:rPr lang="en-GB" dirty="0"/>
              <a:t> </a:t>
            </a:r>
            <a:r>
              <a:rPr lang="en-GB" dirty="0" err="1"/>
              <a:t>distribués</a:t>
            </a:r>
            <a:r>
              <a:rPr lang="en-GB" dirty="0"/>
              <a:t> (point de </a:t>
            </a:r>
            <a:r>
              <a:rPr lang="en-GB" dirty="0" err="1"/>
              <a:t>vue</a:t>
            </a:r>
            <a:r>
              <a:rPr lang="en-GB" dirty="0"/>
              <a:t> </a:t>
            </a:r>
            <a:r>
              <a:rPr lang="en-GB" dirty="0" err="1"/>
              <a:t>développeur</a:t>
            </a:r>
            <a:r>
              <a:rPr lang="en-GB" dirty="0"/>
              <a:t>)</a:t>
            </a:r>
          </a:p>
          <a:p>
            <a:pPr eaLnBrk="1" hangingPunct="1">
              <a:spcBef>
                <a:spcPts val="469"/>
              </a:spcBef>
              <a:tabLst>
                <a:tab pos="0" algn="l"/>
                <a:tab pos="466388" algn="l"/>
                <a:tab pos="934430" algn="l"/>
                <a:tab pos="1402471" algn="l"/>
                <a:tab pos="1870513" algn="l"/>
                <a:tab pos="2338555" algn="l"/>
                <a:tab pos="2806597" algn="l"/>
                <a:tab pos="3274638" algn="l"/>
                <a:tab pos="3742680" algn="l"/>
                <a:tab pos="4210721" algn="l"/>
                <a:tab pos="4678763" algn="l"/>
                <a:tab pos="5146805" algn="l"/>
                <a:tab pos="5614847" algn="l"/>
                <a:tab pos="6082888" algn="l"/>
                <a:tab pos="6550930" algn="l"/>
                <a:tab pos="7018971" algn="l"/>
                <a:tab pos="7487013" algn="l"/>
                <a:tab pos="7955055" algn="l"/>
                <a:tab pos="8423097" algn="l"/>
                <a:tab pos="8891138" algn="l"/>
                <a:tab pos="9359180" algn="l"/>
              </a:tabLst>
            </a:pPr>
            <a:r>
              <a:rPr lang="en-GB" dirty="0"/>
              <a:t>Petit retour </a:t>
            </a:r>
            <a:r>
              <a:rPr lang="en-GB" dirty="0" err="1"/>
              <a:t>sur</a:t>
            </a:r>
            <a:r>
              <a:rPr lang="en-GB" dirty="0"/>
              <a:t> les motivations</a:t>
            </a:r>
          </a:p>
          <a:p>
            <a:pPr eaLnBrk="1" hangingPunct="1">
              <a:spcBef>
                <a:spcPts val="469"/>
              </a:spcBef>
              <a:tabLst>
                <a:tab pos="0" algn="l"/>
                <a:tab pos="466388" algn="l"/>
                <a:tab pos="934430" algn="l"/>
                <a:tab pos="1402471" algn="l"/>
                <a:tab pos="1870513" algn="l"/>
                <a:tab pos="2338555" algn="l"/>
                <a:tab pos="2806597" algn="l"/>
                <a:tab pos="3274638" algn="l"/>
                <a:tab pos="3742680" algn="l"/>
                <a:tab pos="4210721" algn="l"/>
                <a:tab pos="4678763" algn="l"/>
                <a:tab pos="5146805" algn="l"/>
                <a:tab pos="5614847" algn="l"/>
                <a:tab pos="6082888" algn="l"/>
                <a:tab pos="6550930" algn="l"/>
                <a:tab pos="7018971" algn="l"/>
                <a:tab pos="7487013" algn="l"/>
                <a:tab pos="7955055" algn="l"/>
                <a:tab pos="8423097" algn="l"/>
                <a:tab pos="8891138" algn="l"/>
                <a:tab pos="9359180" algn="l"/>
              </a:tabLst>
            </a:pPr>
            <a:r>
              <a:rPr lang="en-GB" dirty="0"/>
              <a:t>Petite introduction à J2EE</a:t>
            </a:r>
          </a:p>
          <a:p>
            <a:pPr eaLnBrk="1" hangingPunct="1">
              <a:spcBef>
                <a:spcPts val="469"/>
              </a:spcBef>
              <a:tabLst>
                <a:tab pos="0" algn="l"/>
                <a:tab pos="466388" algn="l"/>
                <a:tab pos="934430" algn="l"/>
                <a:tab pos="1402471" algn="l"/>
                <a:tab pos="1870513" algn="l"/>
                <a:tab pos="2338555" algn="l"/>
                <a:tab pos="2806597" algn="l"/>
                <a:tab pos="3274638" algn="l"/>
                <a:tab pos="3742680" algn="l"/>
                <a:tab pos="4210721" algn="l"/>
                <a:tab pos="4678763" algn="l"/>
                <a:tab pos="5146805" algn="l"/>
                <a:tab pos="5614847" algn="l"/>
                <a:tab pos="6082888" algn="l"/>
                <a:tab pos="6550930" algn="l"/>
                <a:tab pos="7018971" algn="l"/>
                <a:tab pos="7487013" algn="l"/>
                <a:tab pos="7955055" algn="l"/>
                <a:tab pos="8423097" algn="l"/>
                <a:tab pos="8891138" algn="l"/>
                <a:tab pos="9359180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72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1138" y="790575"/>
            <a:ext cx="6719887" cy="3781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62618" y="4885747"/>
            <a:ext cx="5212504" cy="45704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350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1138" y="790575"/>
            <a:ext cx="6719887" cy="3781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62618" y="4885747"/>
            <a:ext cx="5212504" cy="45704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541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1138" y="790575"/>
            <a:ext cx="6719887" cy="3781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9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62618" y="4885747"/>
            <a:ext cx="5212504" cy="45704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403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1138" y="790575"/>
            <a:ext cx="6719887" cy="3781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49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62618" y="4885747"/>
            <a:ext cx="5212504" cy="45704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846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00050" y="982663"/>
            <a:ext cx="6299200" cy="3543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8737" y="4868850"/>
            <a:ext cx="4907790" cy="384614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161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32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966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9/17/2019</a:t>
            </a:fld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0962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6767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9006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6548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2342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505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1616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1983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1944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0161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0173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9/17/2019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‹N°›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06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1.xml"/><Relationship Id="rId7" Type="http://schemas.openxmlformats.org/officeDocument/2006/relationships/image" Target="../media/image3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6.xml"/><Relationship Id="rId7" Type="http://schemas.openxmlformats.org/officeDocument/2006/relationships/image" Target="../media/image5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hyperlink" Target="http://www.corba.org/" TargetMode="Externa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7.gif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9.jpe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.gif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Distributed Object and Components</a:t>
            </a:r>
            <a:endParaRPr lang="en-GB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Components and </a:t>
            </a:r>
            <a:r>
              <a:rPr lang="fr-FR" dirty="0" err="1" smtClean="0"/>
              <a:t>dependency</a:t>
            </a:r>
            <a:r>
              <a:rPr lang="fr-FR" dirty="0" smtClean="0"/>
              <a:t> injection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Explicit Middleware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67043" y="1214423"/>
            <a:ext cx="56102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24034" y="4817230"/>
            <a:ext cx="7786710" cy="2040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44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 smtClean="0"/>
              <a:t>Implicit</a:t>
            </a:r>
            <a:r>
              <a:rPr lang="fr-FR" dirty="0" smtClean="0"/>
              <a:t> Middleware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2861" y="1357298"/>
            <a:ext cx="4300203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95472" y="5143513"/>
            <a:ext cx="7715272" cy="94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44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Middleware code</a:t>
            </a:r>
            <a:endParaRPr lang="fr-FR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Access as services</a:t>
            </a:r>
          </a:p>
          <a:p>
            <a:pPr lvl="1"/>
            <a:r>
              <a:rPr lang="fr-FR" dirty="0" err="1"/>
              <a:t>P</a:t>
            </a:r>
            <a:r>
              <a:rPr lang="fr-FR" dirty="0" err="1" smtClean="0"/>
              <a:t>ersistence</a:t>
            </a:r>
            <a:endParaRPr lang="fr-FR" dirty="0" smtClean="0"/>
          </a:p>
          <a:p>
            <a:pPr lvl="1"/>
            <a:r>
              <a:rPr lang="fr-FR" dirty="0" err="1" smtClean="0"/>
              <a:t>Logging</a:t>
            </a:r>
            <a:r>
              <a:rPr lang="fr-FR" dirty="0" smtClean="0"/>
              <a:t>, audit</a:t>
            </a:r>
          </a:p>
          <a:p>
            <a:pPr lvl="1"/>
            <a:r>
              <a:rPr lang="fr-FR" dirty="0" err="1"/>
              <a:t>T</a:t>
            </a:r>
            <a:r>
              <a:rPr lang="fr-FR" dirty="0" err="1" smtClean="0"/>
              <a:t>ransation</a:t>
            </a:r>
            <a:endParaRPr lang="fr-FR" dirty="0" smtClean="0"/>
          </a:p>
          <a:p>
            <a:r>
              <a:rPr lang="fr-FR" dirty="0" err="1" smtClean="0"/>
              <a:t>Defined</a:t>
            </a:r>
            <a:r>
              <a:rPr lang="fr-FR" dirty="0" smtClean="0"/>
              <a:t> by API and </a:t>
            </a:r>
            <a:r>
              <a:rPr lang="fr-FR" dirty="0" err="1" smtClean="0"/>
              <a:t>policies</a:t>
            </a:r>
            <a:endParaRPr lang="fr-FR" dirty="0" smtClean="0"/>
          </a:p>
          <a:p>
            <a:pPr lvl="1"/>
            <a:r>
              <a:rPr lang="fr-FR" dirty="0" smtClean="0"/>
              <a:t>Start/commit transaction, store/</a:t>
            </a:r>
            <a:r>
              <a:rPr lang="fr-FR" dirty="0" err="1" smtClean="0"/>
              <a:t>load</a:t>
            </a:r>
            <a:r>
              <a:rPr lang="fr-FR" dirty="0" smtClean="0"/>
              <a:t> data...</a:t>
            </a:r>
          </a:p>
          <a:p>
            <a:r>
              <a:rPr lang="fr-FR" dirty="0" smtClean="0"/>
              <a:t>Question : how to manage </a:t>
            </a:r>
            <a:r>
              <a:rPr lang="fr-FR" dirty="0" err="1" smtClean="0"/>
              <a:t>both</a:t>
            </a:r>
            <a:r>
              <a:rPr lang="fr-FR" dirty="0" smtClean="0"/>
              <a:t> the middleware code and the application code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CORBA and </a:t>
            </a:r>
            <a:r>
              <a:rPr lang="fr-FR" dirty="0" err="1" smtClean="0"/>
              <a:t>object</a:t>
            </a:r>
            <a:r>
              <a:rPr lang="fr-FR" dirty="0" smtClean="0"/>
              <a:t> brokers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Common Object </a:t>
            </a:r>
            <a:r>
              <a:rPr lang="fr-FR" dirty="0" err="1" smtClean="0"/>
              <a:t>Request</a:t>
            </a:r>
            <a:r>
              <a:rPr lang="fr-FR" dirty="0" smtClean="0"/>
              <a:t> Broker Architecture</a:t>
            </a:r>
          </a:p>
          <a:p>
            <a:pPr lvl="1"/>
            <a:r>
              <a:rPr lang="fr-FR" dirty="0" smtClean="0">
                <a:hlinkClick r:id="rId5"/>
              </a:rPr>
              <a:t>www.corba.org</a:t>
            </a:r>
            <a:endParaRPr lang="fr-FR" dirty="0" smtClean="0"/>
          </a:p>
          <a:p>
            <a:r>
              <a:rPr lang="fr-FR" dirty="0" err="1" smtClean="0"/>
              <a:t>Distributed</a:t>
            </a:r>
            <a:r>
              <a:rPr lang="fr-FR" dirty="0" smtClean="0"/>
              <a:t> Object Model</a:t>
            </a:r>
          </a:p>
          <a:p>
            <a:r>
              <a:rPr lang="fr-FR" dirty="0" err="1" smtClean="0"/>
              <a:t>Standardized</a:t>
            </a:r>
            <a:r>
              <a:rPr lang="fr-FR" dirty="0" smtClean="0"/>
              <a:t> by the OMG </a:t>
            </a:r>
            <a:r>
              <a:rPr lang="fr-FR" dirty="0" err="1" smtClean="0"/>
              <a:t>since</a:t>
            </a:r>
            <a:r>
              <a:rPr lang="fr-FR" dirty="0" smtClean="0"/>
              <a:t> 1990</a:t>
            </a:r>
          </a:p>
          <a:p>
            <a:r>
              <a:rPr lang="fr-FR" dirty="0" smtClean="0"/>
              <a:t>Objectives</a:t>
            </a:r>
          </a:p>
          <a:p>
            <a:pPr lvl="1"/>
            <a:r>
              <a:rPr lang="fr-FR" dirty="0" err="1" smtClean="0"/>
              <a:t>Transparency</a:t>
            </a:r>
            <a:r>
              <a:rPr lang="fr-FR" dirty="0" smtClean="0"/>
              <a:t> of distribution</a:t>
            </a:r>
          </a:p>
          <a:p>
            <a:pPr lvl="1"/>
            <a:r>
              <a:rPr lang="fr-FR" dirty="0" err="1" smtClean="0"/>
              <a:t>Interoperability</a:t>
            </a:r>
            <a:endParaRPr lang="fr-FR" dirty="0" smtClean="0"/>
          </a:p>
          <a:p>
            <a:endParaRPr lang="fr-FR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Object </a:t>
            </a:r>
            <a:r>
              <a:rPr lang="fr-FR" dirty="0" err="1" smtClean="0"/>
              <a:t>Request</a:t>
            </a:r>
            <a:r>
              <a:rPr lang="fr-FR" dirty="0" smtClean="0"/>
              <a:t> Broker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Software bus to route </a:t>
            </a:r>
            <a:r>
              <a:rPr lang="fr-FR" dirty="0" err="1" smtClean="0"/>
              <a:t>request</a:t>
            </a:r>
            <a:endParaRPr lang="fr-FR" dirty="0" smtClean="0"/>
          </a:p>
          <a:p>
            <a:r>
              <a:rPr lang="fr-FR" dirty="0" smtClean="0"/>
              <a:t>Services</a:t>
            </a:r>
          </a:p>
          <a:p>
            <a:pPr lvl="1"/>
            <a:r>
              <a:rPr lang="fr-FR" dirty="0" err="1" smtClean="0"/>
              <a:t>Locate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> on the network</a:t>
            </a:r>
          </a:p>
          <a:p>
            <a:pPr lvl="1"/>
            <a:r>
              <a:rPr lang="fr-FR" dirty="0" smtClean="0"/>
              <a:t>Call </a:t>
            </a:r>
            <a:r>
              <a:rPr lang="fr-FR" dirty="0" err="1" smtClean="0"/>
              <a:t>operation</a:t>
            </a:r>
            <a:r>
              <a:rPr lang="fr-FR" dirty="0" smtClean="0"/>
              <a:t> on the network</a:t>
            </a:r>
          </a:p>
          <a:p>
            <a:r>
              <a:rPr lang="fr-FR" dirty="0"/>
              <a:t>Internet </a:t>
            </a:r>
            <a:r>
              <a:rPr lang="fr-FR" dirty="0" err="1"/>
              <a:t>InterORB</a:t>
            </a:r>
            <a:r>
              <a:rPr lang="fr-FR" dirty="0"/>
              <a:t> Protocol</a:t>
            </a:r>
          </a:p>
        </p:txBody>
      </p:sp>
      <p:pic>
        <p:nvPicPr>
          <p:cNvPr id="57" name="Picture 4" descr="Image result for corba architect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515" y="1433503"/>
            <a:ext cx="5184576" cy="471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Common Object 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Naming</a:t>
            </a:r>
            <a:endParaRPr lang="fr-FR" dirty="0" smtClean="0"/>
          </a:p>
          <a:p>
            <a:r>
              <a:rPr lang="fr-FR" dirty="0" smtClean="0"/>
              <a:t>Event</a:t>
            </a:r>
          </a:p>
          <a:p>
            <a:r>
              <a:rPr lang="fr-FR" dirty="0" smtClean="0"/>
              <a:t>Notification</a:t>
            </a:r>
          </a:p>
          <a:p>
            <a:r>
              <a:rPr lang="fr-FR" dirty="0" smtClean="0"/>
              <a:t>Transaction</a:t>
            </a:r>
          </a:p>
          <a:p>
            <a:r>
              <a:rPr lang="fr-FR" dirty="0" smtClean="0"/>
              <a:t>Security</a:t>
            </a:r>
          </a:p>
          <a:p>
            <a:r>
              <a:rPr lang="fr-FR" dirty="0" err="1" smtClean="0"/>
              <a:t>Concurrency</a:t>
            </a:r>
            <a:r>
              <a:rPr lang="fr-FR" dirty="0" smtClean="0"/>
              <a:t> control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159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CORBA and </a:t>
            </a:r>
            <a:r>
              <a:rPr lang="fr-FR" dirty="0" err="1" smtClean="0"/>
              <a:t>interoperability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err="1" smtClean="0"/>
              <a:t>Agnostic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 to </a:t>
            </a:r>
            <a:r>
              <a:rPr lang="fr-FR" dirty="0" err="1" smtClean="0"/>
              <a:t>define</a:t>
            </a:r>
            <a:r>
              <a:rPr lang="fr-FR" dirty="0" smtClean="0"/>
              <a:t> interface</a:t>
            </a:r>
          </a:p>
          <a:p>
            <a:pPr lvl="1"/>
            <a:r>
              <a:rPr lang="fr-FR" dirty="0" smtClean="0"/>
              <a:t>IDL = Interface Définition </a:t>
            </a:r>
            <a:r>
              <a:rPr lang="fr-FR" dirty="0" err="1" smtClean="0"/>
              <a:t>Language</a:t>
            </a:r>
            <a:endParaRPr lang="fr-FR" dirty="0" smtClean="0"/>
          </a:p>
          <a:p>
            <a:r>
              <a:rPr lang="fr-FR" dirty="0" smtClean="0"/>
              <a:t>IDL Translation </a:t>
            </a:r>
            <a:r>
              <a:rPr lang="fr-FR" dirty="0" err="1" smtClean="0"/>
              <a:t>from</a:t>
            </a:r>
            <a:r>
              <a:rPr lang="fr-FR" dirty="0" smtClean="0"/>
              <a:t> and to C++, Java, </a:t>
            </a:r>
            <a:r>
              <a:rPr lang="fr-FR" dirty="0" err="1" smtClean="0"/>
              <a:t>Python,C</a:t>
            </a:r>
            <a:r>
              <a:rPr lang="fr-FR" dirty="0" smtClean="0"/>
              <a:t>,…</a:t>
            </a:r>
          </a:p>
          <a:p>
            <a:r>
              <a:rPr lang="fr-FR" dirty="0" err="1" smtClean="0"/>
              <a:t>Allows</a:t>
            </a:r>
            <a:r>
              <a:rPr lang="fr-FR" dirty="0" smtClean="0"/>
              <a:t> to call a Java service </a:t>
            </a:r>
            <a:r>
              <a:rPr lang="fr-FR" dirty="0" err="1" smtClean="0"/>
              <a:t>from</a:t>
            </a:r>
            <a:r>
              <a:rPr lang="fr-FR" dirty="0" smtClean="0"/>
              <a:t> a C++ applications</a:t>
            </a:r>
          </a:p>
          <a:p>
            <a:endParaRPr lang="fr-FR" dirty="0" smtClean="0"/>
          </a:p>
          <a:p>
            <a:r>
              <a:rPr lang="fr-FR" dirty="0" smtClean="0"/>
              <a:t>No </a:t>
            </a:r>
            <a:r>
              <a:rPr lang="fr-FR" dirty="0" err="1" smtClean="0"/>
              <a:t>interoperability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ORB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vendors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Problems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Implicit</a:t>
            </a:r>
            <a:r>
              <a:rPr lang="fr-FR" dirty="0" smtClean="0"/>
              <a:t> </a:t>
            </a:r>
            <a:r>
              <a:rPr lang="fr-FR" dirty="0" err="1" smtClean="0"/>
              <a:t>dependencies</a:t>
            </a:r>
            <a:endParaRPr lang="fr-FR" dirty="0" smtClean="0"/>
          </a:p>
          <a:p>
            <a:r>
              <a:rPr lang="fr-FR" dirty="0" smtClean="0"/>
              <a:t>Interaction </a:t>
            </a:r>
            <a:r>
              <a:rPr lang="fr-FR" dirty="0" err="1" smtClean="0"/>
              <a:t>with</a:t>
            </a:r>
            <a:r>
              <a:rPr lang="fr-FR" dirty="0" smtClean="0"/>
              <a:t> the middleware</a:t>
            </a:r>
          </a:p>
          <a:p>
            <a:r>
              <a:rPr lang="fr-FR" dirty="0" err="1" smtClean="0"/>
              <a:t>Lack</a:t>
            </a:r>
            <a:r>
              <a:rPr lang="fr-FR" dirty="0" smtClean="0"/>
              <a:t> of </a:t>
            </a:r>
            <a:r>
              <a:rPr lang="fr-FR" dirty="0" err="1" smtClean="0"/>
              <a:t>separation</a:t>
            </a:r>
            <a:r>
              <a:rPr lang="fr-FR" dirty="0" smtClean="0"/>
              <a:t> of distribution </a:t>
            </a:r>
            <a:r>
              <a:rPr lang="fr-FR" dirty="0" err="1" smtClean="0"/>
              <a:t>concern</a:t>
            </a:r>
            <a:endParaRPr lang="fr-FR" dirty="0" smtClean="0"/>
          </a:p>
          <a:p>
            <a:r>
              <a:rPr lang="fr-FR" dirty="0" smtClean="0"/>
              <a:t>No support for </a:t>
            </a:r>
            <a:r>
              <a:rPr lang="fr-FR" dirty="0" err="1" smtClean="0"/>
              <a:t>deployment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738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Component</a:t>
            </a:r>
            <a:endParaRPr lang="fr-FR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A component complies to a </a:t>
            </a:r>
            <a:r>
              <a:rPr lang="fr-FR" dirty="0" err="1" smtClean="0"/>
              <a:t>contract</a:t>
            </a:r>
            <a:r>
              <a:rPr lang="fr-FR" dirty="0" smtClean="0"/>
              <a:t> to </a:t>
            </a:r>
            <a:r>
              <a:rPr lang="fr-FR" dirty="0" err="1" smtClean="0"/>
              <a:t>execute</a:t>
            </a:r>
            <a:r>
              <a:rPr lang="fr-FR" dirty="0" smtClean="0"/>
              <a:t> </a:t>
            </a:r>
            <a:r>
              <a:rPr lang="fr-FR" dirty="0" err="1" smtClean="0"/>
              <a:t>itself</a:t>
            </a:r>
            <a:r>
              <a:rPr lang="fr-FR" dirty="0" smtClean="0"/>
              <a:t> in a container</a:t>
            </a:r>
          </a:p>
          <a:p>
            <a:r>
              <a:rPr lang="fr-FR" dirty="0" err="1" smtClean="0"/>
              <a:t>Includes</a:t>
            </a:r>
            <a:endParaRPr lang="fr-FR" dirty="0" smtClean="0"/>
          </a:p>
          <a:p>
            <a:pPr lvl="1"/>
            <a:r>
              <a:rPr lang="fr-FR" dirty="0" smtClean="0"/>
              <a:t>A set of </a:t>
            </a:r>
            <a:r>
              <a:rPr lang="fr-FR" dirty="0" err="1" smtClean="0"/>
              <a:t>provided</a:t>
            </a:r>
            <a:r>
              <a:rPr lang="fr-FR" dirty="0" smtClean="0"/>
              <a:t> interfaces</a:t>
            </a:r>
          </a:p>
          <a:p>
            <a:pPr lvl="1"/>
            <a:r>
              <a:rPr lang="fr-FR" dirty="0" smtClean="0"/>
              <a:t>A set of </a:t>
            </a:r>
            <a:r>
              <a:rPr lang="fr-FR" dirty="0" err="1" smtClean="0"/>
              <a:t>required</a:t>
            </a:r>
            <a:r>
              <a:rPr lang="fr-FR" dirty="0" smtClean="0"/>
              <a:t> interfaces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Component </a:t>
            </a:r>
            <a:r>
              <a:rPr lang="fr-FR" dirty="0" err="1" smtClean="0"/>
              <a:t>diagram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The major elements of UML component diagram - component, provided interface, required interface, port, connector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816092"/>
            <a:ext cx="8953500" cy="496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88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Objectives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err="1" smtClean="0"/>
              <a:t>Understand</a:t>
            </a:r>
            <a:r>
              <a:rPr lang="fr-FR" dirty="0" smtClean="0"/>
              <a:t> the </a:t>
            </a:r>
            <a:r>
              <a:rPr lang="fr-FR" dirty="0" err="1" smtClean="0"/>
              <a:t>development</a:t>
            </a:r>
            <a:r>
              <a:rPr lang="fr-FR" dirty="0" smtClean="0"/>
              <a:t> of </a:t>
            </a:r>
            <a:r>
              <a:rPr lang="fr-FR" dirty="0" err="1" smtClean="0"/>
              <a:t>distributed</a:t>
            </a:r>
            <a:r>
              <a:rPr lang="fr-FR" dirty="0" smtClean="0"/>
              <a:t> system</a:t>
            </a:r>
          </a:p>
          <a:p>
            <a:r>
              <a:rPr lang="fr-FR" dirty="0" err="1" smtClean="0"/>
              <a:t>Present</a:t>
            </a:r>
            <a:r>
              <a:rPr lang="fr-FR" dirty="0" smtClean="0"/>
              <a:t> middleware solutions for</a:t>
            </a:r>
          </a:p>
          <a:p>
            <a:pPr lvl="1"/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endParaRPr lang="fr-FR" dirty="0" smtClean="0"/>
          </a:p>
          <a:p>
            <a:pPr lvl="1"/>
            <a:r>
              <a:rPr lang="fr-FR" dirty="0" smtClean="0"/>
              <a:t>Component </a:t>
            </a:r>
            <a:r>
              <a:rPr lang="fr-FR" dirty="0" err="1" smtClean="0"/>
              <a:t>based</a:t>
            </a:r>
            <a:r>
              <a:rPr lang="fr-FR" dirty="0" smtClean="0"/>
              <a:t> application</a:t>
            </a:r>
          </a:p>
          <a:p>
            <a:r>
              <a:rPr lang="fr-FR" dirty="0" err="1" smtClean="0"/>
              <a:t>Spring</a:t>
            </a:r>
            <a:r>
              <a:rPr lang="fr-FR" dirty="0" smtClean="0"/>
              <a:t> Framework</a:t>
            </a:r>
          </a:p>
          <a:p>
            <a:r>
              <a:rPr lang="fr-FR" dirty="0" err="1" smtClean="0"/>
              <a:t>Dependency</a:t>
            </a:r>
            <a:r>
              <a:rPr lang="fr-FR" dirty="0" smtClean="0"/>
              <a:t> Injection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82945" tIns="41473" rIns="82945" bIns="41473" rtlCol="0" anchor="ctr">
            <a:normAutofit/>
          </a:bodyPr>
          <a:lstStyle/>
          <a:p>
            <a:r>
              <a:rPr lang="fr-FR" dirty="0" err="1" smtClean="0"/>
              <a:t>Definitions</a:t>
            </a:r>
            <a:endParaRPr lang="fr-FR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 vert="horz" lIns="82945" tIns="41473" rIns="82945" bIns="41473" rtlCol="0">
            <a:normAutofit/>
          </a:bodyPr>
          <a:lstStyle/>
          <a:p>
            <a:r>
              <a:rPr lang="fr-FR" dirty="0" smtClean="0"/>
              <a:t>Council et </a:t>
            </a:r>
            <a:r>
              <a:rPr lang="fr-FR" dirty="0" err="1" smtClean="0"/>
              <a:t>Heinmann</a:t>
            </a:r>
            <a:endParaRPr lang="fr-FR" dirty="0" smtClean="0"/>
          </a:p>
          <a:p>
            <a:pPr lvl="1"/>
            <a:r>
              <a:rPr lang="en-GB" dirty="0" smtClean="0"/>
              <a:t>A software component is a software element that conforms to a component model and can be independently deployed and composed without modification according to a composition standard</a:t>
            </a:r>
          </a:p>
          <a:p>
            <a:r>
              <a:rPr lang="en-GB" dirty="0" err="1" smtClean="0"/>
              <a:t>Szyperski</a:t>
            </a:r>
            <a:endParaRPr lang="en-GB" dirty="0" smtClean="0"/>
          </a:p>
          <a:p>
            <a:pPr lvl="1"/>
            <a:r>
              <a:rPr lang="en-GB" dirty="0" smtClean="0"/>
              <a:t>A software component is a unit of composition with contractually specified interfaces and explicit context dependencies only. A software component can be deployed independently and is subject to composition by third-parties.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23569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Container</a:t>
            </a:r>
            <a:endParaRPr lang="fr-FR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err="1" smtClean="0"/>
              <a:t>Provide</a:t>
            </a:r>
            <a:r>
              <a:rPr lang="fr-FR" dirty="0" smtClean="0"/>
              <a:t> an </a:t>
            </a:r>
            <a:r>
              <a:rPr lang="fr-FR" dirty="0" err="1" smtClean="0"/>
              <a:t>execution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r>
              <a:rPr lang="fr-FR" dirty="0" smtClean="0"/>
              <a:t> for component</a:t>
            </a:r>
          </a:p>
          <a:p>
            <a:r>
              <a:rPr lang="fr-FR" dirty="0" smtClean="0"/>
              <a:t>Manage the component life cycle</a:t>
            </a:r>
          </a:p>
          <a:p>
            <a:r>
              <a:rPr lang="fr-FR" dirty="0" smtClean="0"/>
              <a:t>Manage the relation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services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3429000"/>
            <a:ext cx="5832648" cy="320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Components as service provider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Component are </a:t>
            </a:r>
            <a:r>
              <a:rPr lang="fr-FR" dirty="0" err="1" smtClean="0"/>
              <a:t>independant</a:t>
            </a:r>
            <a:r>
              <a:rPr lang="fr-FR" dirty="0" smtClean="0"/>
              <a:t> </a:t>
            </a:r>
            <a:r>
              <a:rPr lang="fr-FR" dirty="0" err="1" smtClean="0"/>
              <a:t>executable</a:t>
            </a:r>
            <a:r>
              <a:rPr lang="fr-FR" dirty="0" smtClean="0"/>
              <a:t> </a:t>
            </a:r>
            <a:r>
              <a:rPr lang="fr-FR" dirty="0" err="1" smtClean="0"/>
              <a:t>entities</a:t>
            </a:r>
            <a:endParaRPr lang="fr-FR" dirty="0" smtClean="0"/>
          </a:p>
          <a:p>
            <a:r>
              <a:rPr lang="fr-FR" dirty="0" smtClean="0"/>
              <a:t>All interactions </a:t>
            </a:r>
            <a:r>
              <a:rPr lang="fr-FR" dirty="0" err="1" smtClean="0"/>
              <a:t>with</a:t>
            </a:r>
            <a:r>
              <a:rPr lang="fr-FR" dirty="0"/>
              <a:t> </a:t>
            </a:r>
            <a:r>
              <a:rPr lang="fr-FR" dirty="0" smtClean="0"/>
              <a:t>a component </a:t>
            </a:r>
            <a:r>
              <a:rPr lang="fr-FR" dirty="0" err="1" smtClean="0"/>
              <a:t>take</a:t>
            </a:r>
            <a:r>
              <a:rPr lang="fr-FR" dirty="0" smtClean="0"/>
              <a:t> place </a:t>
            </a:r>
            <a:r>
              <a:rPr lang="fr-FR" dirty="0" err="1" smtClean="0"/>
              <a:t>through</a:t>
            </a:r>
            <a:r>
              <a:rPr lang="fr-FR" dirty="0" smtClean="0"/>
              <a:t> an interface</a:t>
            </a:r>
          </a:p>
          <a:p>
            <a:r>
              <a:rPr lang="fr-FR" dirty="0" smtClean="0"/>
              <a:t>The state of a component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never</a:t>
            </a:r>
            <a:r>
              <a:rPr lang="fr-FR" dirty="0" smtClean="0"/>
              <a:t> </a:t>
            </a:r>
            <a:r>
              <a:rPr lang="fr-FR" dirty="0" err="1" smtClean="0"/>
              <a:t>exposed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0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Interfaces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err="1" smtClean="0"/>
              <a:t>Provides</a:t>
            </a:r>
            <a:r>
              <a:rPr lang="fr-FR" dirty="0" smtClean="0"/>
              <a:t> interfaces</a:t>
            </a:r>
          </a:p>
          <a:p>
            <a:pPr lvl="1"/>
            <a:r>
              <a:rPr lang="fr-FR" dirty="0" err="1" smtClean="0"/>
              <a:t>Define</a:t>
            </a:r>
            <a:r>
              <a:rPr lang="fr-FR" dirty="0" smtClean="0"/>
              <a:t> the services </a:t>
            </a:r>
            <a:r>
              <a:rPr lang="fr-FR" dirty="0" err="1" smtClean="0"/>
              <a:t>provided</a:t>
            </a:r>
            <a:r>
              <a:rPr lang="fr-FR" dirty="0" smtClean="0"/>
              <a:t> by the component</a:t>
            </a:r>
          </a:p>
          <a:p>
            <a:pPr lvl="1"/>
            <a:r>
              <a:rPr lang="fr-FR" dirty="0" smtClean="0"/>
              <a:t>API of the component</a:t>
            </a:r>
          </a:p>
          <a:p>
            <a:pPr lvl="1"/>
            <a:r>
              <a:rPr lang="fr-FR" dirty="0" err="1" smtClean="0"/>
              <a:t>Used</a:t>
            </a:r>
            <a:r>
              <a:rPr lang="fr-FR" dirty="0" smtClean="0"/>
              <a:t> by the component client</a:t>
            </a:r>
          </a:p>
          <a:p>
            <a:r>
              <a:rPr lang="fr-FR" dirty="0" err="1" smtClean="0"/>
              <a:t>Required</a:t>
            </a:r>
            <a:r>
              <a:rPr lang="fr-FR" dirty="0" smtClean="0"/>
              <a:t> interfaces</a:t>
            </a:r>
          </a:p>
          <a:p>
            <a:pPr lvl="1"/>
            <a:r>
              <a:rPr lang="fr-FR" dirty="0" smtClean="0"/>
              <a:t>Services </a:t>
            </a:r>
            <a:r>
              <a:rPr lang="fr-FR" dirty="0" err="1" smtClean="0"/>
              <a:t>needed</a:t>
            </a:r>
            <a:r>
              <a:rPr lang="fr-FR" dirty="0" smtClean="0"/>
              <a:t> by the component for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endParaRPr lang="fr-FR" dirty="0" smtClean="0"/>
          </a:p>
          <a:p>
            <a:pPr lvl="1"/>
            <a:r>
              <a:rPr lang="fr-FR" dirty="0" smtClean="0"/>
              <a:t>No </a:t>
            </a:r>
            <a:r>
              <a:rPr lang="fr-FR" dirty="0" err="1" smtClean="0"/>
              <a:t>reference</a:t>
            </a:r>
            <a:r>
              <a:rPr lang="fr-FR" dirty="0" smtClean="0"/>
              <a:t> to how the service have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provided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36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Component </a:t>
            </a:r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err="1" smtClean="0"/>
              <a:t>Definition</a:t>
            </a:r>
            <a:r>
              <a:rPr lang="fr-FR" dirty="0" smtClean="0"/>
              <a:t> of standards for the </a:t>
            </a:r>
            <a:r>
              <a:rPr lang="fr-FR" dirty="0" err="1" smtClean="0"/>
              <a:t>development</a:t>
            </a:r>
            <a:r>
              <a:rPr lang="fr-FR" dirty="0" smtClean="0"/>
              <a:t>, </a:t>
            </a:r>
            <a:r>
              <a:rPr lang="fr-FR" dirty="0" err="1" smtClean="0"/>
              <a:t>deploiement</a:t>
            </a:r>
            <a:r>
              <a:rPr lang="fr-FR" dirty="0" smtClean="0"/>
              <a:t> and documentation of components</a:t>
            </a:r>
          </a:p>
          <a:p>
            <a:r>
              <a:rPr lang="fr-FR" dirty="0" err="1" smtClean="0"/>
              <a:t>Examples</a:t>
            </a:r>
            <a:endParaRPr lang="fr-FR" dirty="0" smtClean="0"/>
          </a:p>
          <a:p>
            <a:pPr lvl="1"/>
            <a:r>
              <a:rPr lang="fr-FR" dirty="0" err="1" smtClean="0"/>
              <a:t>Spring</a:t>
            </a:r>
            <a:r>
              <a:rPr lang="fr-FR" dirty="0" smtClean="0"/>
              <a:t> Component</a:t>
            </a:r>
          </a:p>
          <a:p>
            <a:pPr lvl="1"/>
            <a:r>
              <a:rPr lang="fr-FR" dirty="0" smtClean="0"/>
              <a:t>EJB</a:t>
            </a:r>
          </a:p>
          <a:p>
            <a:pPr lvl="1"/>
            <a:r>
              <a:rPr lang="fr-FR" dirty="0" smtClean="0"/>
              <a:t>COM (.Net)</a:t>
            </a:r>
          </a:p>
          <a:p>
            <a:pPr lvl="1"/>
            <a:r>
              <a:rPr lang="fr-FR" dirty="0" err="1" smtClean="0"/>
              <a:t>Corba</a:t>
            </a:r>
            <a:r>
              <a:rPr lang="fr-FR" dirty="0" smtClean="0"/>
              <a:t> Component Model</a:t>
            </a:r>
          </a:p>
          <a:p>
            <a:pPr lvl="1"/>
            <a:r>
              <a:rPr lang="fr-FR" dirty="0" smtClean="0"/>
              <a:t>SCA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82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Component vs </a:t>
            </a:r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Component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deployed</a:t>
            </a:r>
            <a:endParaRPr lang="fr-FR" dirty="0" smtClean="0"/>
          </a:p>
          <a:p>
            <a:r>
              <a:rPr lang="fr-FR" dirty="0" smtClean="0"/>
              <a:t>Component do not </a:t>
            </a:r>
            <a:r>
              <a:rPr lang="fr-FR" dirty="0" err="1" smtClean="0"/>
              <a:t>define</a:t>
            </a:r>
            <a:r>
              <a:rPr lang="fr-FR" dirty="0" smtClean="0"/>
              <a:t> type</a:t>
            </a:r>
          </a:p>
          <a:p>
            <a:r>
              <a:rPr lang="fr-FR" dirty="0" smtClean="0"/>
              <a:t>Component </a:t>
            </a:r>
            <a:r>
              <a:rPr lang="fr-FR" dirty="0" err="1" smtClean="0"/>
              <a:t>implementation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hidden</a:t>
            </a:r>
            <a:endParaRPr lang="fr-FR" dirty="0" smtClean="0"/>
          </a:p>
          <a:p>
            <a:r>
              <a:rPr lang="fr-FR" dirty="0" smtClean="0"/>
              <a:t>Components are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neutral</a:t>
            </a:r>
            <a:endParaRPr lang="fr-FR" dirty="0" smtClean="0"/>
          </a:p>
          <a:p>
            <a:r>
              <a:rPr lang="fr-FR" dirty="0" smtClean="0"/>
              <a:t>Components are </a:t>
            </a:r>
            <a:r>
              <a:rPr lang="fr-FR" dirty="0" err="1" smtClean="0"/>
              <a:t>standardized</a:t>
            </a:r>
            <a:endParaRPr lang="fr-FR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416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Middleware support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358" dirty="0"/>
              <a:t>Component models are the basis for middleware that provides support for executing components.</a:t>
            </a:r>
          </a:p>
          <a:p>
            <a:pPr>
              <a:lnSpc>
                <a:spcPct val="90000"/>
              </a:lnSpc>
            </a:pPr>
            <a:r>
              <a:rPr lang="en-US" sz="2358" dirty="0"/>
              <a:t>Component model implementations provide:</a:t>
            </a:r>
          </a:p>
          <a:p>
            <a:pPr lvl="1">
              <a:lnSpc>
                <a:spcPct val="90000"/>
              </a:lnSpc>
            </a:pPr>
            <a:r>
              <a:rPr lang="en-US" sz="1996" dirty="0"/>
              <a:t>Platform services that allow components written according to the model to communicate;</a:t>
            </a:r>
          </a:p>
          <a:p>
            <a:pPr lvl="1">
              <a:lnSpc>
                <a:spcPct val="90000"/>
              </a:lnSpc>
            </a:pPr>
            <a:r>
              <a:rPr lang="en-US" sz="1996" dirty="0"/>
              <a:t>Horizontal services that are application-independent services used by different components.</a:t>
            </a:r>
          </a:p>
          <a:p>
            <a:pPr>
              <a:lnSpc>
                <a:spcPct val="90000"/>
              </a:lnSpc>
            </a:pPr>
            <a:r>
              <a:rPr lang="en-US" sz="2358" dirty="0"/>
              <a:t>To use services provided by a model, components are deployed in a </a:t>
            </a:r>
            <a:r>
              <a:rPr lang="en-US" sz="2358" dirty="0">
                <a:solidFill>
                  <a:schemeClr val="accent1"/>
                </a:solidFill>
              </a:rPr>
              <a:t>container. </a:t>
            </a:r>
            <a:r>
              <a:rPr lang="en-US" sz="2358" dirty="0"/>
              <a:t>This is a set of interfaces used to access the service implementations.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684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Framework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Started</a:t>
            </a:r>
            <a:r>
              <a:rPr lang="fr-FR" dirty="0" smtClean="0"/>
              <a:t> in 2003</a:t>
            </a:r>
          </a:p>
          <a:p>
            <a:r>
              <a:rPr lang="fr-FR" dirty="0" smtClean="0"/>
              <a:t>Java Framework for Java Applications</a:t>
            </a:r>
          </a:p>
          <a:p>
            <a:r>
              <a:rPr lang="fr-FR" dirty="0" err="1" smtClean="0"/>
              <a:t>Separation</a:t>
            </a:r>
            <a:r>
              <a:rPr lang="fr-FR" dirty="0" smtClean="0"/>
              <a:t> of </a:t>
            </a:r>
            <a:r>
              <a:rPr lang="fr-FR" dirty="0" err="1" smtClean="0"/>
              <a:t>concerns</a:t>
            </a:r>
            <a:endParaRPr lang="fr-FR" dirty="0" smtClean="0"/>
          </a:p>
          <a:p>
            <a:r>
              <a:rPr lang="fr-FR" dirty="0" err="1" smtClean="0"/>
              <a:t>Dependency</a:t>
            </a:r>
            <a:r>
              <a:rPr lang="fr-FR" dirty="0" smtClean="0"/>
              <a:t> injection and Inversion of control</a:t>
            </a:r>
          </a:p>
          <a:p>
            <a:r>
              <a:rPr lang="fr-FR" dirty="0" err="1" smtClean="0"/>
              <a:t>Choice</a:t>
            </a:r>
            <a:r>
              <a:rPr lang="fr-FR" dirty="0" smtClean="0"/>
              <a:t> at </a:t>
            </a:r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/>
          </a:p>
          <a:p>
            <a:pPr lvl="1"/>
            <a:r>
              <a:rPr lang="fr-FR" dirty="0" err="1" smtClean="0"/>
              <a:t>Reaction</a:t>
            </a:r>
            <a:r>
              <a:rPr lang="fr-FR" dirty="0" smtClean="0"/>
              <a:t> to Java EE and </a:t>
            </a:r>
            <a:r>
              <a:rPr lang="fr-FR" dirty="0" err="1" smtClean="0"/>
              <a:t>other</a:t>
            </a:r>
            <a:r>
              <a:rPr lang="fr-FR" dirty="0" smtClean="0"/>
              <a:t> application servers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699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Core</a:t>
            </a:r>
            <a:r>
              <a:rPr lang="fr-FR" dirty="0" smtClean="0"/>
              <a:t> and modules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build</a:t>
            </a:r>
            <a:endParaRPr lang="fr-FR" dirty="0" smtClean="0"/>
          </a:p>
          <a:p>
            <a:pPr lvl="1"/>
            <a:r>
              <a:rPr lang="fr-FR" dirty="0" err="1" smtClean="0"/>
              <a:t>Factory</a:t>
            </a:r>
            <a:r>
              <a:rPr lang="fr-FR" dirty="0" smtClean="0"/>
              <a:t> pattern, MVC, </a:t>
            </a:r>
            <a:r>
              <a:rPr lang="fr-FR" dirty="0" err="1" smtClean="0"/>
              <a:t>Decorator</a:t>
            </a:r>
            <a:endParaRPr lang="fr-FR" dirty="0" smtClean="0"/>
          </a:p>
          <a:p>
            <a:r>
              <a:rPr lang="fr-FR" dirty="0" err="1" smtClean="0"/>
              <a:t>Complementary</a:t>
            </a:r>
            <a:r>
              <a:rPr lang="fr-FR" dirty="0" smtClean="0"/>
              <a:t> to Java EE</a:t>
            </a:r>
          </a:p>
          <a:p>
            <a:r>
              <a:rPr lang="fr-FR" dirty="0" err="1" smtClean="0"/>
              <a:t>Different</a:t>
            </a:r>
            <a:r>
              <a:rPr lang="fr-FR" dirty="0" smtClean="0"/>
              <a:t> modules</a:t>
            </a:r>
          </a:p>
          <a:p>
            <a:pPr lvl="1"/>
            <a:r>
              <a:rPr lang="fr-FR" dirty="0" err="1" smtClean="0"/>
              <a:t>Core</a:t>
            </a:r>
            <a:r>
              <a:rPr lang="fr-FR" dirty="0" smtClean="0"/>
              <a:t> Container</a:t>
            </a:r>
          </a:p>
          <a:p>
            <a:pPr lvl="1"/>
            <a:r>
              <a:rPr lang="fr-FR" dirty="0" smtClean="0"/>
              <a:t>Data Access/</a:t>
            </a:r>
            <a:r>
              <a:rPr lang="fr-FR" dirty="0" err="1" smtClean="0"/>
              <a:t>Integration</a:t>
            </a:r>
            <a:endParaRPr lang="fr-FR" dirty="0" smtClean="0"/>
          </a:p>
          <a:p>
            <a:pPr lvl="1"/>
            <a:r>
              <a:rPr lang="fr-FR" dirty="0" smtClean="0"/>
              <a:t>Web</a:t>
            </a:r>
          </a:p>
          <a:p>
            <a:pPr lvl="1"/>
            <a:r>
              <a:rPr lang="fr-FR" dirty="0" smtClean="0"/>
              <a:t>AOP &amp; </a:t>
            </a:r>
            <a:r>
              <a:rPr lang="fr-FR" dirty="0" err="1" smtClean="0"/>
              <a:t>Intrumentation</a:t>
            </a:r>
            <a:endParaRPr lang="fr-FR" dirty="0" smtClean="0"/>
          </a:p>
          <a:p>
            <a:pPr lvl="1"/>
            <a:r>
              <a:rPr lang="fr-FR" dirty="0" smtClean="0"/>
              <a:t>Test</a:t>
            </a:r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886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Framework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690688"/>
            <a:ext cx="6192688" cy="48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7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Engineering problem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dirty="0" smtClean="0"/>
              <a:t>How to build distributed applications</a:t>
            </a:r>
          </a:p>
          <a:p>
            <a:pPr lvl="1"/>
            <a:r>
              <a:rPr lang="en-GB" dirty="0" smtClean="0"/>
              <a:t>Safe</a:t>
            </a:r>
          </a:p>
          <a:p>
            <a:pPr lvl="1"/>
            <a:r>
              <a:rPr lang="en-GB" dirty="0" smtClean="0"/>
              <a:t>Secure</a:t>
            </a:r>
          </a:p>
          <a:p>
            <a:pPr lvl="1"/>
            <a:r>
              <a:rPr lang="en-GB" dirty="0" smtClean="0"/>
              <a:t>Scalable</a:t>
            </a:r>
          </a:p>
          <a:p>
            <a:pPr lvl="1"/>
            <a:r>
              <a:rPr lang="en-GB" dirty="0" smtClean="0"/>
              <a:t>Available</a:t>
            </a:r>
          </a:p>
          <a:p>
            <a:pPr lvl="1"/>
            <a:r>
              <a:rPr lang="en-GB" dirty="0" smtClean="0"/>
              <a:t>Extensible</a:t>
            </a:r>
          </a:p>
          <a:p>
            <a:pPr lvl="1"/>
            <a:r>
              <a:rPr lang="en-GB" dirty="0" smtClean="0"/>
              <a:t>Cost effective</a:t>
            </a:r>
            <a:endParaRPr lang="en-GB" dirty="0"/>
          </a:p>
          <a:p>
            <a:r>
              <a:rPr lang="en-GB" dirty="0" smtClean="0"/>
              <a:t>It is very difficult</a:t>
            </a: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: a Web application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Spring</a:t>
            </a:r>
            <a:r>
              <a:rPr lang="fr-FR" dirty="0" smtClean="0"/>
              <a:t> MVC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https://spring.io/guides/gs/serving-web-content/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3284984"/>
            <a:ext cx="9214730" cy="225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9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</a:t>
            </a:r>
            <a:r>
              <a:rPr lang="fr-FR" dirty="0" err="1" smtClean="0"/>
              <a:t>controller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2060848"/>
            <a:ext cx="11397129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6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page </a:t>
            </a:r>
            <a:r>
              <a:rPr lang="fr-FR" dirty="0" err="1" smtClean="0"/>
              <a:t>template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276872"/>
            <a:ext cx="10538126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0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executable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2276872"/>
            <a:ext cx="11687799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1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Start the server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319559"/>
            <a:ext cx="10216628" cy="536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232521"/>
            <a:ext cx="10145070" cy="277566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4143127"/>
            <a:ext cx="10145070" cy="29152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4008190"/>
            <a:ext cx="5545832" cy="4289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67408" y="1177466"/>
            <a:ext cx="5545832" cy="4289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dependency</a:t>
            </a:r>
            <a:r>
              <a:rPr lang="fr-FR" dirty="0" smtClean="0"/>
              <a:t> injection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Or inversion of control</a:t>
            </a:r>
          </a:p>
          <a:p>
            <a:r>
              <a:rPr lang="fr-FR" dirty="0" err="1" smtClean="0"/>
              <a:t>Allows</a:t>
            </a:r>
            <a:r>
              <a:rPr lang="fr-FR" dirty="0" smtClean="0"/>
              <a:t> to </a:t>
            </a:r>
            <a:r>
              <a:rPr lang="fr-FR" dirty="0" err="1" smtClean="0"/>
              <a:t>inject</a:t>
            </a:r>
            <a:r>
              <a:rPr lang="fr-FR" dirty="0" smtClean="0"/>
              <a:t> </a:t>
            </a:r>
            <a:r>
              <a:rPr lang="fr-FR" dirty="0" err="1" smtClean="0"/>
              <a:t>dependencies</a:t>
            </a:r>
            <a:r>
              <a:rPr lang="fr-FR" dirty="0"/>
              <a:t> </a:t>
            </a:r>
            <a:r>
              <a:rPr lang="fr-FR" dirty="0" smtClean="0"/>
              <a:t>at </a:t>
            </a:r>
            <a:r>
              <a:rPr lang="fr-FR" dirty="0" err="1" smtClean="0"/>
              <a:t>object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time</a:t>
            </a:r>
          </a:p>
          <a:p>
            <a:endParaRPr lang="fr-FR" dirty="0"/>
          </a:p>
          <a:p>
            <a:r>
              <a:rPr lang="fr-FR" dirty="0" smtClean="0"/>
              <a:t>Hollywood </a:t>
            </a:r>
            <a:r>
              <a:rPr lang="fr-FR" dirty="0" err="1" smtClean="0"/>
              <a:t>principle</a:t>
            </a:r>
            <a:endParaRPr lang="fr-FR" dirty="0" smtClean="0"/>
          </a:p>
          <a:p>
            <a:pPr lvl="1"/>
            <a:r>
              <a:rPr lang="fr-FR" dirty="0" err="1" smtClean="0"/>
              <a:t>Don’t</a:t>
            </a:r>
            <a:r>
              <a:rPr lang="fr-FR" dirty="0" smtClean="0"/>
              <a:t> call us, </a:t>
            </a:r>
            <a:r>
              <a:rPr lang="fr-FR" dirty="0" err="1" smtClean="0"/>
              <a:t>we</a:t>
            </a:r>
            <a:r>
              <a:rPr lang="fr-FR" dirty="0" smtClean="0"/>
              <a:t> call </a:t>
            </a:r>
            <a:r>
              <a:rPr lang="fr-FR" dirty="0" err="1" smtClean="0"/>
              <a:t>you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513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DiceTweet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Roll a </a:t>
            </a:r>
            <a:r>
              <a:rPr lang="fr-FR" dirty="0" err="1" smtClean="0"/>
              <a:t>dice</a:t>
            </a:r>
            <a:r>
              <a:rPr lang="fr-FR" dirty="0" smtClean="0"/>
              <a:t>, tweet the </a:t>
            </a:r>
            <a:r>
              <a:rPr lang="fr-FR" dirty="0" err="1" smtClean="0"/>
              <a:t>result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2420888"/>
            <a:ext cx="4176464" cy="131344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881" y="4221088"/>
            <a:ext cx="5305083" cy="131493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48893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Crappy</a:t>
            </a:r>
            <a:r>
              <a:rPr lang="fr-FR" dirty="0" smtClean="0"/>
              <a:t> </a:t>
            </a:r>
            <a:r>
              <a:rPr lang="fr-FR" dirty="0" err="1" smtClean="0"/>
              <a:t>DiceTweet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842461"/>
            <a:ext cx="7638743" cy="143140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3602574"/>
            <a:ext cx="5915245" cy="273630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92717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/>
              <a:t>S</a:t>
            </a:r>
            <a:r>
              <a:rPr lang="fr-FR" dirty="0" err="1" smtClean="0"/>
              <a:t>tudent</a:t>
            </a:r>
            <a:r>
              <a:rPr lang="fr-FR" dirty="0" smtClean="0"/>
              <a:t> </a:t>
            </a:r>
            <a:r>
              <a:rPr lang="fr-FR" dirty="0" err="1"/>
              <a:t>W</a:t>
            </a:r>
            <a:r>
              <a:rPr lang="fr-FR" dirty="0" err="1" smtClean="0"/>
              <a:t>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2204864"/>
            <a:ext cx="7803867" cy="367240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70845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Fault tolerant systems</a:t>
            </a:r>
            <a:endParaRPr lang="en-GB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basic characteristics of fault tolerance require:</a:t>
            </a:r>
          </a:p>
          <a:p>
            <a:pPr lvl="1"/>
            <a:r>
              <a:rPr lang="en-US" dirty="0"/>
              <a:t>No single point of failure</a:t>
            </a:r>
          </a:p>
          <a:p>
            <a:pPr lvl="1"/>
            <a:r>
              <a:rPr lang="en-US" dirty="0"/>
              <a:t>Fault isolation to the failing component</a:t>
            </a:r>
          </a:p>
          <a:p>
            <a:pPr lvl="1"/>
            <a:r>
              <a:rPr lang="en-US" dirty="0"/>
              <a:t>Fault containment to prevent propagation of the failure</a:t>
            </a:r>
          </a:p>
          <a:p>
            <a:pPr lvl="1"/>
            <a:r>
              <a:rPr lang="en-US" dirty="0"/>
              <a:t>Availability of reversion </a:t>
            </a:r>
            <a:r>
              <a:rPr lang="en-US" dirty="0" smtClean="0"/>
              <a:t>modes</a:t>
            </a:r>
            <a:endParaRPr lang="en-GB" dirty="0" smtClean="0"/>
          </a:p>
          <a:p>
            <a:r>
              <a:rPr lang="en-GB" dirty="0" smtClean="0"/>
              <a:t>Many kind of faults</a:t>
            </a:r>
          </a:p>
          <a:p>
            <a:pPr lvl="1"/>
            <a:r>
              <a:rPr lang="en-GB" dirty="0" smtClean="0"/>
              <a:t>Power</a:t>
            </a:r>
          </a:p>
          <a:p>
            <a:pPr lvl="1"/>
            <a:r>
              <a:rPr lang="en-GB" dirty="0" smtClean="0"/>
              <a:t>Network</a:t>
            </a:r>
          </a:p>
          <a:p>
            <a:pPr lvl="1"/>
            <a:r>
              <a:rPr lang="en-GB" dirty="0" smtClean="0"/>
              <a:t>Server</a:t>
            </a:r>
          </a:p>
          <a:p>
            <a:pPr lvl="1"/>
            <a:r>
              <a:rPr lang="en-GB" dirty="0" smtClean="0"/>
              <a:t>Disk</a:t>
            </a:r>
          </a:p>
          <a:p>
            <a:pPr lvl="1"/>
            <a:r>
              <a:rPr lang="en-GB" dirty="0" smtClean="0"/>
              <a:t>Virus or Attack</a:t>
            </a:r>
          </a:p>
          <a:p>
            <a:r>
              <a:rPr lang="en-GB" dirty="0" smtClean="0"/>
              <a:t>Requires replication and redundancy</a:t>
            </a: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/>
              <a:t>B</a:t>
            </a:r>
            <a:r>
              <a:rPr lang="fr-FR" dirty="0" err="1" smtClean="0"/>
              <a:t>etter</a:t>
            </a:r>
            <a:r>
              <a:rPr lang="fr-FR" dirty="0" smtClean="0"/>
              <a:t> </a:t>
            </a:r>
            <a:r>
              <a:rPr lang="fr-FR" dirty="0" err="1"/>
              <a:t>W</a:t>
            </a:r>
            <a:r>
              <a:rPr lang="fr-FR" dirty="0" err="1" smtClean="0"/>
              <a:t>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1825625"/>
            <a:ext cx="7344816" cy="44948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26159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Injection </a:t>
            </a:r>
            <a:r>
              <a:rPr lang="fr-FR" dirty="0" err="1" smtClean="0"/>
              <a:t>principle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996952"/>
            <a:ext cx="9217024" cy="207495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1610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Component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564904"/>
            <a:ext cx="9576606" cy="216024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88227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Wiring</a:t>
            </a:r>
            <a:r>
              <a:rPr lang="fr-FR" dirty="0" smtClean="0"/>
              <a:t> </a:t>
            </a:r>
            <a:r>
              <a:rPr lang="fr-FR" dirty="0" err="1" smtClean="0"/>
              <a:t>Spring</a:t>
            </a:r>
            <a:r>
              <a:rPr lang="fr-FR" dirty="0" smtClean="0"/>
              <a:t> Component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556792"/>
            <a:ext cx="82010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 and Bean </a:t>
            </a:r>
            <a:r>
              <a:rPr lang="fr-FR" dirty="0" err="1" smtClean="0"/>
              <a:t>declaration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9793088" cy="416450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3094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ApplicationContext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composants sont des singletons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852936"/>
            <a:ext cx="9649072" cy="31482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136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implementation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556792"/>
            <a:ext cx="6212892" cy="482453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742" y="2420888"/>
            <a:ext cx="6351216" cy="175860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3146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Other</a:t>
            </a:r>
            <a:r>
              <a:rPr lang="fr-FR" dirty="0" smtClean="0"/>
              <a:t> Config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276872"/>
            <a:ext cx="933618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Other</a:t>
            </a:r>
            <a:r>
              <a:rPr lang="fr-FR" dirty="0" smtClean="0"/>
              <a:t>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132856"/>
            <a:ext cx="10973254" cy="302433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46731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XML Configuration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5" y="2479972"/>
            <a:ext cx="12294109" cy="325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0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Middleware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Software </a:t>
            </a:r>
            <a:r>
              <a:rPr lang="fr-FR" dirty="0" err="1" smtClean="0"/>
              <a:t>between</a:t>
            </a:r>
            <a:r>
              <a:rPr lang="fr-FR" dirty="0" smtClean="0"/>
              <a:t> the operating system and the application</a:t>
            </a:r>
            <a:endParaRPr lang="fr-FR" dirty="0"/>
          </a:p>
        </p:txBody>
      </p:sp>
      <p:pic>
        <p:nvPicPr>
          <p:cNvPr id="1026" name="Picture 2" descr="Figure shows applications and components being able to&#10;communicate via middleware. The figure is explained in the text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2511424"/>
            <a:ext cx="370522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75720" y="6381328"/>
            <a:ext cx="48965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https://docs.oracle.com/cd/E19575-01/821-0028/aeraq/index.html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Last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10" y="2348880"/>
            <a:ext cx="10733290" cy="29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Lifecycle</a:t>
            </a:r>
            <a:r>
              <a:rPr lang="fr-FR" dirty="0" smtClean="0"/>
              <a:t> Callbacks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268760"/>
            <a:ext cx="6552728" cy="559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6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Callback </a:t>
            </a:r>
            <a:r>
              <a:rPr lang="fr-FR" dirty="0" err="1" smtClean="0"/>
              <a:t>Declaration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8" y="1690688"/>
            <a:ext cx="11397599" cy="30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9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on component and injection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Explicit </a:t>
            </a:r>
            <a:r>
              <a:rPr lang="fr-FR" dirty="0" err="1" smtClean="0"/>
              <a:t>dependencies</a:t>
            </a:r>
            <a:endParaRPr lang="fr-FR" dirty="0" smtClean="0"/>
          </a:p>
          <a:p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responsibility</a:t>
            </a:r>
            <a:r>
              <a:rPr lang="fr-FR" dirty="0" smtClean="0"/>
              <a:t> </a:t>
            </a:r>
            <a:r>
              <a:rPr lang="fr-FR" dirty="0" err="1" smtClean="0"/>
              <a:t>delegated</a:t>
            </a:r>
            <a:r>
              <a:rPr lang="fr-FR" dirty="0" smtClean="0"/>
              <a:t> to the </a:t>
            </a:r>
            <a:r>
              <a:rPr lang="fr-FR" dirty="0" err="1" smtClean="0"/>
              <a:t>framework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Image result for component and container sp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3356992"/>
            <a:ext cx="57245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47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Middleware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Hide</a:t>
            </a:r>
            <a:r>
              <a:rPr lang="fr-FR" dirty="0" smtClean="0"/>
              <a:t> distribution </a:t>
            </a:r>
            <a:r>
              <a:rPr lang="fr-FR" dirty="0" err="1" smtClean="0"/>
              <a:t>complexity</a:t>
            </a:r>
            <a:endParaRPr lang="fr-FR" dirty="0" smtClean="0"/>
          </a:p>
          <a:p>
            <a:r>
              <a:rPr lang="fr-FR" dirty="0" smtClean="0"/>
              <a:t>Help to </a:t>
            </a:r>
            <a:r>
              <a:rPr lang="fr-FR" dirty="0" err="1" smtClean="0"/>
              <a:t>make</a:t>
            </a:r>
            <a:r>
              <a:rPr lang="fr-FR" dirty="0" smtClean="0"/>
              <a:t> distribution transparent</a:t>
            </a:r>
          </a:p>
          <a:p>
            <a:pPr lvl="1"/>
            <a:r>
              <a:rPr lang="fr-FR" dirty="0" err="1" smtClean="0"/>
              <a:t>Transparency</a:t>
            </a:r>
            <a:r>
              <a:rPr lang="fr-FR" dirty="0" smtClean="0"/>
              <a:t> of </a:t>
            </a:r>
            <a:r>
              <a:rPr lang="fr-FR" dirty="0" err="1" smtClean="0"/>
              <a:t>heterogeneity</a:t>
            </a:r>
            <a:endParaRPr lang="fr-FR" dirty="0" smtClean="0"/>
          </a:p>
          <a:p>
            <a:pPr lvl="1"/>
            <a:r>
              <a:rPr lang="fr-FR" dirty="0" err="1" smtClean="0"/>
              <a:t>Transparency</a:t>
            </a:r>
            <a:r>
              <a:rPr lang="fr-FR" dirty="0" smtClean="0"/>
              <a:t> of location</a:t>
            </a:r>
          </a:p>
          <a:p>
            <a:pPr lvl="1"/>
            <a:r>
              <a:rPr lang="fr-FR" dirty="0" err="1" smtClean="0"/>
              <a:t>Transparency</a:t>
            </a:r>
            <a:r>
              <a:rPr lang="fr-FR" dirty="0" smtClean="0"/>
              <a:t> of invocation</a:t>
            </a:r>
          </a:p>
          <a:p>
            <a:pPr lvl="1"/>
            <a:r>
              <a:rPr lang="fr-FR" dirty="0" err="1" smtClean="0"/>
              <a:t>Transparency</a:t>
            </a:r>
            <a:r>
              <a:rPr lang="fr-FR" dirty="0" smtClean="0"/>
              <a:t> of transaction management</a:t>
            </a:r>
          </a:p>
          <a:p>
            <a:pPr lvl="1"/>
            <a:r>
              <a:rPr lang="fr-FR" dirty="0" err="1" smtClean="0"/>
              <a:t>Transparency</a:t>
            </a:r>
            <a:r>
              <a:rPr lang="fr-FR" dirty="0" smtClean="0"/>
              <a:t> of </a:t>
            </a:r>
            <a:r>
              <a:rPr lang="fr-FR" dirty="0" err="1" smtClean="0"/>
              <a:t>security</a:t>
            </a:r>
            <a:r>
              <a:rPr lang="fr-FR" dirty="0" smtClean="0"/>
              <a:t> management</a:t>
            </a:r>
          </a:p>
          <a:p>
            <a:pPr lvl="1"/>
            <a:r>
              <a:rPr lang="fr-FR" dirty="0" err="1" smtClean="0"/>
              <a:t>Transparency</a:t>
            </a:r>
            <a:r>
              <a:rPr lang="fr-FR" dirty="0" smtClean="0"/>
              <a:t> of service </a:t>
            </a:r>
            <a:r>
              <a:rPr lang="fr-FR" dirty="0" err="1" smtClean="0"/>
              <a:t>replication</a:t>
            </a:r>
            <a:endParaRPr lang="fr-FR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Distributed Object</a:t>
            </a:r>
            <a:endParaRPr lang="en-GB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dirty="0" smtClean="0"/>
              <a:t>A distributed object is made available to a distant client</a:t>
            </a:r>
          </a:p>
          <a:p>
            <a:pPr lvl="1"/>
            <a:r>
              <a:rPr lang="en-GB" dirty="0" smtClean="0"/>
              <a:t>Executing in another process, </a:t>
            </a:r>
          </a:p>
          <a:p>
            <a:pPr lvl="1"/>
            <a:r>
              <a:rPr lang="en-GB" dirty="0" smtClean="0"/>
              <a:t>From another place of the network</a:t>
            </a:r>
          </a:p>
          <a:p>
            <a:endParaRPr lang="en-GB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91744" y="3212976"/>
            <a:ext cx="4038600" cy="3235325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Developing a distributed object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dirty="0" smtClean="0"/>
              <a:t>Take into account the execution context</a:t>
            </a:r>
          </a:p>
          <a:p>
            <a:pPr lvl="1"/>
            <a:r>
              <a:rPr lang="en-GB" dirty="0" smtClean="0"/>
              <a:t>Explicit middleware</a:t>
            </a:r>
          </a:p>
          <a:p>
            <a:pPr lvl="1"/>
            <a:r>
              <a:rPr lang="en-GB" dirty="0" smtClean="0"/>
              <a:t>The developer is in charge</a:t>
            </a:r>
          </a:p>
          <a:p>
            <a:r>
              <a:rPr lang="en-GB" dirty="0" smtClean="0"/>
              <a:t>The environment manage the execution context</a:t>
            </a:r>
          </a:p>
          <a:p>
            <a:pPr lvl="1"/>
            <a:r>
              <a:rPr lang="en-GB" dirty="0" smtClean="0"/>
              <a:t>Implicit middleware</a:t>
            </a:r>
          </a:p>
          <a:p>
            <a:pPr lvl="1"/>
            <a:r>
              <a:rPr lang="en-GB" dirty="0" smtClean="0"/>
              <a:t>The container is in charge</a:t>
            </a:r>
            <a:endParaRPr lang="en-GB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Software Code/Middleware code</a:t>
            </a:r>
            <a:endParaRPr lang="fr-FR"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Software Code, </a:t>
            </a:r>
            <a:r>
              <a:rPr lang="fr-FR" dirty="0" err="1" smtClean="0"/>
              <a:t>related</a:t>
            </a:r>
            <a:r>
              <a:rPr lang="fr-FR" dirty="0" smtClean="0"/>
              <a:t> to the business</a:t>
            </a:r>
          </a:p>
          <a:p>
            <a:pPr lvl="1"/>
            <a:r>
              <a:rPr lang="fr-FR" dirty="0" smtClean="0"/>
              <a:t>Management of a </a:t>
            </a:r>
            <a:r>
              <a:rPr lang="fr-FR" dirty="0" err="1" smtClean="0"/>
              <a:t>bank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endParaRPr lang="fr-FR" dirty="0" smtClean="0"/>
          </a:p>
          <a:p>
            <a:r>
              <a:rPr lang="fr-FR" dirty="0" smtClean="0"/>
              <a:t>Middleware code, not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related</a:t>
            </a:r>
            <a:r>
              <a:rPr lang="fr-FR" dirty="0" smtClean="0"/>
              <a:t> to the business</a:t>
            </a:r>
          </a:p>
          <a:p>
            <a:pPr lvl="1"/>
            <a:r>
              <a:rPr lang="fr-FR" dirty="0" smtClean="0"/>
              <a:t>Security management</a:t>
            </a:r>
          </a:p>
          <a:p>
            <a:pPr lvl="1"/>
            <a:r>
              <a:rPr lang="fr-FR" dirty="0" smtClean="0"/>
              <a:t>Audit</a:t>
            </a:r>
          </a:p>
          <a:p>
            <a:pPr lvl="1"/>
            <a:r>
              <a:rPr lang="fr-FR" dirty="0" err="1" smtClean="0"/>
              <a:t>Persistence</a:t>
            </a:r>
            <a:r>
              <a:rPr lang="fr-FR" dirty="0" smtClean="0"/>
              <a:t> management</a:t>
            </a:r>
          </a:p>
          <a:p>
            <a:r>
              <a:rPr lang="fr-FR" dirty="0" smtClean="0"/>
              <a:t>Goal : </a:t>
            </a:r>
            <a:r>
              <a:rPr lang="fr-FR" dirty="0" err="1" smtClean="0"/>
              <a:t>separate</a:t>
            </a:r>
            <a:r>
              <a:rPr lang="fr-FR" dirty="0" smtClean="0"/>
              <a:t> the application code </a:t>
            </a:r>
            <a:r>
              <a:rPr lang="fr-FR" dirty="0" err="1" smtClean="0"/>
              <a:t>from</a:t>
            </a:r>
            <a:r>
              <a:rPr lang="fr-FR" dirty="0" smtClean="0"/>
              <a:t> the middleware code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s2GVo9uXnV4EdrCKOQ1Oo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cB6YzjX3SPBsejBvmg4Ok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ZKbri8nW6xKirmlM4mB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hCWCQceSSjopUrB99Z2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MfHI9IpyFdjcezP2cFae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5pwbd5lQ2MwynIpkmh5A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Bs3LLaH0aEDqArodYIWT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LNYzAuI0SYZyhf3uIX31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UX7XV8jnDczedRwilg0f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2DDk6voKJwKmhhmRvSBZ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GgfEUelQndlQ22MPWNo2V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NdjFejyJfbM8mSiBZWQro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Epk06Hc4mgQynBdBO82z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2Pbj8xf4mjYF4va5C0S6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Mhq9OSEgnVdkBz8GXaXZ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ZRppudffhdVOzvS5eANk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Si62wc89smm3UTYImq5V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sKUAWW2I9NFPpxQIP74f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sPcmzU41ooS7hofuK8B7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XeweMZrAzU1Oqycszf6qj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Gdum70wj1GgHNF3I92hy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ViZGgCugWFjnh11s0OXA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90seEMYQyF7YurDPmeHJ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KCDvvEsRc17azhYPDHiSU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Y3HSkkcIIgBXljBEK2W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bfzWEIpLcDJRFErNM7x0j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YjDv22yQX41MO7VFBMX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T5DgekmWNeoFwWv9td9sj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S5GF9RXUpODNmBC1cnIE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NERDFQsVdlSg6eXQSbAV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nZswjDppeSO6i1Nvb6st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V5vo4mux3SdxgSb9xOwO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UetgWRyNfBbYpzd7DkagP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mSZqao0PHh8kyNNvhX9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B7ivnyO8lqnyiKqRq4g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yIKxpR639LlVqTePu9Kcx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0yGRhvdECyo0pT20oaU0S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sZVV2m0tt4E63n1Vz2UGO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TLLVk1zDXM9VCvs9j8xzp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4ZCv5WQkKrqCt45Am3RJ8C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S9OO8BftUqbv69971YTP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W8KvspJL9exKTB6wTYot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oVOXq172gJr9lZzkKRWrS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YhqxZqctFo0Cm8z2N6R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RDS3SOdwIIC55aFM4TWgk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LBv16Wm47NOkUq92JP9wf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dFizYHWdb7kdE5ETzZh6Z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3ef8aeCYBx63TT3VRhR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UXtcThxLBEvJjDiLGypO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YXThzW5pza49tcE8tMDXH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LvVmGzU1N7yefAmWk2YjN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SFV7p5J6H7VXPGoiznzu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CfM8K9P8bLeNGeomK1PM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MZWLN1reCS15TjhFYlkrP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ry9ApD6AjR237Ywq6f5w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eUO9m6tcHYghmzbLYLj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cz4wJQnctGl0Se4UinG2u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Pn8VHP5Fs4X1WVTWmtof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LUSAgfiP93KrAnzWWzY1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NeovIKYzoNGTUiukF6d8X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8wLEuiv0wIg04tglqzMQj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dzlxk0qUpeJNMlOBKZj8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9dwEcrYAV390o1nN7FwFF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6u0X4KVt5Qu45FjtFzGPS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MXfeIAo0LGvEHomW61Ec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1fcgxlUe3qXEdvbft4tG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gLcukjzCT08XGOWYZ5Wxd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XTFL0vJJlZoJ83orNMqcp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xgHx8i6puu6EDKZ8995DB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C329i2yL6in9D1gnPXmp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fzBNGtBChL6lo4tnrDWu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tpErFDg7LfXxsXwupWT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vSohX2hkLswEbD94EQqf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7PSjdS8Xv0nvJ1pSp3bRV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38677</TotalTime>
  <Words>877</Words>
  <Application>Microsoft Office PowerPoint</Application>
  <PresentationFormat>Grand écran</PresentationFormat>
  <Paragraphs>207</Paragraphs>
  <Slides>53</Slides>
  <Notes>8</Notes>
  <HiddenSlides>1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53</vt:i4>
      </vt:variant>
      <vt:variant>
        <vt:lpstr>Diaporamas personnalisés</vt:lpstr>
      </vt:variant>
      <vt:variant>
        <vt:i4>2</vt:i4>
      </vt:variant>
    </vt:vector>
  </HeadingPairs>
  <TitlesOfParts>
    <vt:vector size="60" baseType="lpstr">
      <vt:lpstr>Arial</vt:lpstr>
      <vt:lpstr>Calibri</vt:lpstr>
      <vt:lpstr>Calibri Light</vt:lpstr>
      <vt:lpstr>Times New Roman</vt:lpstr>
      <vt:lpstr>Thème Office</vt:lpstr>
      <vt:lpstr>Distributed Object and Components</vt:lpstr>
      <vt:lpstr>Objectives</vt:lpstr>
      <vt:lpstr>Engineering problem</vt:lpstr>
      <vt:lpstr>Fault tolerant systems</vt:lpstr>
      <vt:lpstr>Middleware</vt:lpstr>
      <vt:lpstr>Middleware</vt:lpstr>
      <vt:lpstr>Distributed Object</vt:lpstr>
      <vt:lpstr>Developing a distributed object</vt:lpstr>
      <vt:lpstr>Software Code/Middleware code</vt:lpstr>
      <vt:lpstr>Explicit Middleware</vt:lpstr>
      <vt:lpstr>Implicit Middleware</vt:lpstr>
      <vt:lpstr>Middleware code</vt:lpstr>
      <vt:lpstr>CORBA and object brokers</vt:lpstr>
      <vt:lpstr>Object Request Broker</vt:lpstr>
      <vt:lpstr>Common Object Services</vt:lpstr>
      <vt:lpstr>CORBA and interoperability</vt:lpstr>
      <vt:lpstr>Problems with Distributed Objects</vt:lpstr>
      <vt:lpstr>Component</vt:lpstr>
      <vt:lpstr>Component diagram</vt:lpstr>
      <vt:lpstr>Definitions</vt:lpstr>
      <vt:lpstr>Container</vt:lpstr>
      <vt:lpstr>Components as service provider</vt:lpstr>
      <vt:lpstr>Interfaces</vt:lpstr>
      <vt:lpstr>Component models</vt:lpstr>
      <vt:lpstr>Component vs Objects</vt:lpstr>
      <vt:lpstr>Middleware support</vt:lpstr>
      <vt:lpstr>Spring Framework</vt:lpstr>
      <vt:lpstr>Core and modules</vt:lpstr>
      <vt:lpstr>Framework</vt:lpstr>
      <vt:lpstr>Example : a Web application with Spring MVC</vt:lpstr>
      <vt:lpstr>Web controller</vt:lpstr>
      <vt:lpstr>Web page template</vt:lpstr>
      <vt:lpstr>Make executable</vt:lpstr>
      <vt:lpstr>Start the server</vt:lpstr>
      <vt:lpstr>Test</vt:lpstr>
      <vt:lpstr>Spring dependency injection</vt:lpstr>
      <vt:lpstr>The DiceTweet app</vt:lpstr>
      <vt:lpstr>Crappy DiceTweet</vt:lpstr>
      <vt:lpstr>The Student Way</vt:lpstr>
      <vt:lpstr>A Better Way</vt:lpstr>
      <vt:lpstr>Injection principle</vt:lpstr>
      <vt:lpstr>Spring Component</vt:lpstr>
      <vt:lpstr>Wiring Spring Component</vt:lpstr>
      <vt:lpstr>Configuration and Bean declaration</vt:lpstr>
      <vt:lpstr>ApplicationContext</vt:lpstr>
      <vt:lpstr>Other implementation</vt:lpstr>
      <vt:lpstr>Other Config</vt:lpstr>
      <vt:lpstr>Other Application</vt:lpstr>
      <vt:lpstr>XML Configuration</vt:lpstr>
      <vt:lpstr>Last Application</vt:lpstr>
      <vt:lpstr>Lifecycle Callbacks</vt:lpstr>
      <vt:lpstr>Callback Declaration</vt:lpstr>
      <vt:lpstr>Conclusion on component and injection</vt:lpstr>
      <vt:lpstr>J2EE</vt:lpstr>
      <vt:lpstr>EJB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aux  Entreprise Java Beans</dc:title>
  <dc:creator>Charoy</dc:creator>
  <cp:lastModifiedBy>Francois Charoy</cp:lastModifiedBy>
  <cp:revision>79</cp:revision>
  <dcterms:modified xsi:type="dcterms:W3CDTF">2019-09-24T20:01:58Z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1pHRfRDuP-aqsRKxkg0mNFzFsWGFxNfWcB3fdizX-IMk</vt:lpwstr>
  </property>
  <property fmtid="{D5CDD505-2E9C-101B-9397-08002B2CF9AE}" pid="4" name="Google.Documents.RevisionId">
    <vt:lpwstr>03235713139828478431</vt:lpwstr>
  </property>
  <property fmtid="{D5CDD505-2E9C-101B-9397-08002B2CF9AE}" pid="5" name="Google.Documents.PluginVersion">
    <vt:lpwstr>2.0.2154.5604</vt:lpwstr>
  </property>
  <property fmtid="{D5CDD505-2E9C-101B-9397-08002B2CF9AE}" pid="6" name="Google.Documents.MergeIncapabilityFlags">
    <vt:i4>0</vt:i4>
  </property>
</Properties>
</file>