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8"/>
  </p:notesMasterIdLst>
  <p:sldIdLst>
    <p:sldId id="256" r:id="rId2"/>
    <p:sldId id="32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26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43" r:id="rId23"/>
    <p:sldId id="344" r:id="rId24"/>
    <p:sldId id="345" r:id="rId25"/>
    <p:sldId id="346" r:id="rId26"/>
    <p:sldId id="347" r:id="rId27"/>
    <p:sldId id="270" r:id="rId28"/>
    <p:sldId id="271" r:id="rId29"/>
    <p:sldId id="272" r:id="rId30"/>
    <p:sldId id="276" r:id="rId31"/>
    <p:sldId id="273" r:id="rId32"/>
    <p:sldId id="324" r:id="rId33"/>
    <p:sldId id="348" r:id="rId34"/>
    <p:sldId id="349" r:id="rId35"/>
    <p:sldId id="350" r:id="rId36"/>
    <p:sldId id="351" r:id="rId37"/>
    <p:sldId id="352" r:id="rId38"/>
    <p:sldId id="280" r:id="rId39"/>
    <p:sldId id="295" r:id="rId40"/>
    <p:sldId id="296" r:id="rId41"/>
    <p:sldId id="297" r:id="rId42"/>
    <p:sldId id="299" r:id="rId43"/>
    <p:sldId id="298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C271A-CAE8-4483-B9DB-B4F9428CC91D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C15F8-2BD2-4164-B5FB-5F11F7EB1A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46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53EB8-1ED2-40F7-9D72-B15525F83314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22129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0A51B-D484-4E88-938E-047F39B7A281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35359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B162C-0FC9-43D8-9243-D44EC16D24A8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9824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CBDC7-1AAD-4E8A-876E-65875D319C70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23631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B99E6-B99D-47AD-917A-620BF33E8E96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6661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8"/>
            <a:ext cx="4740978" cy="351368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498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15950" y="877888"/>
            <a:ext cx="5626100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1392" y="4350018"/>
            <a:ext cx="4740978" cy="351368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20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0444C-C48A-449B-9EB0-6B9D7BA449FA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97031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F1E9CB-6251-4FC0-B88D-7BAB58CFEDA3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3107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3BC36-9558-4428-B8F3-C4B20038D1AE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9929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69FEC-406F-41C5-A4C3-F8DB7363B639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57650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FA8D0F-1E1E-439B-B056-A7A963D53915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7927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1BA04-D39A-4F11-A6CF-2ACDF6421601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68327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2D754-7521-4B8D-B67D-9FD5743C787F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54923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4506DA-3221-466F-AC60-20608CB7F3F1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5390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E04-3266-481A-857F-215292281CDA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F6B8-2DA8-4785-81D9-918200475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9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E04-3266-481A-857F-215292281CDA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F6B8-2DA8-4785-81D9-918200475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46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E04-3266-481A-857F-215292281CDA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F6B8-2DA8-4785-81D9-918200475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6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E04-3266-481A-857F-215292281CDA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F6B8-2DA8-4785-81D9-918200475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16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E04-3266-481A-857F-215292281CDA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F6B8-2DA8-4785-81D9-918200475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59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E04-3266-481A-857F-215292281CDA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F6B8-2DA8-4785-81D9-918200475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53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E04-3266-481A-857F-215292281CDA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F6B8-2DA8-4785-81D9-918200475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11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E04-3266-481A-857F-215292281CDA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F6B8-2DA8-4785-81D9-918200475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95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E04-3266-481A-857F-215292281CDA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F6B8-2DA8-4785-81D9-918200475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32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E04-3266-481A-857F-215292281CDA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F6B8-2DA8-4785-81D9-918200475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17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6E04-3266-481A-857F-215292281CDA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F6B8-2DA8-4785-81D9-918200475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38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6E04-3266-481A-857F-215292281CDA}" type="datetimeFigureOut">
              <a:rPr lang="fr-FR" smtClean="0"/>
              <a:t>19/11/2018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F6B8-2DA8-4785-81D9-9182004755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44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blish/subscrib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groups.org/movies/ReplCache.swf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Indirect Communication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9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Publish-Subscribe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system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publisher</a:t>
            </a:r>
            <a:r>
              <a:rPr lang="fr-FR" dirty="0" smtClean="0"/>
              <a:t> </a:t>
            </a:r>
            <a:r>
              <a:rPr lang="fr-FR" dirty="0" err="1" smtClean="0"/>
              <a:t>publish</a:t>
            </a:r>
            <a:r>
              <a:rPr lang="fr-FR" dirty="0" smtClean="0"/>
              <a:t> </a:t>
            </a:r>
            <a:r>
              <a:rPr lang="fr-FR" dirty="0" err="1" smtClean="0"/>
              <a:t>events</a:t>
            </a:r>
            <a:r>
              <a:rPr lang="fr-FR" dirty="0" smtClean="0"/>
              <a:t> to an </a:t>
            </a:r>
            <a:r>
              <a:rPr lang="fr-FR" dirty="0" err="1" smtClean="0"/>
              <a:t>event</a:t>
            </a:r>
            <a:r>
              <a:rPr lang="fr-FR" dirty="0" smtClean="0"/>
              <a:t> service</a:t>
            </a:r>
          </a:p>
          <a:p>
            <a:pPr lvl="1"/>
            <a:r>
              <a:rPr lang="fr-FR" dirty="0" err="1" smtClean="0"/>
              <a:t>Subscribers</a:t>
            </a:r>
            <a:r>
              <a:rPr lang="fr-FR" dirty="0" smtClean="0"/>
              <a:t> express </a:t>
            </a:r>
            <a:r>
              <a:rPr lang="fr-FR" dirty="0" err="1" smtClean="0"/>
              <a:t>interest</a:t>
            </a:r>
            <a:r>
              <a:rPr lang="fr-FR" dirty="0" smtClean="0"/>
              <a:t> in </a:t>
            </a:r>
            <a:r>
              <a:rPr lang="fr-FR" dirty="0" err="1" smtClean="0"/>
              <a:t>events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subscription</a:t>
            </a:r>
            <a:endParaRPr lang="fr-FR" dirty="0" smtClean="0"/>
          </a:p>
          <a:p>
            <a:pPr lvl="1"/>
            <a:r>
              <a:rPr lang="fr-FR" dirty="0" smtClean="0"/>
              <a:t>The system match </a:t>
            </a:r>
            <a:r>
              <a:rPr lang="fr-FR" dirty="0" err="1" smtClean="0"/>
              <a:t>subscriptions</a:t>
            </a:r>
            <a:r>
              <a:rPr lang="fr-FR" dirty="0" smtClean="0"/>
              <a:t> to </a:t>
            </a:r>
            <a:r>
              <a:rPr lang="fr-FR" dirty="0" err="1" smtClean="0"/>
              <a:t>events</a:t>
            </a:r>
            <a:r>
              <a:rPr lang="fr-FR" dirty="0" smtClean="0"/>
              <a:t> and </a:t>
            </a:r>
            <a:r>
              <a:rPr lang="fr-FR" dirty="0" err="1" smtClean="0"/>
              <a:t>ensure</a:t>
            </a:r>
            <a:r>
              <a:rPr lang="fr-FR" dirty="0" smtClean="0"/>
              <a:t> the </a:t>
            </a:r>
            <a:r>
              <a:rPr lang="fr-FR" dirty="0" err="1" smtClean="0"/>
              <a:t>delivery</a:t>
            </a:r>
            <a:endParaRPr lang="fr-FR" dirty="0" smtClean="0"/>
          </a:p>
          <a:p>
            <a:r>
              <a:rPr lang="fr-FR" dirty="0" smtClean="0"/>
              <a:t>Application</a:t>
            </a:r>
          </a:p>
          <a:p>
            <a:pPr lvl="1"/>
            <a:r>
              <a:rPr lang="fr-FR" dirty="0" smtClean="0"/>
              <a:t>Financial information </a:t>
            </a:r>
            <a:r>
              <a:rPr lang="fr-FR" dirty="0" err="1" smtClean="0"/>
              <a:t>systems</a:t>
            </a:r>
            <a:endParaRPr lang="fr-FR" dirty="0" smtClean="0"/>
          </a:p>
          <a:p>
            <a:pPr lvl="1"/>
            <a:r>
              <a:rPr lang="fr-FR" dirty="0" err="1" smtClean="0"/>
              <a:t>Cooperative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  <a:p>
            <a:pPr lvl="1"/>
            <a:r>
              <a:rPr lang="fr-FR" dirty="0" err="1" smtClean="0"/>
              <a:t>Ubiquitous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1"/>
            <a:r>
              <a:rPr lang="fr-FR" dirty="0" smtClean="0"/>
              <a:t>Monitoring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433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81" y="1499394"/>
            <a:ext cx="6624638" cy="385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4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Decoupling</a:t>
            </a:r>
            <a:r>
              <a:rPr lang="fr-FR" dirty="0" smtClean="0"/>
              <a:t> in time and </a:t>
            </a:r>
            <a:r>
              <a:rPr lang="fr-FR" dirty="0" err="1" smtClean="0"/>
              <a:t>Space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714083"/>
            <a:ext cx="9397683" cy="448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12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Classification of Pub/Sub Architectures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 b="1"/>
              <a:t>Centralized Broker model</a:t>
            </a:r>
          </a:p>
          <a:p>
            <a:pPr lvl="1"/>
            <a:r>
              <a:rPr lang="en-GB" altLang="zh-TW" b="1"/>
              <a:t>Consists of multiple publishers and multiple subscribers and centralized broker/brokers (an overlay network of brokers interacting with each other).</a:t>
            </a:r>
          </a:p>
          <a:p>
            <a:pPr lvl="1"/>
            <a:r>
              <a:rPr lang="en-GB" altLang="zh-TW" b="1"/>
              <a:t>Subscribers/Publishers will contact 1 broker, and does not need to have knowledge about others. </a:t>
            </a:r>
          </a:p>
          <a:p>
            <a:pPr lvl="1"/>
            <a:r>
              <a:rPr lang="en-GB" altLang="zh-TW" b="1"/>
              <a:t>E.g. CORBA event services, JMS, JEDI etc…</a:t>
            </a:r>
          </a:p>
          <a:p>
            <a:endParaRPr lang="en-GB" altLang="fr-FR" b="1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62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Classification of Pub/Sub Architectures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 b="1"/>
              <a:t>Peer-to-Peer model</a:t>
            </a:r>
          </a:p>
          <a:p>
            <a:pPr lvl="1"/>
            <a:r>
              <a:rPr lang="en-GB" altLang="zh-TW" b="1"/>
              <a:t>Each node can be publisher, subscriber or broker.</a:t>
            </a:r>
          </a:p>
          <a:p>
            <a:pPr lvl="1"/>
            <a:r>
              <a:rPr lang="en-GB" altLang="zh-TW" b="1"/>
              <a:t>Subscribers subscribe to publishers directly and publishers notify subscribers directly. Therefore they must maintain knowledge of each other. </a:t>
            </a:r>
          </a:p>
          <a:p>
            <a:pPr lvl="1"/>
            <a:r>
              <a:rPr lang="en-GB" altLang="zh-TW" b="1"/>
              <a:t>Complex in nature, mechanisms such as DHT and CHORD are employed to locate nodes in the network.</a:t>
            </a:r>
          </a:p>
          <a:p>
            <a:pPr lvl="1"/>
            <a:r>
              <a:rPr lang="en-GB" altLang="zh-TW" b="1"/>
              <a:t>E.g. Java distributed event service</a:t>
            </a:r>
            <a:endParaRPr lang="en-US" altLang="zh-TW" b="1"/>
          </a:p>
        </p:txBody>
      </p:sp>
    </p:spTree>
    <p:extLst>
      <p:ext uri="{BB962C8B-B14F-4D97-AF65-F5344CB8AC3E}">
        <p14:creationId xmlns:p14="http://schemas.microsoft.com/office/powerpoint/2010/main" val="82846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fr-FR" sz="4000"/>
              <a:t>Key functions implemented by   P/S</a:t>
            </a:r>
            <a:br>
              <a:rPr lang="en-GB" altLang="fr-FR" sz="4000"/>
            </a:br>
            <a:r>
              <a:rPr lang="en-GB" altLang="fr-FR" sz="4000"/>
              <a:t>middleware service</a:t>
            </a:r>
            <a:endParaRPr lang="en-US" altLang="zh-TW" sz="4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fr-FR"/>
              <a:t>Event filtering (event selection)</a:t>
            </a:r>
            <a:endParaRPr lang="en-GB" altLang="zh-TW"/>
          </a:p>
          <a:p>
            <a:pPr lvl="1"/>
            <a:r>
              <a:rPr lang="en-GB" altLang="fr-FR"/>
              <a:t>The process which selects the set of subscribers that have shown interest in a given event</a:t>
            </a:r>
            <a:r>
              <a:rPr lang="en-GB" altLang="zh-TW"/>
              <a:t>. Subscriptions are stored in memory and searched when a publisher publishes a new event. </a:t>
            </a:r>
            <a:endParaRPr lang="en-GB" altLang="fr-FR"/>
          </a:p>
          <a:p>
            <a:r>
              <a:rPr lang="en-GB" altLang="fr-FR"/>
              <a:t>Event routing (event delivery) </a:t>
            </a:r>
            <a:endParaRPr lang="en-GB" altLang="zh-TW"/>
          </a:p>
          <a:p>
            <a:pPr lvl="1"/>
            <a:r>
              <a:rPr lang="en-GB" altLang="fr-FR"/>
              <a:t>The process of routing the published events from the publisher to all interested subscribers   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926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Event Filtering (Subscription Model)</a:t>
            </a:r>
            <a:br>
              <a:rPr lang="en-US" altLang="zh-TW" sz="4000"/>
            </a:br>
            <a:r>
              <a:rPr lang="en-US" altLang="zh-TW" sz="4000"/>
              <a:t>Topic based VS Content based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Topic based</a:t>
            </a:r>
          </a:p>
          <a:p>
            <a:pPr lvl="1"/>
            <a:r>
              <a:rPr lang="en-GB" altLang="fr-FR"/>
              <a:t>Generally also  known as topic based, group based or channel based event filtering.</a:t>
            </a:r>
          </a:p>
          <a:p>
            <a:pPr lvl="1"/>
            <a:r>
              <a:rPr lang="en-GB" altLang="zh-TW"/>
              <a:t>Each </a:t>
            </a:r>
            <a:r>
              <a:rPr lang="en-GB" altLang="fr-FR"/>
              <a:t>event is published to one of these channels  by its publisher</a:t>
            </a:r>
            <a:r>
              <a:rPr lang="en-GB" altLang="zh-TW"/>
              <a:t>. </a:t>
            </a:r>
          </a:p>
          <a:p>
            <a:pPr lvl="1"/>
            <a:r>
              <a:rPr lang="en-GB" altLang="zh-TW"/>
              <a:t>S</a:t>
            </a:r>
            <a:r>
              <a:rPr lang="en-GB" altLang="fr-FR"/>
              <a:t>ubscriber</a:t>
            </a:r>
            <a:r>
              <a:rPr lang="en-GB" altLang="zh-TW"/>
              <a:t>s</a:t>
            </a:r>
            <a:r>
              <a:rPr lang="en-GB" altLang="fr-FR"/>
              <a:t> subscribes to a particular channel and will receive </a:t>
            </a:r>
            <a:r>
              <a:rPr lang="en-GB" altLang="zh-TW"/>
              <a:t>ALL</a:t>
            </a:r>
            <a:r>
              <a:rPr lang="en-GB" altLang="fr-FR"/>
              <a:t> events published to the subscribed channel.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689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Topic-based subscription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r>
              <a:rPr lang="en-GB" altLang="fr-FR" sz="2000"/>
              <a:t>Simple  process  for  matching an event to subscriptions</a:t>
            </a:r>
            <a:r>
              <a:rPr lang="en-GB" altLang="zh-TW" sz="2000"/>
              <a:t>. However, limited expressiveness. </a:t>
            </a:r>
          </a:p>
          <a:p>
            <a:pPr lvl="1">
              <a:lnSpc>
                <a:spcPct val="90000"/>
              </a:lnSpc>
            </a:pPr>
            <a:r>
              <a:rPr lang="en-US" altLang="zh-TW" sz="2000"/>
              <a:t>Event filtering is easy, event routing is difficult (Heavy load on the network). The challenge is to multicast event effectively to subscribers.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/>
          </a:p>
          <a:p>
            <a:pPr>
              <a:lnSpc>
                <a:spcPct val="90000"/>
              </a:lnSpc>
            </a:pPr>
            <a:endParaRPr lang="en-US" altLang="zh-TW" sz="240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1352079"/>
            <a:ext cx="3903662" cy="263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204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Event Filtering- Subscription Model</a:t>
            </a:r>
            <a:br>
              <a:rPr lang="en-US" altLang="zh-TW" sz="4000"/>
            </a:br>
            <a:r>
              <a:rPr lang="en-US" altLang="zh-TW" sz="4000"/>
              <a:t>Topic based VS Content based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Content based</a:t>
            </a:r>
          </a:p>
          <a:p>
            <a:pPr lvl="1">
              <a:lnSpc>
                <a:spcPct val="90000"/>
              </a:lnSpc>
            </a:pPr>
            <a:r>
              <a:rPr lang="en-GB" altLang="fr-FR"/>
              <a:t>More flexibility and power to subscribers, by allowing </a:t>
            </a:r>
            <a:r>
              <a:rPr lang="en-GB" altLang="zh-TW"/>
              <a:t>more expression in</a:t>
            </a:r>
            <a:r>
              <a:rPr lang="en-GB" altLang="fr-FR"/>
              <a:t> arbitrary</a:t>
            </a:r>
            <a:r>
              <a:rPr lang="en-GB" altLang="zh-TW"/>
              <a:t>/customized</a:t>
            </a:r>
            <a:r>
              <a:rPr lang="en-GB" altLang="fr-FR"/>
              <a:t> query over the contents of the event.</a:t>
            </a:r>
            <a:endParaRPr lang="en-GB" altLang="zh-TW"/>
          </a:p>
          <a:p>
            <a:pPr lvl="1">
              <a:lnSpc>
                <a:spcPct val="90000"/>
              </a:lnSpc>
            </a:pPr>
            <a:r>
              <a:rPr lang="en-GB" altLang="zh-TW"/>
              <a:t>Event publication by a key/value attribute pair, and subscriptions specify filters using a explicit subscription language. </a:t>
            </a:r>
            <a:endParaRPr lang="en-GB" altLang="fr-FR"/>
          </a:p>
          <a:p>
            <a:pPr lvl="1">
              <a:lnSpc>
                <a:spcPct val="90000"/>
              </a:lnSpc>
            </a:pPr>
            <a:r>
              <a:rPr lang="en-GB" altLang="fr-FR"/>
              <a:t>E.g. Notify me of all stock quotes of IBM from New York stock exchange if the price is greater than 150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zh-TW"/>
              <a:t>  </a:t>
            </a:r>
            <a:endParaRPr lang="en-GB" altLang="fr-FR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8871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Content-based Subscription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256088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endParaRPr lang="en-GB" altLang="zh-TW" sz="2000"/>
          </a:p>
          <a:p>
            <a:pPr lvl="1">
              <a:lnSpc>
                <a:spcPct val="90000"/>
              </a:lnSpc>
            </a:pPr>
            <a:r>
              <a:rPr lang="en-GB" altLang="fr-FR" sz="2000"/>
              <a:t>Added complexity in matching an event to subscriptions</a:t>
            </a:r>
            <a:r>
              <a:rPr lang="en-GB" altLang="zh-TW" sz="2000"/>
              <a:t>. (Implementation: Subscription arranged in a matching tree, where each node is a partial condition.</a:t>
            </a:r>
          </a:p>
          <a:p>
            <a:pPr lvl="1">
              <a:lnSpc>
                <a:spcPct val="90000"/>
              </a:lnSpc>
            </a:pPr>
            <a:r>
              <a:rPr lang="en-GB" altLang="zh-TW" sz="2000"/>
              <a:t>However, more precision is provided and event routing is easier</a:t>
            </a:r>
            <a:endParaRPr lang="en-US" altLang="zh-TW" sz="200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9" y="1484314"/>
            <a:ext cx="37242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06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https://www.ics.uci.edu/~cs237/lectures/old/Distributed_pubsub_presentation.ppt</a:t>
            </a:r>
          </a:p>
        </p:txBody>
      </p:sp>
    </p:spTree>
    <p:extLst>
      <p:ext uri="{BB962C8B-B14F-4D97-AF65-F5344CB8AC3E}">
        <p14:creationId xmlns:p14="http://schemas.microsoft.com/office/powerpoint/2010/main" val="1290418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Event Routing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TW"/>
              <a:t>After filtering the events, the broker/brokers must route the events to the corresponding subscribers. </a:t>
            </a:r>
          </a:p>
          <a:p>
            <a:r>
              <a:rPr lang="en-US" altLang="zh-TW"/>
              <a:t>Can be done in the following ways:</a:t>
            </a:r>
          </a:p>
          <a:p>
            <a:pPr lvl="1"/>
            <a:r>
              <a:rPr lang="en-US" altLang="zh-TW"/>
              <a:t>Unicast </a:t>
            </a:r>
          </a:p>
          <a:p>
            <a:pPr lvl="1"/>
            <a:r>
              <a:rPr lang="en-US" altLang="zh-TW"/>
              <a:t>Multicast</a:t>
            </a:r>
          </a:p>
          <a:p>
            <a:pPr lvl="1"/>
            <a:r>
              <a:rPr lang="en-US" altLang="zh-TW"/>
              <a:t>Server push/ client pull </a:t>
            </a:r>
          </a:p>
        </p:txBody>
      </p:sp>
    </p:spTree>
    <p:extLst>
      <p:ext uri="{BB962C8B-B14F-4D97-AF65-F5344CB8AC3E}">
        <p14:creationId xmlns:p14="http://schemas.microsoft.com/office/powerpoint/2010/main" val="1245961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Event Routing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broker makes the decision: how to route the message to the subscriber. </a:t>
            </a:r>
          </a:p>
          <a:p>
            <a:r>
              <a:rPr lang="en-US" altLang="zh-TW"/>
              <a:t>Several optimization schemes are available. </a:t>
            </a:r>
          </a:p>
          <a:p>
            <a:pPr lvl="1"/>
            <a:r>
              <a:rPr lang="en-US" altLang="zh-TW"/>
              <a:t>Profile forwarding scheme – brokers only forward the event to their neighbor broker which fulfill their subscription</a:t>
            </a:r>
          </a:p>
          <a:p>
            <a:pPr lvl="1"/>
            <a:r>
              <a:rPr lang="en-US" altLang="zh-TW"/>
              <a:t>Filtering the total covering of the subscription of the system – accept publisher events only if a subscriber has subscribed this event. 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428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Advantages of Pub/Sub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fr-FR"/>
              <a:t>Highly suited for mobile applications, ubiquitous computing and distributed embedded systems</a:t>
            </a:r>
            <a:endParaRPr lang="en-GB" altLang="zh-TW"/>
          </a:p>
          <a:p>
            <a:pPr>
              <a:lnSpc>
                <a:spcPct val="80000"/>
              </a:lnSpc>
            </a:pPr>
            <a:r>
              <a:rPr lang="en-GB" altLang="fr-FR"/>
              <a:t>Robust – Failure of publishers or subscribers does not bring down the entire system</a:t>
            </a:r>
          </a:p>
          <a:p>
            <a:pPr>
              <a:lnSpc>
                <a:spcPct val="80000"/>
              </a:lnSpc>
            </a:pPr>
            <a:r>
              <a:rPr lang="en-US" altLang="zh-TW"/>
              <a:t>Scalability- </a:t>
            </a:r>
            <a:r>
              <a:rPr lang="en-GB" altLang="fr-FR"/>
              <a:t>Suited to build distributed applications consisting a large number  of entities</a:t>
            </a:r>
          </a:p>
          <a:p>
            <a:pPr>
              <a:lnSpc>
                <a:spcPct val="80000"/>
              </a:lnSpc>
            </a:pPr>
            <a:r>
              <a:rPr lang="en-GB" altLang="zh-TW"/>
              <a:t>Adaptability- can be varied </a:t>
            </a:r>
            <a:r>
              <a:rPr lang="en-GB" altLang="fr-FR"/>
              <a:t>to suit different environments</a:t>
            </a:r>
            <a:r>
              <a:rPr lang="en-GB" altLang="zh-TW"/>
              <a:t> (mobile, internet game, embedded systems etc…)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5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Disadvantages of Pub/Sub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Reliability – no strong guarantee on broker to deliver content to subscriber. After a publisher publishes the event, it assumes that all corresponding subscribers would receive it.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Potential bottleneck in brokers when subscribers and publishers overload them. (Solve by load balancing techniques)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Security an issue: 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Encryption hard to implement when the brokers has to filter out the events according to context.</a:t>
            </a:r>
          </a:p>
          <a:p>
            <a:pPr lvl="1">
              <a:lnSpc>
                <a:spcPct val="80000"/>
              </a:lnSpc>
            </a:pPr>
            <a:r>
              <a:rPr lang="en-US" altLang="zh-TW" sz="2000"/>
              <a:t>Brokers might be fooled into sending notifications to the wrong client, amplifying denial of service requests against the client. </a:t>
            </a:r>
          </a:p>
          <a:p>
            <a:pPr>
              <a:lnSpc>
                <a:spcPct val="80000"/>
              </a:lnSpc>
            </a:pPr>
            <a:endParaRPr lang="en-US" altLang="zh-TW" sz="2400"/>
          </a:p>
          <a:p>
            <a:pPr>
              <a:lnSpc>
                <a:spcPct val="80000"/>
              </a:lnSpc>
            </a:pP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437679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Conclusion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Distributed Pub/Sub System provides a loosely-coupled, asynchronous model which is useful in many fields of network utilization.</a:t>
            </a:r>
          </a:p>
          <a:p>
            <a:pPr>
              <a:lnSpc>
                <a:spcPct val="90000"/>
              </a:lnSpc>
            </a:pPr>
            <a:r>
              <a:rPr lang="en-US" altLang="zh-TW"/>
              <a:t>Several areas are still open for research: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Effective routing and filtering algorithms for better performance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Scalability versus expressiveness issue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Fault tolerance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Security </a:t>
            </a:r>
          </a:p>
        </p:txBody>
      </p:sp>
    </p:spTree>
    <p:extLst>
      <p:ext uri="{BB962C8B-B14F-4D97-AF65-F5344CB8AC3E}">
        <p14:creationId xmlns:p14="http://schemas.microsoft.com/office/powerpoint/2010/main" val="4111218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References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/>
              <a:t>Papers:</a:t>
            </a:r>
          </a:p>
          <a:p>
            <a:pPr lvl="1">
              <a:lnSpc>
                <a:spcPct val="80000"/>
              </a:lnSpc>
            </a:pPr>
            <a:r>
              <a:rPr lang="en-US" altLang="zh-TW"/>
              <a:t>P.Eugster, P.Felber,RGuerraoui and A.Kermarrec. </a:t>
            </a:r>
            <a:r>
              <a:rPr lang="en-US" altLang="zh-TW" i="1"/>
              <a:t>The Many Faces of Publish/Subscribe</a:t>
            </a:r>
            <a:r>
              <a:rPr lang="en-US" altLang="zh-TW"/>
              <a:t>. In ACM Computing Surveys, Vol. 35, No.2, June 2003.</a:t>
            </a:r>
          </a:p>
          <a:p>
            <a:pPr lvl="1">
              <a:lnSpc>
                <a:spcPct val="80000"/>
              </a:lnSpc>
            </a:pPr>
            <a:r>
              <a:rPr lang="en-US" altLang="zh-TW"/>
              <a:t>A.Carzaniga, D.Rosenblum, A.Wolf . </a:t>
            </a:r>
            <a:r>
              <a:rPr lang="en-US" altLang="zh-TW" i="1"/>
              <a:t>Design and Evaluation of a Wide-Area Event Notification Service</a:t>
            </a:r>
            <a:r>
              <a:rPr lang="en-US" altLang="zh-TW"/>
              <a:t>. ACM Transactions on Computer Systems, Vol. 19, No. 3, August 2001.</a:t>
            </a:r>
          </a:p>
          <a:p>
            <a:pPr lvl="1">
              <a:lnSpc>
                <a:spcPct val="80000"/>
              </a:lnSpc>
            </a:pPr>
            <a:endParaRPr lang="en-US" altLang="zh-TW"/>
          </a:p>
          <a:p>
            <a:pPr>
              <a:lnSpc>
                <a:spcPct val="80000"/>
              </a:lnSpc>
            </a:pPr>
            <a:r>
              <a:rPr lang="en-US" altLang="zh-TW"/>
              <a:t>Wikipedia:</a:t>
            </a:r>
          </a:p>
          <a:p>
            <a:pPr lvl="1">
              <a:lnSpc>
                <a:spcPct val="80000"/>
              </a:lnSpc>
            </a:pPr>
            <a:r>
              <a:rPr lang="en-US" altLang="zh-TW">
                <a:hlinkClick r:id="rId3"/>
              </a:rPr>
              <a:t>http://en.wikipedia.org/wiki/Publish/subscribe</a:t>
            </a:r>
            <a:endParaRPr lang="en-US" altLang="zh-TW"/>
          </a:p>
          <a:p>
            <a:pPr lvl="1">
              <a:lnSpc>
                <a:spcPct val="80000"/>
              </a:lnSpc>
            </a:pPr>
            <a:endParaRPr lang="en-US" altLang="zh-TW"/>
          </a:p>
          <a:p>
            <a:pPr>
              <a:lnSpc>
                <a:spcPct val="80000"/>
              </a:lnSpc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59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Fan-Out pattern (</a:t>
            </a:r>
            <a:r>
              <a:rPr lang="fr-FR" dirty="0" err="1" smtClean="0"/>
              <a:t>RabbitMQ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Image result for fanout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348880"/>
            <a:ext cx="7743825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3472" y="5446009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https://www.rabbitmq.com/tutorials/tutorial-three-spring-amqp.html</a:t>
            </a:r>
          </a:p>
        </p:txBody>
      </p:sp>
    </p:spTree>
    <p:extLst>
      <p:ext uri="{BB962C8B-B14F-4D97-AF65-F5344CB8AC3E}">
        <p14:creationId xmlns:p14="http://schemas.microsoft.com/office/powerpoint/2010/main" val="1037277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 queues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Message </a:t>
            </a:r>
            <a:r>
              <a:rPr lang="fr-FR" dirty="0" err="1" smtClean="0"/>
              <a:t>Oriented</a:t>
            </a:r>
            <a:r>
              <a:rPr lang="fr-FR" dirty="0" smtClean="0"/>
              <a:t> Middleware</a:t>
            </a:r>
          </a:p>
          <a:p>
            <a:r>
              <a:rPr lang="fr-FR" dirty="0" err="1" smtClean="0"/>
              <a:t>Used</a:t>
            </a:r>
            <a:r>
              <a:rPr lang="fr-FR" dirty="0" smtClean="0"/>
              <a:t> for Enterprise Application </a:t>
            </a:r>
            <a:r>
              <a:rPr lang="fr-FR" dirty="0" err="1" smtClean="0"/>
              <a:t>Integration</a:t>
            </a:r>
            <a:r>
              <a:rPr lang="fr-FR" dirty="0" smtClean="0"/>
              <a:t> (EAI)</a:t>
            </a:r>
          </a:p>
          <a:p>
            <a:endParaRPr lang="fr-FR" dirty="0"/>
          </a:p>
          <a:p>
            <a:r>
              <a:rPr lang="fr-FR" dirty="0" smtClean="0"/>
              <a:t>AMQP – Advanced Message Queuing </a:t>
            </a:r>
            <a:r>
              <a:rPr lang="fr-FR" dirty="0" err="1" smtClean="0"/>
              <a:t>protocol</a:t>
            </a:r>
            <a:r>
              <a:rPr lang="fr-FR" dirty="0" smtClean="0"/>
              <a:t> (Open Standard)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3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Programming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producer</a:t>
            </a:r>
            <a:r>
              <a:rPr lang="fr-FR" dirty="0" smtClean="0"/>
              <a:t> </a:t>
            </a:r>
            <a:r>
              <a:rPr lang="fr-FR" dirty="0" err="1" smtClean="0"/>
              <a:t>sends</a:t>
            </a:r>
            <a:r>
              <a:rPr lang="fr-FR" dirty="0" smtClean="0"/>
              <a:t> a message to a queue</a:t>
            </a:r>
          </a:p>
          <a:p>
            <a:r>
              <a:rPr lang="fr-FR" dirty="0" smtClean="0"/>
              <a:t>Consumer </a:t>
            </a:r>
            <a:r>
              <a:rPr lang="fr-FR" dirty="0" err="1" smtClean="0"/>
              <a:t>receive</a:t>
            </a:r>
            <a:r>
              <a:rPr lang="fr-FR" dirty="0" smtClean="0"/>
              <a:t> messages </a:t>
            </a:r>
            <a:r>
              <a:rPr lang="fr-FR" dirty="0" err="1" smtClean="0"/>
              <a:t>from</a:t>
            </a:r>
            <a:r>
              <a:rPr lang="fr-FR" dirty="0" smtClean="0"/>
              <a:t> queue(s)</a:t>
            </a:r>
          </a:p>
          <a:p>
            <a:r>
              <a:rPr lang="fr-FR" dirty="0" smtClean="0"/>
              <a:t>Style of </a:t>
            </a:r>
            <a:r>
              <a:rPr lang="fr-FR" dirty="0" err="1" smtClean="0"/>
              <a:t>receive</a:t>
            </a:r>
            <a:endParaRPr lang="fr-FR" dirty="0" smtClean="0"/>
          </a:p>
          <a:p>
            <a:pPr lvl="1"/>
            <a:r>
              <a:rPr lang="fr-FR" dirty="0" err="1" smtClean="0"/>
              <a:t>Blocking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endParaRPr lang="fr-FR" dirty="0" smtClean="0"/>
          </a:p>
          <a:p>
            <a:pPr lvl="1"/>
            <a:r>
              <a:rPr lang="fr-FR" dirty="0" smtClean="0"/>
              <a:t>Non </a:t>
            </a:r>
            <a:r>
              <a:rPr lang="fr-FR" dirty="0" err="1" smtClean="0"/>
              <a:t>Blocking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endParaRPr lang="fr-FR" dirty="0" smtClean="0"/>
          </a:p>
          <a:p>
            <a:pPr lvl="1"/>
            <a:r>
              <a:rPr lang="fr-FR" dirty="0" err="1" smtClean="0"/>
              <a:t>Notify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2636913"/>
            <a:ext cx="4865241" cy="188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17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Programming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Message are persistent</a:t>
            </a:r>
          </a:p>
          <a:p>
            <a:r>
              <a:rPr lang="fr-FR" dirty="0" err="1" smtClean="0"/>
              <a:t>Reliable</a:t>
            </a:r>
            <a:r>
              <a:rPr lang="fr-FR" dirty="0" smtClean="0"/>
              <a:t> </a:t>
            </a:r>
            <a:r>
              <a:rPr lang="fr-FR" dirty="0" err="1" smtClean="0"/>
              <a:t>delivery</a:t>
            </a:r>
            <a:r>
              <a:rPr lang="fr-FR" dirty="0" smtClean="0"/>
              <a:t> : a message sent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eventually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delivered</a:t>
            </a:r>
            <a:endParaRPr lang="fr-FR" dirty="0" smtClean="0"/>
          </a:p>
          <a:p>
            <a:pPr lvl="1"/>
            <a:r>
              <a:rPr lang="fr-FR" dirty="0" err="1" smtClean="0"/>
              <a:t>Validity</a:t>
            </a:r>
            <a:endParaRPr lang="fr-FR" dirty="0" smtClean="0"/>
          </a:p>
          <a:p>
            <a:pPr lvl="1"/>
            <a:r>
              <a:rPr lang="fr-FR" dirty="0" err="1" smtClean="0"/>
              <a:t>Integrity</a:t>
            </a:r>
            <a:endParaRPr lang="fr-FR" dirty="0" smtClean="0"/>
          </a:p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transactional</a:t>
            </a:r>
            <a:endParaRPr lang="fr-FR" dirty="0" smtClean="0"/>
          </a:p>
          <a:p>
            <a:r>
              <a:rPr lang="fr-FR" dirty="0" smtClean="0"/>
              <a:t>Can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secure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040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Communication </a:t>
            </a:r>
            <a:r>
              <a:rPr lang="fr-FR" sz="2800" dirty="0" err="1"/>
              <a:t>between</a:t>
            </a:r>
            <a:r>
              <a:rPr lang="fr-FR" sz="2800" dirty="0"/>
              <a:t> </a:t>
            </a:r>
            <a:r>
              <a:rPr lang="fr-FR" sz="2800" dirty="0" err="1"/>
              <a:t>entities</a:t>
            </a:r>
            <a:r>
              <a:rPr lang="fr-FR" sz="2800" dirty="0"/>
              <a:t> in a </a:t>
            </a:r>
            <a:r>
              <a:rPr lang="fr-FR" sz="2800" dirty="0" err="1"/>
              <a:t>distributed</a:t>
            </a:r>
            <a:r>
              <a:rPr lang="fr-FR" sz="2800" dirty="0"/>
              <a:t> system </a:t>
            </a:r>
            <a:r>
              <a:rPr lang="fr-FR" sz="2800" dirty="0" err="1"/>
              <a:t>through</a:t>
            </a:r>
            <a:r>
              <a:rPr lang="fr-FR" sz="2800" dirty="0"/>
              <a:t> an </a:t>
            </a:r>
            <a:r>
              <a:rPr lang="fr-FR" sz="2800" dirty="0" err="1"/>
              <a:t>intermediary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no direct </a:t>
            </a:r>
            <a:r>
              <a:rPr lang="fr-FR" sz="2800" dirty="0" err="1"/>
              <a:t>coupling</a:t>
            </a:r>
            <a:r>
              <a:rPr lang="fr-FR" sz="2800" dirty="0"/>
              <a:t> </a:t>
            </a:r>
            <a:r>
              <a:rPr lang="fr-FR" sz="2800" dirty="0" err="1"/>
              <a:t>between</a:t>
            </a:r>
            <a:r>
              <a:rPr lang="fr-FR" sz="2800" dirty="0"/>
              <a:t> the </a:t>
            </a:r>
            <a:r>
              <a:rPr lang="fr-FR" sz="2800" dirty="0" err="1"/>
              <a:t>sender</a:t>
            </a:r>
            <a:r>
              <a:rPr lang="fr-FR" sz="2800" dirty="0"/>
              <a:t> and the </a:t>
            </a:r>
            <a:r>
              <a:rPr lang="fr-FR" sz="2800" dirty="0" err="1"/>
              <a:t>receiver</a:t>
            </a:r>
            <a:r>
              <a:rPr lang="fr-FR" sz="2800" dirty="0"/>
              <a:t>(s)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140968"/>
            <a:ext cx="7922592" cy="343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91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Message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endParaRPr lang="fr-FR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Non </a:t>
            </a:r>
            <a:r>
              <a:rPr lang="fr-FR" dirty="0" err="1" smtClean="0"/>
              <a:t>blocking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endParaRPr lang="fr-FR" dirty="0" smtClean="0"/>
          </a:p>
          <a:p>
            <a:r>
              <a:rPr lang="fr-FR" dirty="0" err="1" smtClean="0"/>
              <a:t>Low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endParaRPr lang="fr-FR" dirty="0" smtClean="0"/>
          </a:p>
          <a:p>
            <a:r>
              <a:rPr lang="fr-FR" dirty="0" err="1" smtClean="0"/>
              <a:t>Safety</a:t>
            </a:r>
            <a:endParaRPr lang="fr-FR" dirty="0" smtClean="0"/>
          </a:p>
          <a:p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sender</a:t>
            </a:r>
            <a:r>
              <a:rPr lang="fr-FR" dirty="0" smtClean="0"/>
              <a:t>/</a:t>
            </a:r>
            <a:r>
              <a:rPr lang="fr-FR" dirty="0" err="1" smtClean="0"/>
              <a:t>receiver</a:t>
            </a:r>
            <a:endParaRPr lang="fr-FR" dirty="0" smtClean="0"/>
          </a:p>
          <a:p>
            <a:r>
              <a:rPr lang="fr-FR" dirty="0" err="1" smtClean="0"/>
              <a:t>Lower</a:t>
            </a:r>
            <a:r>
              <a:rPr lang="fr-FR" dirty="0" smtClean="0"/>
              <a:t> performance (indirection)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3360" y="5098136"/>
            <a:ext cx="6986880" cy="872732"/>
          </a:xfrm>
          <a:prstGeom prst="rect">
            <a:avLst/>
          </a:prstGeom>
          <a:noFill/>
          <a:ln w="36000">
            <a:noFill/>
            <a:round/>
            <a:headEnd/>
            <a:tailEnd/>
          </a:ln>
          <a:effectLst>
            <a:outerShdw dist="152735" dir="2700000" algn="ctr" rotWithShape="0">
              <a:srgbClr val="808080">
                <a:alpha val="5002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0285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r>
              <a:rPr lang="fr-FR" dirty="0" smtClean="0"/>
              <a:t> issue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Centralized</a:t>
            </a:r>
            <a:r>
              <a:rPr lang="fr-FR" dirty="0" smtClean="0"/>
              <a:t> vs </a:t>
            </a:r>
            <a:r>
              <a:rPr lang="fr-FR" dirty="0" err="1" smtClean="0"/>
              <a:t>Distributed</a:t>
            </a:r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420888"/>
            <a:ext cx="657422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7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RabbitMQ</a:t>
            </a:r>
            <a:r>
              <a:rPr lang="fr-FR" dirty="0" smtClean="0"/>
              <a:t> (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web site)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Hello world </a:t>
            </a:r>
            <a:r>
              <a:rPr lang="fr-FR" dirty="0" err="1" smtClean="0"/>
              <a:t>Spring</a:t>
            </a:r>
            <a:r>
              <a:rPr lang="fr-FR" dirty="0" smtClean="0"/>
              <a:t> Version</a:t>
            </a:r>
            <a:endParaRPr lang="fr-FR" dirty="0"/>
          </a:p>
        </p:txBody>
      </p:sp>
      <p:pic>
        <p:nvPicPr>
          <p:cNvPr id="1026" name="Picture 2" descr="(P) -&gt; [|||] -&gt; (C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690690"/>
            <a:ext cx="37338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147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RabbitMQ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Sender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407078"/>
            <a:ext cx="7168505" cy="51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8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RabbitMQ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Receiver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564904"/>
            <a:ext cx="7615213" cy="30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96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RabbitMQ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Config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1620877"/>
            <a:ext cx="4968552" cy="523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77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RabbitMQ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636912"/>
            <a:ext cx="8196308" cy="302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6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Connection </a:t>
            </a:r>
            <a:r>
              <a:rPr lang="fr-FR" dirty="0" err="1" smtClean="0"/>
              <a:t>properties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988840"/>
            <a:ext cx="6842088" cy="196289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4653136"/>
            <a:ext cx="2800350" cy="8953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80" y="4653136"/>
            <a:ext cx="2381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41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Delivery</a:t>
            </a:r>
            <a:r>
              <a:rPr lang="fr-FR" dirty="0" smtClean="0"/>
              <a:t> </a:t>
            </a:r>
            <a:r>
              <a:rPr lang="fr-FR" dirty="0" err="1" smtClean="0"/>
              <a:t>guarantee</a:t>
            </a:r>
            <a:endParaRPr lang="fr-FR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message sent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eventually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delivered</a:t>
            </a:r>
            <a:endParaRPr lang="fr-FR" dirty="0" smtClean="0"/>
          </a:p>
          <a:p>
            <a:r>
              <a:rPr lang="fr-FR" dirty="0" smtClean="0"/>
              <a:t>A message </a:t>
            </a:r>
            <a:r>
              <a:rPr lang="fr-FR" dirty="0" err="1" smtClean="0"/>
              <a:t>is</a:t>
            </a:r>
            <a:r>
              <a:rPr lang="fr-FR" dirty="0" smtClean="0"/>
              <a:t> sent</a:t>
            </a:r>
          </a:p>
          <a:p>
            <a:r>
              <a:rPr lang="fr-FR" dirty="0" smtClean="0"/>
              <a:t>It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consumed</a:t>
            </a:r>
            <a:endParaRPr lang="fr-FR" dirty="0" smtClean="0"/>
          </a:p>
          <a:p>
            <a:r>
              <a:rPr lang="fr-FR" dirty="0" smtClean="0"/>
              <a:t>If the MOM </a:t>
            </a:r>
            <a:r>
              <a:rPr lang="fr-FR" dirty="0" err="1" smtClean="0"/>
              <a:t>does</a:t>
            </a:r>
            <a:r>
              <a:rPr lang="fr-FR" dirty="0" smtClean="0"/>
              <a:t> not </a:t>
            </a:r>
            <a:r>
              <a:rPr lang="fr-FR" dirty="0" err="1" smtClean="0"/>
              <a:t>receive</a:t>
            </a:r>
            <a:r>
              <a:rPr lang="fr-FR" dirty="0" smtClean="0"/>
              <a:t> a </a:t>
            </a:r>
            <a:r>
              <a:rPr lang="fr-FR" dirty="0" err="1" smtClean="0"/>
              <a:t>ack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put back in the queue</a:t>
            </a:r>
          </a:p>
          <a:p>
            <a:r>
              <a:rPr lang="fr-FR" dirty="0" smtClean="0"/>
              <a:t>Alternative</a:t>
            </a:r>
          </a:p>
          <a:p>
            <a:pPr lvl="1"/>
            <a:r>
              <a:rPr lang="fr-FR" dirty="0" err="1" smtClean="0"/>
              <a:t>Certified</a:t>
            </a:r>
            <a:r>
              <a:rPr lang="fr-FR" dirty="0" smtClean="0"/>
              <a:t> message </a:t>
            </a:r>
            <a:r>
              <a:rPr lang="fr-FR" dirty="0" err="1" smtClean="0"/>
              <a:t>delivery</a:t>
            </a:r>
            <a:endParaRPr lang="fr-FR" dirty="0" smtClean="0"/>
          </a:p>
          <a:p>
            <a:pPr lvl="1"/>
            <a:r>
              <a:rPr lang="fr-FR" dirty="0" smtClean="0"/>
              <a:t>Store and </a:t>
            </a:r>
            <a:r>
              <a:rPr lang="fr-FR" dirty="0" err="1" smtClean="0"/>
              <a:t>Forward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0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Shared</a:t>
            </a:r>
            <a:r>
              <a:rPr lang="fr-FR" dirty="0" smtClean="0"/>
              <a:t> Memory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shared</a:t>
            </a:r>
            <a:r>
              <a:rPr lang="fr-FR" dirty="0" smtClean="0"/>
              <a:t> memory</a:t>
            </a:r>
          </a:p>
          <a:p>
            <a:pPr lvl="1"/>
            <a:r>
              <a:rPr lang="fr-FR" dirty="0" err="1" smtClean="0"/>
              <a:t>Developed</a:t>
            </a:r>
            <a:r>
              <a:rPr lang="fr-FR" dirty="0" smtClean="0"/>
              <a:t> for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endParaRPr lang="fr-FR" dirty="0" smtClean="0"/>
          </a:p>
          <a:p>
            <a:r>
              <a:rPr lang="fr-FR" dirty="0" smtClean="0"/>
              <a:t>Sharing data </a:t>
            </a:r>
            <a:r>
              <a:rPr lang="fr-FR" dirty="0" err="1" smtClean="0"/>
              <a:t>between</a:t>
            </a:r>
            <a:r>
              <a:rPr lang="fr-FR" dirty="0" smtClean="0"/>
              <a:t> computer </a:t>
            </a:r>
            <a:r>
              <a:rPr lang="fr-FR" dirty="0" err="1" smtClean="0"/>
              <a:t>that</a:t>
            </a:r>
            <a:r>
              <a:rPr lang="fr-FR" dirty="0" smtClean="0"/>
              <a:t> do not </a:t>
            </a:r>
            <a:r>
              <a:rPr lang="fr-FR" dirty="0" err="1" smtClean="0"/>
              <a:t>share</a:t>
            </a:r>
            <a:r>
              <a:rPr lang="fr-FR" dirty="0" smtClean="0"/>
              <a:t> </a:t>
            </a:r>
            <a:r>
              <a:rPr lang="fr-FR" dirty="0" err="1" smtClean="0"/>
              <a:t>physical</a:t>
            </a:r>
            <a:r>
              <a:rPr lang="fr-FR" dirty="0" smtClean="0"/>
              <a:t> memory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933056"/>
            <a:ext cx="5400600" cy="273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 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message </a:t>
            </a:r>
            <a:r>
              <a:rPr lang="fr-FR" dirty="0" err="1" smtClean="0"/>
              <a:t>is</a:t>
            </a:r>
            <a:r>
              <a:rPr lang="fr-FR" dirty="0" smtClean="0"/>
              <a:t> sent to a group and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delivered</a:t>
            </a:r>
            <a:r>
              <a:rPr lang="fr-FR" dirty="0" smtClean="0"/>
              <a:t> to all </a:t>
            </a:r>
            <a:r>
              <a:rPr lang="fr-FR" dirty="0" err="1" smtClean="0"/>
              <a:t>members</a:t>
            </a:r>
            <a:r>
              <a:rPr lang="fr-FR" dirty="0" smtClean="0"/>
              <a:t> of the group</a:t>
            </a:r>
          </a:p>
          <a:p>
            <a:r>
              <a:rPr lang="fr-FR" dirty="0" smtClean="0"/>
              <a:t>Applications</a:t>
            </a:r>
          </a:p>
          <a:p>
            <a:pPr lvl="1"/>
            <a:r>
              <a:rPr lang="fr-FR" dirty="0" err="1" smtClean="0"/>
              <a:t>Reliable</a:t>
            </a:r>
            <a:r>
              <a:rPr lang="fr-FR" dirty="0" smtClean="0"/>
              <a:t> </a:t>
            </a:r>
            <a:r>
              <a:rPr lang="fr-FR" dirty="0" err="1" smtClean="0"/>
              <a:t>dissemination</a:t>
            </a:r>
            <a:r>
              <a:rPr lang="fr-FR" dirty="0" smtClean="0"/>
              <a:t> of informations</a:t>
            </a:r>
          </a:p>
          <a:p>
            <a:pPr lvl="1"/>
            <a:r>
              <a:rPr lang="fr-FR" dirty="0" smtClean="0"/>
              <a:t>Support for collaborative applications</a:t>
            </a:r>
          </a:p>
          <a:p>
            <a:pPr lvl="1"/>
            <a:r>
              <a:rPr lang="fr-FR" dirty="0" smtClean="0"/>
              <a:t>Support for </a:t>
            </a:r>
            <a:r>
              <a:rPr lang="fr-FR" dirty="0" err="1" smtClean="0"/>
              <a:t>fault</a:t>
            </a:r>
            <a:r>
              <a:rPr lang="fr-FR" dirty="0" smtClean="0"/>
              <a:t> </a:t>
            </a:r>
            <a:r>
              <a:rPr lang="fr-FR" dirty="0" err="1" smtClean="0"/>
              <a:t>tolerant</a:t>
            </a:r>
            <a:r>
              <a:rPr lang="fr-FR" dirty="0"/>
              <a:t> </a:t>
            </a:r>
            <a:r>
              <a:rPr lang="fr-FR" dirty="0" err="1" smtClean="0"/>
              <a:t>strategies</a:t>
            </a:r>
            <a:endParaRPr lang="fr-FR" dirty="0" smtClean="0"/>
          </a:p>
          <a:p>
            <a:pPr lvl="1"/>
            <a:r>
              <a:rPr lang="fr-FR" dirty="0" smtClean="0"/>
              <a:t>Support for system monitoring and management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3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Tuple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Communication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communicate</a:t>
            </a:r>
            <a:r>
              <a:rPr lang="fr-FR" dirty="0" smtClean="0"/>
              <a:t> by </a:t>
            </a:r>
            <a:r>
              <a:rPr lang="fr-FR" dirty="0" err="1" smtClean="0"/>
              <a:t>placing</a:t>
            </a:r>
            <a:r>
              <a:rPr lang="fr-FR" dirty="0" smtClean="0"/>
              <a:t> </a:t>
            </a:r>
            <a:r>
              <a:rPr lang="fr-FR" dirty="0" err="1" smtClean="0"/>
              <a:t>tuple</a:t>
            </a:r>
            <a:r>
              <a:rPr lang="fr-FR" dirty="0" smtClean="0"/>
              <a:t> in a </a:t>
            </a:r>
            <a:r>
              <a:rPr lang="fr-FR" dirty="0" err="1" smtClean="0"/>
              <a:t>tuple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endParaRPr lang="fr-FR" dirty="0" smtClean="0"/>
          </a:p>
          <a:p>
            <a:pPr lvl="1"/>
            <a:r>
              <a:rPr lang="fr-FR" dirty="0" smtClean="0"/>
              <a:t>Linda, </a:t>
            </a:r>
            <a:r>
              <a:rPr lang="fr-FR" dirty="0" err="1" smtClean="0"/>
              <a:t>JavaSpaces</a:t>
            </a:r>
            <a:r>
              <a:rPr lang="fr-FR" dirty="0" smtClean="0"/>
              <a:t>, </a:t>
            </a:r>
            <a:r>
              <a:rPr lang="fr-FR" dirty="0" err="1" smtClean="0"/>
              <a:t>TSpaces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3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Programming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</a:t>
            </a:r>
            <a:r>
              <a:rPr lang="fr-FR" dirty="0" err="1" smtClean="0"/>
              <a:t>tuple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sequence</a:t>
            </a:r>
            <a:r>
              <a:rPr lang="fr-FR" dirty="0" smtClean="0"/>
              <a:t> of </a:t>
            </a:r>
            <a:r>
              <a:rPr lang="fr-FR" dirty="0" err="1" smtClean="0"/>
              <a:t>typed</a:t>
            </a:r>
            <a:r>
              <a:rPr lang="fr-FR" dirty="0" smtClean="0"/>
              <a:t> data </a:t>
            </a:r>
            <a:r>
              <a:rPr lang="fr-FR" dirty="0" err="1" smtClean="0"/>
              <a:t>field</a:t>
            </a: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tuple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tuples</a:t>
            </a:r>
            <a:endParaRPr lang="fr-FR" dirty="0" smtClean="0"/>
          </a:p>
          <a:p>
            <a:r>
              <a:rPr lang="fr-FR" dirty="0" smtClean="0"/>
              <a:t>Operations</a:t>
            </a:r>
          </a:p>
          <a:p>
            <a:pPr lvl="1"/>
            <a:r>
              <a:rPr lang="fr-FR" dirty="0" err="1" smtClean="0"/>
              <a:t>Write</a:t>
            </a:r>
            <a:r>
              <a:rPr lang="fr-FR" dirty="0" smtClean="0"/>
              <a:t> (</a:t>
            </a:r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tuple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Read</a:t>
            </a:r>
          </a:p>
          <a:p>
            <a:pPr lvl="1"/>
            <a:r>
              <a:rPr lang="fr-FR" dirty="0" err="1" smtClean="0"/>
              <a:t>Take</a:t>
            </a:r>
            <a:r>
              <a:rPr lang="fr-FR" dirty="0" smtClean="0"/>
              <a:t> (</a:t>
            </a:r>
            <a:r>
              <a:rPr lang="fr-FR" dirty="0" err="1" smtClean="0"/>
              <a:t>remove</a:t>
            </a:r>
            <a:r>
              <a:rPr lang="fr-FR" dirty="0" smtClean="0"/>
              <a:t> the </a:t>
            </a:r>
            <a:r>
              <a:rPr lang="fr-FR" dirty="0" err="1" smtClean="0"/>
              <a:t>tuple</a:t>
            </a:r>
            <a:r>
              <a:rPr lang="fr-FR" dirty="0" smtClean="0"/>
              <a:t>)</a:t>
            </a:r>
          </a:p>
          <a:p>
            <a:r>
              <a:rPr lang="fr-FR" dirty="0" smtClean="0"/>
              <a:t>Access to </a:t>
            </a:r>
            <a:r>
              <a:rPr lang="fr-FR" dirty="0" err="1" smtClean="0"/>
              <a:t>tuple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associative</a:t>
            </a:r>
          </a:p>
          <a:p>
            <a:r>
              <a:rPr lang="fr-FR" dirty="0" err="1" smtClean="0"/>
              <a:t>Tuples</a:t>
            </a:r>
            <a:r>
              <a:rPr lang="fr-FR" dirty="0" smtClean="0"/>
              <a:t> are immutable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5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844825"/>
            <a:ext cx="7557789" cy="437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1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r>
              <a:rPr lang="fr-FR" dirty="0" smtClean="0"/>
              <a:t> 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Centralized</a:t>
            </a:r>
            <a:r>
              <a:rPr lang="fr-FR" dirty="0" smtClean="0"/>
              <a:t> : Single point of </a:t>
            </a:r>
            <a:r>
              <a:rPr lang="fr-FR" dirty="0" err="1" smtClean="0"/>
              <a:t>failure</a:t>
            </a:r>
            <a:r>
              <a:rPr lang="fr-FR" dirty="0" smtClean="0"/>
              <a:t>/Do not </a:t>
            </a:r>
            <a:r>
              <a:rPr lang="fr-FR" dirty="0" err="1" smtClean="0"/>
              <a:t>scale</a:t>
            </a:r>
            <a:endParaRPr lang="fr-FR" dirty="0" smtClean="0"/>
          </a:p>
          <a:p>
            <a:r>
              <a:rPr lang="fr-FR" dirty="0" err="1" smtClean="0"/>
              <a:t>Distributed</a:t>
            </a:r>
            <a:r>
              <a:rPr lang="fr-FR" dirty="0" smtClean="0"/>
              <a:t> : </a:t>
            </a:r>
            <a:r>
              <a:rPr lang="fr-FR" dirty="0" err="1" smtClean="0"/>
              <a:t>replication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totally</a:t>
            </a:r>
            <a:r>
              <a:rPr lang="fr-FR" dirty="0"/>
              <a:t> </a:t>
            </a:r>
            <a:r>
              <a:rPr lang="fr-FR" dirty="0" err="1" smtClean="0"/>
              <a:t>ordered</a:t>
            </a:r>
            <a:r>
              <a:rPr lang="fr-FR" dirty="0" smtClean="0"/>
              <a:t> multicast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 lvl="1"/>
            <a:r>
              <a:rPr lang="fr-FR" dirty="0" smtClean="0"/>
              <a:t>Or </a:t>
            </a:r>
            <a:r>
              <a:rPr lang="fr-FR" dirty="0" err="1" smtClean="0"/>
              <a:t>partitioning</a:t>
            </a:r>
            <a:r>
              <a:rPr lang="fr-FR" dirty="0" smtClean="0"/>
              <a:t> of </a:t>
            </a:r>
            <a:r>
              <a:rPr lang="fr-FR" dirty="0" err="1" smtClean="0"/>
              <a:t>spaces</a:t>
            </a:r>
            <a:r>
              <a:rPr lang="fr-FR" dirty="0" smtClean="0"/>
              <a:t> (Xu and </a:t>
            </a:r>
            <a:r>
              <a:rPr lang="fr-FR" dirty="0" err="1" smtClean="0"/>
              <a:t>Liskov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8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York Linda </a:t>
            </a:r>
            <a:r>
              <a:rPr lang="fr-FR" dirty="0" err="1" smtClean="0"/>
              <a:t>Kernel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772816"/>
            <a:ext cx="6542236" cy="471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87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Indirect communication lead to </a:t>
            </a:r>
            <a:r>
              <a:rPr lang="fr-FR" dirty="0" err="1" smtClean="0"/>
              <a:t>interesting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endParaRPr lang="fr-FR" dirty="0" smtClean="0"/>
          </a:p>
          <a:p>
            <a:r>
              <a:rPr lang="fr-FR" dirty="0" err="1" smtClean="0"/>
              <a:t>Space</a:t>
            </a:r>
            <a:r>
              <a:rPr lang="fr-FR" dirty="0" smtClean="0"/>
              <a:t> and Time </a:t>
            </a:r>
            <a:r>
              <a:rPr lang="fr-FR" dirty="0" err="1" smtClean="0"/>
              <a:t>uncoupling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41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980728"/>
            <a:ext cx="8724813" cy="540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5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Programming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Concepts</a:t>
            </a:r>
          </a:p>
          <a:p>
            <a:pPr lvl="1"/>
            <a:r>
              <a:rPr lang="fr-FR" dirty="0" smtClean="0"/>
              <a:t>Group</a:t>
            </a:r>
          </a:p>
          <a:p>
            <a:pPr lvl="1"/>
            <a:r>
              <a:rPr lang="fr-FR" dirty="0" smtClean="0"/>
              <a:t>Group </a:t>
            </a:r>
            <a:r>
              <a:rPr lang="fr-FR" dirty="0" err="1" smtClean="0"/>
              <a:t>membership</a:t>
            </a:r>
            <a:endParaRPr lang="fr-FR" dirty="0" smtClean="0"/>
          </a:p>
          <a:p>
            <a:pPr lvl="1"/>
            <a:r>
              <a:rPr lang="fr-FR" dirty="0" err="1" smtClean="0"/>
              <a:t>Join</a:t>
            </a:r>
            <a:r>
              <a:rPr lang="fr-FR" dirty="0" smtClean="0"/>
              <a:t>/</a:t>
            </a:r>
            <a:r>
              <a:rPr lang="fr-FR" dirty="0" err="1" smtClean="0"/>
              <a:t>leave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endParaRPr lang="fr-FR" dirty="0" smtClean="0"/>
          </a:p>
          <a:p>
            <a:r>
              <a:rPr lang="fr-FR" dirty="0" smtClean="0"/>
              <a:t>Multicast communication</a:t>
            </a:r>
          </a:p>
          <a:p>
            <a:pPr lvl="1"/>
            <a:r>
              <a:rPr lang="fr-FR" dirty="0" smtClean="0"/>
              <a:t>One </a:t>
            </a:r>
            <a:r>
              <a:rPr lang="fr-FR" dirty="0" err="1" smtClean="0"/>
              <a:t>operation</a:t>
            </a:r>
            <a:r>
              <a:rPr lang="fr-FR" dirty="0" smtClean="0"/>
              <a:t> to </a:t>
            </a:r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messages</a:t>
            </a:r>
          </a:p>
          <a:p>
            <a:pPr lvl="1"/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kind</a:t>
            </a:r>
            <a:r>
              <a:rPr lang="fr-FR" dirty="0" smtClean="0"/>
              <a:t> of optimisation</a:t>
            </a:r>
          </a:p>
          <a:p>
            <a:pPr lvl="1"/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guarantees</a:t>
            </a:r>
            <a:r>
              <a:rPr lang="fr-FR" dirty="0" smtClean="0"/>
              <a:t> (</a:t>
            </a:r>
            <a:r>
              <a:rPr lang="fr-FR" dirty="0" err="1" smtClean="0"/>
              <a:t>delivery</a:t>
            </a:r>
            <a:r>
              <a:rPr lang="fr-FR" dirty="0" smtClean="0"/>
              <a:t>, </a:t>
            </a:r>
            <a:r>
              <a:rPr lang="fr-FR" dirty="0" err="1" smtClean="0"/>
              <a:t>ordering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3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Kind</a:t>
            </a:r>
            <a:r>
              <a:rPr lang="fr-FR" dirty="0" smtClean="0"/>
              <a:t> of group 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Process</a:t>
            </a:r>
            <a:r>
              <a:rPr lang="fr-FR" dirty="0" smtClean="0"/>
              <a:t> vs Object groups</a:t>
            </a:r>
          </a:p>
          <a:p>
            <a:r>
              <a:rPr lang="fr-FR" dirty="0" smtClean="0"/>
              <a:t>Open vs </a:t>
            </a:r>
            <a:r>
              <a:rPr lang="fr-FR" dirty="0" err="1" smtClean="0"/>
              <a:t>Closed</a:t>
            </a:r>
            <a:r>
              <a:rPr lang="fr-FR" dirty="0" smtClean="0"/>
              <a:t> Groups</a:t>
            </a:r>
          </a:p>
          <a:p>
            <a:r>
              <a:rPr lang="fr-FR" dirty="0" err="1" smtClean="0"/>
              <a:t>Overlapping</a:t>
            </a:r>
            <a:r>
              <a:rPr lang="fr-FR" dirty="0" smtClean="0"/>
              <a:t> vs non-</a:t>
            </a:r>
            <a:r>
              <a:rPr lang="fr-FR" dirty="0" err="1" smtClean="0"/>
              <a:t>overlapping</a:t>
            </a:r>
            <a:r>
              <a:rPr lang="fr-FR" dirty="0" smtClean="0"/>
              <a:t> groups</a:t>
            </a:r>
          </a:p>
          <a:p>
            <a:r>
              <a:rPr lang="fr-FR" dirty="0" err="1" smtClean="0"/>
              <a:t>Synchronous</a:t>
            </a:r>
            <a:r>
              <a:rPr lang="fr-FR" dirty="0" smtClean="0"/>
              <a:t> vs </a:t>
            </a:r>
            <a:r>
              <a:rPr lang="fr-FR" dirty="0" err="1" smtClean="0"/>
              <a:t>asynchronous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4221089"/>
            <a:ext cx="4449383" cy="2035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8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r>
              <a:rPr lang="fr-FR" dirty="0" smtClean="0"/>
              <a:t> 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Reliability</a:t>
            </a:r>
            <a:endParaRPr lang="fr-FR" dirty="0" smtClean="0"/>
          </a:p>
          <a:p>
            <a:pPr lvl="1"/>
            <a:r>
              <a:rPr lang="fr-FR" dirty="0" err="1" smtClean="0"/>
              <a:t>Integrity</a:t>
            </a:r>
            <a:r>
              <a:rPr lang="fr-FR" dirty="0" smtClean="0"/>
              <a:t> (</a:t>
            </a:r>
            <a:r>
              <a:rPr lang="fr-FR" dirty="0" err="1" smtClean="0"/>
              <a:t>same</a:t>
            </a:r>
            <a:r>
              <a:rPr lang="fr-FR" dirty="0" smtClean="0"/>
              <a:t> message sent and </a:t>
            </a:r>
            <a:r>
              <a:rPr lang="fr-FR" dirty="0" err="1" smtClean="0"/>
              <a:t>received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Validity</a:t>
            </a:r>
            <a:r>
              <a:rPr lang="fr-FR" dirty="0" smtClean="0"/>
              <a:t> (It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eventually</a:t>
            </a:r>
            <a:r>
              <a:rPr lang="fr-FR" dirty="0" smtClean="0"/>
              <a:t> </a:t>
            </a:r>
            <a:r>
              <a:rPr lang="fr-FR" dirty="0" err="1" smtClean="0"/>
              <a:t>delivered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Agreement (If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delivered</a:t>
            </a:r>
            <a:r>
              <a:rPr lang="fr-FR" dirty="0" smtClean="0"/>
              <a:t> to one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delivered</a:t>
            </a:r>
            <a:r>
              <a:rPr lang="fr-FR" dirty="0" smtClean="0"/>
              <a:t> to all)</a:t>
            </a:r>
          </a:p>
          <a:p>
            <a:r>
              <a:rPr lang="fr-FR" dirty="0" err="1" smtClean="0"/>
              <a:t>Ordered</a:t>
            </a:r>
            <a:r>
              <a:rPr lang="fr-FR" dirty="0" smtClean="0"/>
              <a:t> Multicast</a:t>
            </a:r>
          </a:p>
          <a:p>
            <a:pPr lvl="1"/>
            <a:r>
              <a:rPr lang="fr-FR" dirty="0" smtClean="0"/>
              <a:t>FIFO </a:t>
            </a:r>
            <a:r>
              <a:rPr lang="fr-FR" dirty="0" err="1" smtClean="0"/>
              <a:t>ordering</a:t>
            </a:r>
            <a:endParaRPr lang="fr-FR" dirty="0" smtClean="0"/>
          </a:p>
          <a:p>
            <a:pPr lvl="1"/>
            <a:r>
              <a:rPr lang="fr-FR" dirty="0" smtClean="0"/>
              <a:t>Causal </a:t>
            </a:r>
            <a:r>
              <a:rPr lang="fr-FR" dirty="0" err="1" smtClean="0"/>
              <a:t>ordering</a:t>
            </a:r>
            <a:endParaRPr lang="fr-FR" dirty="0" smtClean="0"/>
          </a:p>
          <a:p>
            <a:pPr lvl="1"/>
            <a:r>
              <a:rPr lang="fr-FR" dirty="0" smtClean="0"/>
              <a:t>Total </a:t>
            </a:r>
            <a:r>
              <a:rPr lang="fr-FR" dirty="0" err="1" smtClean="0"/>
              <a:t>ordering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097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r>
              <a:rPr lang="fr-FR" dirty="0" smtClean="0"/>
              <a:t> 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Group </a:t>
            </a:r>
            <a:r>
              <a:rPr lang="fr-FR" dirty="0" err="1" smtClean="0"/>
              <a:t>membership</a:t>
            </a:r>
            <a:r>
              <a:rPr lang="fr-FR" dirty="0" smtClean="0"/>
              <a:t> management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3" y="2402745"/>
            <a:ext cx="5679479" cy="337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Jgroup</a:t>
            </a:r>
            <a:r>
              <a:rPr lang="fr-FR" dirty="0" smtClean="0"/>
              <a:t> </a:t>
            </a:r>
            <a:r>
              <a:rPr lang="fr-FR" dirty="0" err="1" smtClean="0"/>
              <a:t>toolkit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Toolkit</a:t>
            </a:r>
            <a:r>
              <a:rPr lang="fr-FR" dirty="0" smtClean="0"/>
              <a:t> for </a:t>
            </a:r>
            <a:r>
              <a:rPr lang="fr-FR" dirty="0" err="1" smtClean="0"/>
              <a:t>reliable</a:t>
            </a:r>
            <a:r>
              <a:rPr lang="fr-FR" dirty="0" smtClean="0"/>
              <a:t> communication in Java</a:t>
            </a:r>
            <a:endParaRPr lang="fr-F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2325034"/>
            <a:ext cx="3336776" cy="378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95600" y="6165304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http://www.jgroups.org/movies/ReplCache.swf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4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18011</TotalTime>
  <Words>1259</Words>
  <Application>Microsoft Office PowerPoint</Application>
  <PresentationFormat>Grand écran</PresentationFormat>
  <Paragraphs>223</Paragraphs>
  <Slides>46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新細明體</vt:lpstr>
      <vt:lpstr>Wingdings</vt:lpstr>
      <vt:lpstr>Thème Office</vt:lpstr>
      <vt:lpstr>Indirect Communication</vt:lpstr>
      <vt:lpstr>Sources</vt:lpstr>
      <vt:lpstr>Definition</vt:lpstr>
      <vt:lpstr>Group Communication</vt:lpstr>
      <vt:lpstr>Programming model</vt:lpstr>
      <vt:lpstr>Kind of group services</vt:lpstr>
      <vt:lpstr>Implementation issues</vt:lpstr>
      <vt:lpstr>Implementation issues</vt:lpstr>
      <vt:lpstr>Example : Jgroup toolkit</vt:lpstr>
      <vt:lpstr>Publish-Subscribe Systems</vt:lpstr>
      <vt:lpstr>Example</vt:lpstr>
      <vt:lpstr>Decoupling in time and Space</vt:lpstr>
      <vt:lpstr>Classification of Pub/Sub Architectures </vt:lpstr>
      <vt:lpstr>Classification of Pub/Sub Architectures</vt:lpstr>
      <vt:lpstr>Key functions implemented by   P/S middleware service</vt:lpstr>
      <vt:lpstr>Event Filtering (Subscription Model) Topic based VS Content based </vt:lpstr>
      <vt:lpstr>Topic-based subscription </vt:lpstr>
      <vt:lpstr>Event Filtering- Subscription Model Topic based VS Content based</vt:lpstr>
      <vt:lpstr>Content-based Subscription </vt:lpstr>
      <vt:lpstr>Event Routing</vt:lpstr>
      <vt:lpstr>Event Routing</vt:lpstr>
      <vt:lpstr>Advantages of Pub/Sub</vt:lpstr>
      <vt:lpstr>Disadvantages of Pub/Sub </vt:lpstr>
      <vt:lpstr>Conclusion</vt:lpstr>
      <vt:lpstr>References</vt:lpstr>
      <vt:lpstr>Fan-Out pattern (RabbitMQ)</vt:lpstr>
      <vt:lpstr>Message queues</vt:lpstr>
      <vt:lpstr>Programming model</vt:lpstr>
      <vt:lpstr>Programming model</vt:lpstr>
      <vt:lpstr>Message oriented approach</vt:lpstr>
      <vt:lpstr>Implementation issue</vt:lpstr>
      <vt:lpstr>Example RabbitMQ (from their web site)</vt:lpstr>
      <vt:lpstr>RabbitMQ Spring Sender</vt:lpstr>
      <vt:lpstr>RabbitMQ Spring Receiver</vt:lpstr>
      <vt:lpstr>RabbitMQ Spring Config </vt:lpstr>
      <vt:lpstr>RabbitMQ Spring main</vt:lpstr>
      <vt:lpstr>Connection properties</vt:lpstr>
      <vt:lpstr>Delivery guarantee</vt:lpstr>
      <vt:lpstr>Shared Memory</vt:lpstr>
      <vt:lpstr>Tuple Space Communication</vt:lpstr>
      <vt:lpstr>Programming model</vt:lpstr>
      <vt:lpstr>Example</vt:lpstr>
      <vt:lpstr>Implementation issues</vt:lpstr>
      <vt:lpstr>York Linda Kernel</vt:lpstr>
      <vt:lpstr>Summary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Indirect Communication</dc:title>
  <dc:creator>Charoy</dc:creator>
  <cp:lastModifiedBy>Francois Charoy</cp:lastModifiedBy>
  <cp:revision>32</cp:revision>
  <dcterms:created xsi:type="dcterms:W3CDTF">2012-08-27T12:41:18Z</dcterms:created>
  <dcterms:modified xsi:type="dcterms:W3CDTF">2018-11-19T19:47:07Z</dcterms:modified>
</cp:coreProperties>
</file>