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70"/>
  </p:notesMasterIdLst>
  <p:sldIdLst>
    <p:sldId id="32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14" r:id="rId19"/>
    <p:sldId id="273" r:id="rId20"/>
    <p:sldId id="312" r:id="rId21"/>
    <p:sldId id="313" r:id="rId22"/>
    <p:sldId id="274" r:id="rId23"/>
    <p:sldId id="315" r:id="rId24"/>
    <p:sldId id="275" r:id="rId25"/>
    <p:sldId id="276" r:id="rId26"/>
    <p:sldId id="278" r:id="rId27"/>
    <p:sldId id="279" r:id="rId28"/>
    <p:sldId id="316" r:id="rId29"/>
    <p:sldId id="280" r:id="rId30"/>
    <p:sldId id="281" r:id="rId31"/>
    <p:sldId id="317" r:id="rId32"/>
    <p:sldId id="282" r:id="rId33"/>
    <p:sldId id="283" r:id="rId34"/>
    <p:sldId id="284" r:id="rId35"/>
    <p:sldId id="324" r:id="rId36"/>
    <p:sldId id="285" r:id="rId37"/>
    <p:sldId id="286" r:id="rId38"/>
    <p:sldId id="287" r:id="rId39"/>
    <p:sldId id="288" r:id="rId40"/>
    <p:sldId id="289" r:id="rId41"/>
    <p:sldId id="325" r:id="rId42"/>
    <p:sldId id="290" r:id="rId43"/>
    <p:sldId id="291" r:id="rId44"/>
    <p:sldId id="292" r:id="rId45"/>
    <p:sldId id="293" r:id="rId46"/>
    <p:sldId id="326" r:id="rId47"/>
    <p:sldId id="294" r:id="rId48"/>
    <p:sldId id="295" r:id="rId49"/>
    <p:sldId id="296" r:id="rId50"/>
    <p:sldId id="320" r:id="rId51"/>
    <p:sldId id="319" r:id="rId52"/>
    <p:sldId id="318" r:id="rId53"/>
    <p:sldId id="297" r:id="rId54"/>
    <p:sldId id="298" r:id="rId55"/>
    <p:sldId id="299" r:id="rId56"/>
    <p:sldId id="321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</p:sldIdLst>
  <p:sldSz cx="13439775" cy="7559675"/>
  <p:notesSz cx="7559675" cy="10691813"/>
  <p:defaultTextStyle>
    <a:defPPr>
      <a:defRPr lang="en-GB"/>
    </a:defPPr>
    <a:lvl1pPr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68" y="12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92125" y="1027113"/>
            <a:ext cx="6573838" cy="369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4462" cy="410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761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9/2/2021</a:t>
            </a:fld>
            <a:endParaRPr lang="en-US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026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1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5773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8407" y="555626"/>
            <a:ext cx="11475663" cy="12604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88406" y="2101851"/>
            <a:ext cx="5636239" cy="476091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6827830" y="2101851"/>
            <a:ext cx="5636240" cy="4760913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41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3474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237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803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951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90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7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496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886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9/2/2021</a:t>
            </a:fld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2000" dirty="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‹N°›</a:t>
            </a:fld>
            <a:endParaRPr kumimoji="0"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4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Persisting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in Java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 Short 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Entity</a:t>
            </a:r>
            <a:endParaRPr lang="fr-FR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Persisting</a:t>
            </a:r>
            <a:r>
              <a:rPr lang="fr-FR" dirty="0" smtClean="0"/>
              <a:t> objet</a:t>
            </a:r>
          </a:p>
          <a:p>
            <a:pPr lvl="1"/>
            <a:r>
              <a:rPr lang="fr-FR" dirty="0" smtClean="0"/>
              <a:t>Part of the application model</a:t>
            </a:r>
          </a:p>
          <a:p>
            <a:pPr lvl="1"/>
            <a:r>
              <a:rPr lang="fr-FR" dirty="0" smtClean="0"/>
              <a:t>Person, Bank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err="1" smtClean="0"/>
              <a:t>Implemented</a:t>
            </a:r>
            <a:r>
              <a:rPr lang="fr-FR" dirty="0" smtClean="0"/>
              <a:t> as a POJO (plain </a:t>
            </a:r>
            <a:r>
              <a:rPr lang="fr-FR" dirty="0" err="1" smtClean="0"/>
              <a:t>old</a:t>
            </a:r>
            <a:r>
              <a:rPr lang="fr-FR" dirty="0" smtClean="0"/>
              <a:t> java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Unique and visible </a:t>
            </a:r>
            <a:r>
              <a:rPr lang="fr-FR" dirty="0" err="1" smtClean="0"/>
              <a:t>identity</a:t>
            </a:r>
            <a:endParaRPr lang="fr-FR" dirty="0" smtClean="0"/>
          </a:p>
          <a:p>
            <a:pPr lvl="1"/>
            <a:r>
              <a:rPr lang="fr-FR" dirty="0" smtClean="0"/>
              <a:t>Visible persistent state</a:t>
            </a:r>
          </a:p>
          <a:p>
            <a:pPr lvl="1"/>
            <a:r>
              <a:rPr lang="fr-FR" dirty="0" smtClean="0"/>
              <a:t>Not 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Persistence</a:t>
            </a:r>
            <a:r>
              <a:rPr lang="fr-FR" dirty="0" smtClean="0"/>
              <a:t> manager</a:t>
            </a:r>
            <a:endParaRPr lang="fr-FR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Manage the communication </a:t>
            </a:r>
            <a:r>
              <a:rPr lang="fr-FR" dirty="0" err="1" smtClean="0"/>
              <a:t>with</a:t>
            </a:r>
            <a:r>
              <a:rPr lang="fr-FR" dirty="0" smtClean="0"/>
              <a:t> the DBMS</a:t>
            </a:r>
          </a:p>
          <a:p>
            <a:pPr lvl="1"/>
            <a:r>
              <a:rPr lang="fr-FR" dirty="0" smtClean="0"/>
              <a:t>Storage</a:t>
            </a:r>
          </a:p>
          <a:p>
            <a:pPr lvl="1"/>
            <a:r>
              <a:rPr lang="fr-FR" dirty="0" err="1" smtClean="0"/>
              <a:t>Loading</a:t>
            </a:r>
            <a:endParaRPr lang="fr-FR" dirty="0" smtClean="0"/>
          </a:p>
          <a:p>
            <a:pPr lvl="1"/>
            <a:r>
              <a:rPr lang="fr-FR" dirty="0" smtClean="0"/>
              <a:t>Update</a:t>
            </a:r>
          </a:p>
          <a:p>
            <a:r>
              <a:rPr lang="fr-FR" dirty="0" smtClean="0"/>
              <a:t>Manage the </a:t>
            </a:r>
            <a:r>
              <a:rPr lang="fr-FR" dirty="0" err="1" smtClean="0"/>
              <a:t>synchonisation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memory and the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51" name="Picture 3" descr="C:\Users\charoy\AppData\Local\Microsoft\Windows\Temporary Internet Files\Content.IE5\GQVZY07V\MP90040197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1571765"/>
            <a:ext cx="6065876" cy="404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Entity</a:t>
            </a:r>
            <a:r>
              <a:rPr lang="fr-FR" dirty="0" smtClean="0"/>
              <a:t> Class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fr-FR" dirty="0" smtClean="0"/>
              <a:t>Object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made persistant</a:t>
            </a:r>
            <a:endParaRPr lang="fr-FR" dirty="0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0064" y="538754"/>
            <a:ext cx="5617191" cy="67241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plumbing</a:t>
            </a:r>
            <a:endParaRPr lang="fr-FR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managed</a:t>
            </a:r>
            <a:r>
              <a:rPr lang="fr-FR" dirty="0" smtClean="0"/>
              <a:t> by an “</a:t>
            </a:r>
            <a:r>
              <a:rPr lang="fr-FR" dirty="0" err="1" smtClean="0"/>
              <a:t>Entity</a:t>
            </a:r>
            <a:r>
              <a:rPr lang="fr-FR" dirty="0" smtClean="0"/>
              <a:t> manager”</a:t>
            </a:r>
          </a:p>
          <a:p>
            <a:r>
              <a:rPr lang="fr-FR" dirty="0" err="1" smtClean="0"/>
              <a:t>Created</a:t>
            </a:r>
            <a:r>
              <a:rPr lang="fr-FR" dirty="0" smtClean="0"/>
              <a:t> by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PersistenceManagerFactory</a:t>
            </a:r>
            <a:endParaRPr lang="fr-FR" dirty="0" smtClean="0"/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a configuration file : persistence.xml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Persistence Factory</a:t>
            </a:r>
            <a:endParaRPr lang="fr-F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996" y="1913085"/>
            <a:ext cx="9913686" cy="5866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persistence.xml</a:t>
            </a:r>
            <a:endParaRPr lang="fr-F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4920" y="1547589"/>
            <a:ext cx="11189935" cy="5418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130303" y="6876181"/>
            <a:ext cx="7179168" cy="6032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26878" rIns="0" bIns="0"/>
          <a:lstStyle/>
          <a:p>
            <a:pPr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  <a:tab pos="5790621" algn="l"/>
                <a:tab pos="6755724" algn="l"/>
              </a:tabLst>
            </a:pPr>
            <a:r>
              <a:rPr lang="fr-FR" sz="4266" dirty="0" err="1">
                <a:solidFill>
                  <a:srgbClr val="000000"/>
                </a:solidFill>
                <a:ea typeface="msmincho" charset="0"/>
                <a:cs typeface="msmincho" charset="0"/>
              </a:rPr>
              <a:t>Definition</a:t>
            </a:r>
            <a:r>
              <a:rPr lang="fr-FR" sz="4266" dirty="0">
                <a:solidFill>
                  <a:srgbClr val="000000"/>
                </a:solidFill>
                <a:ea typeface="msmincho" charset="0"/>
                <a:cs typeface="msmincho" charset="0"/>
              </a:rPr>
              <a:t> of a </a:t>
            </a:r>
            <a:r>
              <a:rPr lang="fr-FR" sz="4266" dirty="0" err="1">
                <a:solidFill>
                  <a:srgbClr val="000000"/>
                </a:solidFill>
                <a:ea typeface="msmincho" charset="0"/>
                <a:cs typeface="msmincho" charset="0"/>
              </a:rPr>
              <a:t>persistence</a:t>
            </a:r>
            <a:r>
              <a:rPr lang="fr-FR" sz="4266" dirty="0">
                <a:solidFill>
                  <a:srgbClr val="000000"/>
                </a:solidFill>
                <a:ea typeface="msmincho" charset="0"/>
                <a:cs typeface="msmincho" charset="0"/>
              </a:rPr>
              <a:t> unit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the class</a:t>
            </a:r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1455" y="1691605"/>
            <a:ext cx="10027977" cy="56806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3811395" y="4288550"/>
            <a:ext cx="3399099" cy="577805"/>
          </a:xfrm>
          <a:prstGeom prst="roundRect">
            <a:avLst>
              <a:gd name="adj" fmla="val 366"/>
            </a:avLst>
          </a:prstGeom>
          <a:solidFill>
            <a:srgbClr val="00B8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sz="3200" b="1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3885472" y="2813351"/>
            <a:ext cx="9039572" cy="577804"/>
          </a:xfrm>
          <a:prstGeom prst="roundRect">
            <a:avLst>
              <a:gd name="adj" fmla="val 366"/>
            </a:avLst>
          </a:prstGeom>
          <a:solidFill>
            <a:srgbClr val="00B8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sz="32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27199" y="-63709"/>
            <a:ext cx="11591806" cy="1461188"/>
          </a:xfrm>
        </p:spPr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a Component</a:t>
            </a: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5631" y="899517"/>
            <a:ext cx="6335312" cy="678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4415631" y="1469349"/>
            <a:ext cx="4191288" cy="614073"/>
          </a:xfrm>
          <a:prstGeom prst="roundRect">
            <a:avLst>
              <a:gd name="adj" fmla="val 287"/>
            </a:avLst>
          </a:prstGeom>
          <a:solidFill>
            <a:srgbClr val="00B8FF">
              <a:alpha val="2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sz="3200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4631655" y="4427771"/>
            <a:ext cx="5760640" cy="1008249"/>
          </a:xfrm>
          <a:prstGeom prst="roundRect">
            <a:avLst>
              <a:gd name="adj" fmla="val 375"/>
            </a:avLst>
          </a:prstGeom>
          <a:solidFill>
            <a:srgbClr val="00B8FF">
              <a:alpha val="2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sz="3200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4749907" y="3331621"/>
            <a:ext cx="3338131" cy="1024280"/>
          </a:xfrm>
          <a:prstGeom prst="roundRect">
            <a:avLst>
              <a:gd name="adj" fmla="val 375"/>
            </a:avLst>
          </a:prstGeom>
          <a:solidFill>
            <a:srgbClr val="00B8FF">
              <a:alpha val="2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sz="320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3801697" y="6994801"/>
            <a:ext cx="38097" cy="457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endParaRPr lang="fr-FR" dirty="0"/>
          </a:p>
        </p:txBody>
      </p:sp>
      <p:pic>
        <p:nvPicPr>
          <p:cNvPr id="1026" name="Imag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6" y="299544"/>
            <a:ext cx="4824535" cy="607258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027" name="Imag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9" y="6390696"/>
            <a:ext cx="13069841" cy="105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4" y="383912"/>
            <a:ext cx="4814621" cy="3306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0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Life Cycle of an </a:t>
            </a:r>
            <a:r>
              <a:rPr lang="fr-FR" dirty="0" err="1" smtClean="0"/>
              <a:t>entity</a:t>
            </a:r>
            <a:endParaRPr lang="fr-F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223" y="1547589"/>
            <a:ext cx="11538141" cy="59521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Storage solutions</a:t>
            </a:r>
            <a:endParaRPr lang="fr-FR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endParaRPr lang="fr-FR" dirty="0" smtClean="0"/>
          </a:p>
          <a:p>
            <a:pPr lvl="1"/>
            <a:r>
              <a:rPr lang="fr-FR" dirty="0" smtClean="0"/>
              <a:t>How to store </a:t>
            </a:r>
            <a:r>
              <a:rPr lang="fr-FR" dirty="0" err="1" smtClean="0"/>
              <a:t>object</a:t>
            </a:r>
            <a:r>
              <a:rPr lang="fr-FR" dirty="0" smtClean="0"/>
              <a:t> in a </a:t>
            </a:r>
            <a:r>
              <a:rPr lang="fr-FR" dirty="0" smtClean="0"/>
              <a:t>persistent </a:t>
            </a:r>
            <a:r>
              <a:rPr lang="fr-FR" dirty="0" err="1" smtClean="0"/>
              <a:t>way</a:t>
            </a:r>
            <a:r>
              <a:rPr lang="fr-FR" dirty="0" smtClean="0"/>
              <a:t> </a:t>
            </a:r>
            <a:r>
              <a:rPr lang="fr-FR" dirty="0" smtClean="0"/>
              <a:t>(and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back)</a:t>
            </a:r>
          </a:p>
          <a:p>
            <a:r>
              <a:rPr lang="fr-FR" dirty="0" smtClean="0"/>
              <a:t>Solutions</a:t>
            </a:r>
          </a:p>
          <a:p>
            <a:pPr lvl="1"/>
            <a:r>
              <a:rPr lang="fr-FR" dirty="0" smtClean="0"/>
              <a:t>Use a RDBMS</a:t>
            </a:r>
          </a:p>
          <a:p>
            <a:pPr lvl="1"/>
            <a:r>
              <a:rPr lang="fr-FR" dirty="0" smtClean="0"/>
              <a:t>Use an Object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lvl="1"/>
            <a:r>
              <a:rPr lang="fr-FR" dirty="0" smtClean="0"/>
              <a:t>Use Object </a:t>
            </a:r>
            <a:r>
              <a:rPr lang="fr-FR" dirty="0" err="1" smtClean="0"/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Or a Key-Value Store, or a No-SQL </a:t>
            </a:r>
            <a:r>
              <a:rPr lang="fr-FR" dirty="0" err="1" smtClean="0"/>
              <a:t>Database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Entity</a:t>
            </a:r>
            <a:r>
              <a:rPr lang="fr-FR" dirty="0" smtClean="0"/>
              <a:t> 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Manage the synchronisation </a:t>
            </a:r>
            <a:r>
              <a:rPr lang="fr-FR" dirty="0" err="1" smtClean="0"/>
              <a:t>between</a:t>
            </a:r>
            <a:r>
              <a:rPr lang="fr-FR" dirty="0" smtClean="0"/>
              <a:t> the state of the </a:t>
            </a:r>
            <a:r>
              <a:rPr lang="fr-FR" dirty="0" err="1" smtClean="0"/>
              <a:t>database</a:t>
            </a:r>
            <a:r>
              <a:rPr lang="fr-FR" dirty="0" smtClean="0"/>
              <a:t> and the state of memory</a:t>
            </a:r>
          </a:p>
          <a:p>
            <a:r>
              <a:rPr lang="fr-FR" dirty="0" smtClean="0"/>
              <a:t>Manage instances </a:t>
            </a:r>
            <a:r>
              <a:rPr lang="fr-FR" dirty="0" err="1" smtClean="0"/>
              <a:t>under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Persist</a:t>
            </a:r>
            <a:r>
              <a:rPr lang="fr-FR" dirty="0" smtClean="0"/>
              <a:t> -&gt; </a:t>
            </a:r>
            <a:r>
              <a:rPr lang="fr-FR" dirty="0" err="1" smtClean="0"/>
              <a:t>add</a:t>
            </a:r>
            <a:r>
              <a:rPr lang="fr-FR" dirty="0" smtClean="0"/>
              <a:t> an </a:t>
            </a:r>
            <a:r>
              <a:rPr lang="fr-FR" dirty="0" err="1" smtClean="0"/>
              <a:t>object</a:t>
            </a:r>
            <a:r>
              <a:rPr lang="fr-FR" dirty="0" smtClean="0"/>
              <a:t> to the persistent </a:t>
            </a:r>
            <a:r>
              <a:rPr lang="fr-FR" dirty="0" err="1" smtClean="0"/>
              <a:t>context</a:t>
            </a:r>
            <a:endParaRPr lang="fr-FR" dirty="0" smtClean="0"/>
          </a:p>
          <a:p>
            <a:r>
              <a:rPr lang="fr-FR" dirty="0" err="1" smtClean="0"/>
              <a:t>Find</a:t>
            </a:r>
            <a:r>
              <a:rPr lang="fr-FR" dirty="0" smtClean="0"/>
              <a:t> -&gt;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object</a:t>
            </a:r>
            <a:r>
              <a:rPr lang="fr-FR" dirty="0" smtClean="0"/>
              <a:t> and put </a:t>
            </a:r>
            <a:r>
              <a:rPr lang="fr-FR" dirty="0" err="1" smtClean="0"/>
              <a:t>it</a:t>
            </a:r>
            <a:r>
              <a:rPr lang="fr-FR" dirty="0" smtClean="0"/>
              <a:t> in the persistent </a:t>
            </a:r>
            <a:r>
              <a:rPr lang="fr-FR" dirty="0" err="1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17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Transaction-</a:t>
            </a:r>
            <a:r>
              <a:rPr lang="fr-FR" dirty="0" err="1" smtClean="0"/>
              <a:t>scoped</a:t>
            </a:r>
            <a:r>
              <a:rPr lang="fr-FR" dirty="0" smtClean="0"/>
              <a:t> </a:t>
            </a:r>
            <a:r>
              <a:rPr lang="fr-FR" dirty="0" err="1" smtClean="0"/>
              <a:t>persistence</a:t>
            </a:r>
            <a:endParaRPr lang="fr-FR" dirty="0" smtClean="0"/>
          </a:p>
          <a:p>
            <a:pPr lvl="1"/>
            <a:r>
              <a:rPr lang="fr-FR" dirty="0" err="1" smtClean="0"/>
              <a:t>Exist</a:t>
            </a:r>
            <a:r>
              <a:rPr lang="fr-FR" dirty="0" smtClean="0"/>
              <a:t> for the duration of the transaction</a:t>
            </a:r>
          </a:p>
          <a:p>
            <a:pPr lvl="1"/>
            <a:r>
              <a:rPr lang="fr-FR" dirty="0" err="1" smtClean="0"/>
              <a:t>Entities</a:t>
            </a:r>
            <a:r>
              <a:rPr lang="fr-FR" dirty="0" smtClean="0"/>
              <a:t> are no more </a:t>
            </a:r>
            <a:r>
              <a:rPr lang="fr-FR" dirty="0" err="1" smtClean="0"/>
              <a:t>managed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end of the transaction</a:t>
            </a:r>
          </a:p>
          <a:p>
            <a:r>
              <a:rPr lang="fr-FR" dirty="0" smtClean="0"/>
              <a:t>Extended </a:t>
            </a:r>
            <a:r>
              <a:rPr lang="fr-FR" dirty="0" err="1" smtClean="0"/>
              <a:t>persistence</a:t>
            </a:r>
            <a:endParaRPr lang="fr-FR" dirty="0" smtClean="0"/>
          </a:p>
          <a:p>
            <a:pPr lvl="1"/>
            <a:r>
              <a:rPr lang="fr-FR" dirty="0" smtClean="0"/>
              <a:t>Life longer </a:t>
            </a:r>
            <a:r>
              <a:rPr lang="fr-FR" dirty="0" err="1" smtClean="0"/>
              <a:t>than</a:t>
            </a:r>
            <a:r>
              <a:rPr lang="fr-FR" dirty="0" smtClean="0"/>
              <a:t> the transaction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3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EntityManager</a:t>
            </a:r>
            <a:r>
              <a:rPr lang="fr-FR" dirty="0" smtClean="0"/>
              <a:t> API</a:t>
            </a:r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560" y="707737"/>
            <a:ext cx="11915780" cy="6912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FR" dirty="0"/>
          </a:p>
        </p:txBody>
      </p:sp>
      <p:pic>
        <p:nvPicPr>
          <p:cNvPr id="2050" name="Imag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895" y="827509"/>
            <a:ext cx="5005181" cy="441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Imag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1" y="6274129"/>
            <a:ext cx="12000388" cy="72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Imag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5" y="1603443"/>
            <a:ext cx="6283645" cy="383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Imag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9" y="5424758"/>
            <a:ext cx="11808382" cy="44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CallBacks</a:t>
            </a:r>
            <a:endParaRPr lang="fr-FR"/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PrePersist</a:t>
            </a:r>
          </a:p>
          <a:p>
            <a:r>
              <a:rPr lang="fr-FR" smtClean="0"/>
              <a:t>PostPersist</a:t>
            </a:r>
          </a:p>
          <a:p>
            <a:r>
              <a:rPr lang="fr-FR" smtClean="0"/>
              <a:t>PreRemove</a:t>
            </a:r>
          </a:p>
          <a:p>
            <a:r>
              <a:rPr lang="fr-FR" smtClean="0"/>
              <a:t>PostRemove</a:t>
            </a:r>
          </a:p>
          <a:p>
            <a:r>
              <a:rPr lang="fr-FR" smtClean="0"/>
              <a:t>PreUpdate</a:t>
            </a:r>
          </a:p>
          <a:p>
            <a:r>
              <a:rPr lang="fr-FR" smtClean="0"/>
              <a:t>PostUpdate</a:t>
            </a:r>
          </a:p>
          <a:p>
            <a:r>
              <a:rPr lang="fr-FR" smtClean="0"/>
              <a:t>PostLoad</a:t>
            </a:r>
            <a:endParaRPr lang="fr-FR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5671" y="2339677"/>
            <a:ext cx="8178156" cy="1540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Callback Listener</a:t>
            </a:r>
            <a:endParaRPr lang="fr-F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1368" y="1691605"/>
            <a:ext cx="5377040" cy="56330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Synchronisation </a:t>
            </a:r>
            <a:r>
              <a:rPr lang="fr-FR" dirty="0" err="1" smtClean="0"/>
              <a:t>with</a:t>
            </a:r>
            <a:r>
              <a:rPr lang="fr-FR" dirty="0" smtClean="0"/>
              <a:t> the base</a:t>
            </a:r>
            <a:endParaRPr lang="fr-FR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Data are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commit time</a:t>
            </a:r>
          </a:p>
          <a:p>
            <a:r>
              <a:rPr lang="fr-FR" dirty="0" err="1" smtClean="0"/>
              <a:t>Problem</a:t>
            </a:r>
            <a:r>
              <a:rPr lang="fr-FR" dirty="0" smtClean="0"/>
              <a:t> : a </a:t>
            </a:r>
            <a:r>
              <a:rPr lang="fr-FR" dirty="0" err="1" smtClean="0"/>
              <a:t>request</a:t>
            </a:r>
            <a:r>
              <a:rPr lang="fr-FR" dirty="0" smtClean="0"/>
              <a:t> on the base </a:t>
            </a:r>
            <a:r>
              <a:rPr lang="fr-FR" dirty="0" err="1" smtClean="0"/>
              <a:t>might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inconsistant.</a:t>
            </a:r>
          </a:p>
          <a:p>
            <a:r>
              <a:rPr lang="fr-FR" dirty="0" err="1" smtClean="0"/>
              <a:t>Require</a:t>
            </a:r>
            <a:r>
              <a:rPr lang="fr-FR" dirty="0" smtClean="0"/>
              <a:t> to force </a:t>
            </a:r>
            <a:r>
              <a:rPr lang="fr-FR" dirty="0" err="1" smtClean="0"/>
              <a:t>writing</a:t>
            </a:r>
            <a:r>
              <a:rPr lang="fr-FR" dirty="0" smtClean="0"/>
              <a:t> in the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lvl="1"/>
            <a:r>
              <a:rPr lang="fr-FR" dirty="0" smtClean="0"/>
              <a:t>Flush</a:t>
            </a:r>
          </a:p>
          <a:p>
            <a:pPr lvl="1"/>
            <a:r>
              <a:rPr lang="fr-FR" dirty="0" smtClean="0"/>
              <a:t>Or </a:t>
            </a:r>
            <a:r>
              <a:rPr lang="fr-FR" dirty="0" err="1" smtClean="0"/>
              <a:t>setFlushMode</a:t>
            </a:r>
            <a:r>
              <a:rPr lang="fr-FR" dirty="0" smtClean="0"/>
              <a:t> – AUTO ou COMMIT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Synchronisation</a:t>
            </a:r>
            <a:endParaRPr lang="fr-FR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refresh</a:t>
            </a:r>
            <a:endParaRPr lang="fr-FR"/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3551535" y="2032315"/>
            <a:ext cx="6888342" cy="5112228"/>
            <a:chOff x="1510" y="2046"/>
            <a:chExt cx="3908" cy="2617"/>
          </a:xfrm>
        </p:grpSpPr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71" y="2046"/>
              <a:ext cx="3848" cy="140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266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10" y="3327"/>
              <a:ext cx="3823" cy="13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Synchronisation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Imag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04" y="2243788"/>
            <a:ext cx="5447871" cy="336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Imag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07" y="5891905"/>
            <a:ext cx="11077277" cy="576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Imag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78" y="2147784"/>
            <a:ext cx="6332259" cy="3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Imag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08" y="6659931"/>
            <a:ext cx="11424370" cy="87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Concurrent </a:t>
            </a:r>
            <a:r>
              <a:rPr lang="fr-FR" dirty="0" err="1" smtClean="0"/>
              <a:t>access</a:t>
            </a:r>
            <a:r>
              <a:rPr lang="fr-FR" dirty="0" smtClean="0"/>
              <a:t> and </a:t>
            </a:r>
            <a:r>
              <a:rPr lang="fr-FR" dirty="0" err="1" smtClean="0"/>
              <a:t>locking</a:t>
            </a:r>
            <a:endParaRPr lang="fr-FR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How to control </a:t>
            </a:r>
            <a:r>
              <a:rPr lang="fr-FR" dirty="0" err="1" smtClean="0"/>
              <a:t>access</a:t>
            </a:r>
            <a:r>
              <a:rPr lang="fr-FR" dirty="0" smtClean="0"/>
              <a:t> to data</a:t>
            </a:r>
          </a:p>
          <a:p>
            <a:r>
              <a:rPr lang="fr-FR" dirty="0" smtClean="0"/>
              <a:t>Isolation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1"/>
            <a:r>
              <a:rPr lang="fr-FR" dirty="0" smtClean="0"/>
              <a:t>SERIALIZABLE</a:t>
            </a:r>
          </a:p>
          <a:p>
            <a:pPr lvl="1"/>
            <a:r>
              <a:rPr lang="fr-FR" dirty="0" smtClean="0"/>
              <a:t>READ UNCOMMITED</a:t>
            </a:r>
          </a:p>
          <a:p>
            <a:pPr lvl="1"/>
            <a:r>
              <a:rPr lang="fr-FR" dirty="0" smtClean="0"/>
              <a:t>READ COMMITED (default)</a:t>
            </a:r>
          </a:p>
          <a:p>
            <a:r>
              <a:rPr lang="fr-FR" dirty="0" err="1" smtClean="0"/>
              <a:t>Optimistic</a:t>
            </a:r>
            <a:r>
              <a:rPr lang="fr-FR" dirty="0" smtClean="0"/>
              <a:t> control (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lost</a:t>
            </a:r>
            <a:r>
              <a:rPr lang="fr-FR" dirty="0" smtClean="0"/>
              <a:t> update)</a:t>
            </a:r>
          </a:p>
          <a:p>
            <a:pPr lvl="1"/>
            <a:r>
              <a:rPr lang="fr-FR" dirty="0" smtClean="0"/>
              <a:t>@Version</a:t>
            </a:r>
          </a:p>
          <a:p>
            <a:r>
              <a:rPr lang="fr-FR" dirty="0" err="1" smtClean="0"/>
              <a:t>Posibility</a:t>
            </a:r>
            <a:r>
              <a:rPr lang="fr-FR" dirty="0" smtClean="0"/>
              <a:t> to use explicit </a:t>
            </a:r>
            <a:r>
              <a:rPr lang="fr-FR" dirty="0" err="1" smtClean="0"/>
              <a:t>locks</a:t>
            </a:r>
            <a:r>
              <a:rPr lang="fr-FR" dirty="0" smtClean="0"/>
              <a:t> (READ/WRITE)</a:t>
            </a:r>
            <a:endParaRPr lang="fr-FR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9717" y="6083912"/>
            <a:ext cx="10135785" cy="9600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Use a RDBMS</a:t>
            </a:r>
            <a:endParaRPr lang="fr-FR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fr-FR" smtClean="0"/>
              <a:t>Most used solution</a:t>
            </a:r>
          </a:p>
          <a:p>
            <a:r>
              <a:rPr lang="fr-FR" smtClean="0"/>
              <a:t>Through an API</a:t>
            </a:r>
          </a:p>
          <a:p>
            <a:pPr lvl="1"/>
            <a:r>
              <a:rPr lang="fr-FR" smtClean="0"/>
              <a:t>JDBC</a:t>
            </a:r>
          </a:p>
          <a:p>
            <a:r>
              <a:rPr lang="fr-FR" smtClean="0"/>
              <a:t>Problems ?</a:t>
            </a:r>
            <a:endParaRPr lang="fr-FR" dirty="0"/>
          </a:p>
        </p:txBody>
      </p:sp>
      <p:sp>
        <p:nvSpPr>
          <p:cNvPr id="4" name="Espace réservé de l'image en ligne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015" y="755501"/>
            <a:ext cx="3650962" cy="634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Requests</a:t>
            </a:r>
            <a:endParaRPr lang="fr-FR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endParaRPr lang="fr-FR" dirty="0" smtClean="0"/>
          </a:p>
          <a:p>
            <a:pPr lvl="1"/>
            <a:r>
              <a:rPr lang="fr-FR" dirty="0" err="1" smtClean="0"/>
              <a:t>Find</a:t>
            </a:r>
            <a:r>
              <a:rPr lang="fr-FR" dirty="0" smtClean="0"/>
              <a:t> an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primary</a:t>
            </a:r>
            <a:r>
              <a:rPr lang="fr-FR" dirty="0" smtClean="0"/>
              <a:t> key</a:t>
            </a:r>
            <a:endParaRPr lang="fr-FR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2674" y="2003467"/>
            <a:ext cx="11479405" cy="12875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0907" y="3875841"/>
            <a:ext cx="10428811" cy="1902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111738" y="4233860"/>
            <a:ext cx="9216298" cy="550623"/>
          </a:xfrm>
          <a:prstGeom prst="roundRect">
            <a:avLst>
              <a:gd name="adj" fmla="val 500"/>
            </a:avLst>
          </a:prstGeom>
          <a:solidFill>
            <a:srgbClr val="00B8FF">
              <a:alpha val="2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r>
              <a:rPr lang="fr-FR" dirty="0" smtClean="0"/>
              <a:t> an </a:t>
            </a:r>
            <a:r>
              <a:rPr lang="fr-FR" dirty="0" err="1" smtClean="0"/>
              <a:t>entity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key</a:t>
            </a:r>
            <a:endParaRPr lang="fr-FR" dirty="0"/>
          </a:p>
        </p:txBody>
      </p:sp>
      <p:pic>
        <p:nvPicPr>
          <p:cNvPr id="4098" name="Imag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63" y="2634624"/>
            <a:ext cx="6871042" cy="385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Imag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14" y="6659930"/>
            <a:ext cx="10944353" cy="96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5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EJB-QL</a:t>
            </a:r>
          </a:p>
          <a:p>
            <a:pPr lvl="1"/>
            <a:r>
              <a:rPr lang="fr-FR" dirty="0" smtClean="0"/>
              <a:t>Object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lvl="1"/>
            <a:r>
              <a:rPr lang="fr-FR" dirty="0" smtClean="0"/>
              <a:t>Portable </a:t>
            </a:r>
            <a:r>
              <a:rPr lang="fr-FR" dirty="0" err="1" smtClean="0"/>
              <a:t>betwen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endParaRPr lang="fr-FR" dirty="0" smtClean="0"/>
          </a:p>
          <a:p>
            <a:r>
              <a:rPr lang="fr-FR" dirty="0" smtClean="0"/>
              <a:t>SQL</a:t>
            </a:r>
          </a:p>
          <a:p>
            <a:r>
              <a:rPr lang="fr-FR" dirty="0" err="1" smtClean="0"/>
              <a:t>Entity</a:t>
            </a:r>
            <a:r>
              <a:rPr lang="fr-FR" dirty="0" smtClean="0"/>
              <a:t> Manager </a:t>
            </a:r>
            <a:r>
              <a:rPr lang="fr-FR" dirty="0" err="1" smtClean="0"/>
              <a:t>methods</a:t>
            </a:r>
            <a:endParaRPr lang="fr-FR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1735" y="1155288"/>
            <a:ext cx="7584426" cy="15909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1335" y="5198418"/>
            <a:ext cx="10420755" cy="1759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Advanced O/R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Inheritance</a:t>
            </a:r>
            <a:endParaRPr lang="fr-FR" dirty="0" smtClean="0"/>
          </a:p>
          <a:p>
            <a:r>
              <a:rPr lang="fr-FR" dirty="0" smtClean="0"/>
              <a:t>Polymorphisme</a:t>
            </a:r>
          </a:p>
          <a:p>
            <a:r>
              <a:rPr lang="fr-FR" dirty="0" err="1" smtClean="0"/>
              <a:t>Relationships</a:t>
            </a:r>
            <a:endParaRPr lang="fr-FR" dirty="0" smtClean="0"/>
          </a:p>
          <a:p>
            <a:r>
              <a:rPr lang="fr-FR" dirty="0" smtClean="0"/>
              <a:t>Object </a:t>
            </a:r>
            <a:r>
              <a:rPr lang="fr-FR" dirty="0" err="1" smtClean="0"/>
              <a:t>Requests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Inheritance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strategy</a:t>
            </a:r>
            <a:endParaRPr lang="fr-FR" dirty="0" smtClean="0"/>
          </a:p>
          <a:p>
            <a:pPr lvl="1"/>
            <a:r>
              <a:rPr lang="fr-FR" dirty="0" smtClean="0"/>
              <a:t>One table per </a:t>
            </a:r>
            <a:r>
              <a:rPr lang="fr-FR" dirty="0" err="1" smtClean="0"/>
              <a:t>hierarchy</a:t>
            </a:r>
            <a:endParaRPr lang="fr-FR" dirty="0" smtClean="0"/>
          </a:p>
          <a:p>
            <a:pPr lvl="1"/>
            <a:r>
              <a:rPr lang="fr-FR" dirty="0" smtClean="0"/>
              <a:t>One table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subclass</a:t>
            </a:r>
            <a:endParaRPr lang="fr-FR" dirty="0" smtClean="0"/>
          </a:p>
          <a:p>
            <a:pPr lvl="1"/>
            <a:r>
              <a:rPr lang="fr-FR" dirty="0" smtClean="0"/>
              <a:t>One table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8543946" y="1571766"/>
            <a:ext cx="2208071" cy="105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Participant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7103900" y="3587831"/>
            <a:ext cx="2208071" cy="105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/>
              <a:t>Member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0079996" y="3563378"/>
            <a:ext cx="2208071" cy="105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Speaker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863892" y="5603896"/>
            <a:ext cx="2688087" cy="105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/>
              <a:t>SeniorMember</a:t>
            </a:r>
            <a:endParaRPr lang="en-US" sz="3200" dirty="0"/>
          </a:p>
        </p:txBody>
      </p:sp>
      <p:cxnSp>
        <p:nvCxnSpPr>
          <p:cNvPr id="6" name="Connecteur droit avec flèche 5"/>
          <p:cNvCxnSpPr>
            <a:stCxn id="7" idx="0"/>
            <a:endCxn id="2" idx="2"/>
          </p:cNvCxnSpPr>
          <p:nvPr/>
        </p:nvCxnSpPr>
        <p:spPr>
          <a:xfrm flipV="1">
            <a:off x="8207935" y="2627800"/>
            <a:ext cx="1440047" cy="96003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8" idx="0"/>
            <a:endCxn id="2" idx="2"/>
          </p:cNvCxnSpPr>
          <p:nvPr/>
        </p:nvCxnSpPr>
        <p:spPr>
          <a:xfrm flipH="1" flipV="1">
            <a:off x="9647982" y="2627801"/>
            <a:ext cx="1536050" cy="93557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8207935" y="4643865"/>
            <a:ext cx="150828" cy="96003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31" y="623952"/>
            <a:ext cx="6019326" cy="2158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73" y="3643470"/>
            <a:ext cx="4419252" cy="1130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14" y="5092918"/>
            <a:ext cx="4660533" cy="10667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5" y="6601050"/>
            <a:ext cx="6908256" cy="8635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>
            <a:stCxn id="4099" idx="0"/>
            <a:endCxn id="4098" idx="2"/>
          </p:cNvCxnSpPr>
          <p:nvPr/>
        </p:nvCxnSpPr>
        <p:spPr>
          <a:xfrm flipV="1">
            <a:off x="2609099" y="2782782"/>
            <a:ext cx="1707395" cy="860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4100" idx="0"/>
            <a:endCxn id="4098" idx="2"/>
          </p:cNvCxnSpPr>
          <p:nvPr/>
        </p:nvCxnSpPr>
        <p:spPr>
          <a:xfrm flipH="1" flipV="1">
            <a:off x="4316494" y="2782782"/>
            <a:ext cx="2111687" cy="231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101" idx="0"/>
            <a:endCxn id="4099" idx="2"/>
          </p:cNvCxnSpPr>
          <p:nvPr/>
        </p:nvCxnSpPr>
        <p:spPr>
          <a:xfrm flipH="1" flipV="1">
            <a:off x="2609099" y="4773681"/>
            <a:ext cx="1242224" cy="1827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959" y="643919"/>
            <a:ext cx="4101777" cy="667967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792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Default</a:t>
            </a:r>
            <a:endParaRPr lang="fr-FR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One table for the </a:t>
            </a:r>
            <a:r>
              <a:rPr lang="fr-FR" dirty="0" err="1" smtClean="0"/>
              <a:t>hierarchy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12" y="2723803"/>
            <a:ext cx="10844946" cy="227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good/The </a:t>
            </a:r>
            <a:r>
              <a:rPr lang="fr-FR" dirty="0" err="1" smtClean="0"/>
              <a:t>bad</a:t>
            </a:r>
            <a:endParaRPr lang="fr-FR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Supports </a:t>
            </a:r>
            <a:r>
              <a:rPr lang="fr-FR" dirty="0" err="1" smtClean="0"/>
              <a:t>polymorphism</a:t>
            </a:r>
            <a:endParaRPr lang="fr-FR" dirty="0" smtClean="0"/>
          </a:p>
          <a:p>
            <a:r>
              <a:rPr lang="fr-FR" dirty="0" err="1" smtClean="0"/>
              <a:t>Very</a:t>
            </a:r>
            <a:r>
              <a:rPr lang="fr-FR" dirty="0" smtClean="0"/>
              <a:t> large table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constraints</a:t>
            </a:r>
            <a:r>
              <a:rPr lang="fr-FR" dirty="0" smtClean="0"/>
              <a:t> on </a:t>
            </a:r>
            <a:r>
              <a:rPr lang="fr-FR" dirty="0" err="1" smtClean="0"/>
              <a:t>subclass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</p:txBody>
      </p:sp>
      <p:pic>
        <p:nvPicPr>
          <p:cNvPr id="3075" name="Picture 3" descr="C:\Users\charoy\AppData\Local\Microsoft\Windows\Temporary Internet Files\Content.IE5\ARXZMPW9\MP90040651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75" y="3707829"/>
            <a:ext cx="5412134" cy="432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table by </a:t>
            </a:r>
            <a:r>
              <a:rPr lang="fr-FR" dirty="0" err="1" smtClean="0"/>
              <a:t>subclass</a:t>
            </a:r>
            <a:endParaRPr lang="fr-FR" dirty="0"/>
          </a:p>
        </p:txBody>
      </p:sp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07" y="158785"/>
            <a:ext cx="6818562" cy="134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72" y="4251221"/>
            <a:ext cx="4609737" cy="203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558" y="1651571"/>
            <a:ext cx="6159015" cy="245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99" y="6012085"/>
            <a:ext cx="3187449" cy="148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99" y="4240094"/>
            <a:ext cx="4266864" cy="1473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TABLE_PER_CLASS</a:t>
            </a:r>
            <a:endParaRPr lang="fr-FR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One table for </a:t>
            </a:r>
            <a:r>
              <a:rPr lang="fr-FR" dirty="0" err="1" smtClean="0"/>
              <a:t>each</a:t>
            </a:r>
            <a:r>
              <a:rPr lang="fr-FR" dirty="0" smtClean="0"/>
              <a:t> class</a:t>
            </a:r>
          </a:p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are </a:t>
            </a:r>
            <a:r>
              <a:rPr lang="fr-FR" dirty="0" err="1" smtClean="0"/>
              <a:t>complex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03" y="1114430"/>
            <a:ext cx="4241466" cy="149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6" y="3346424"/>
            <a:ext cx="5993928" cy="167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09" y="5678368"/>
            <a:ext cx="6857460" cy="146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43" y="3228597"/>
            <a:ext cx="5930433" cy="146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Problems</a:t>
            </a:r>
            <a:endParaRPr lang="fr-FR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Errors</a:t>
            </a:r>
            <a:r>
              <a:rPr lang="fr-FR" dirty="0" smtClean="0"/>
              <a:t> in </a:t>
            </a:r>
            <a:r>
              <a:rPr lang="fr-FR" dirty="0" err="1" smtClean="0"/>
              <a:t>requests</a:t>
            </a:r>
            <a:endParaRPr lang="fr-FR" dirty="0" smtClean="0"/>
          </a:p>
          <a:p>
            <a:r>
              <a:rPr lang="fr-FR" dirty="0" smtClean="0"/>
              <a:t>Management of persistance by hand</a:t>
            </a:r>
          </a:p>
          <a:p>
            <a:r>
              <a:rPr lang="fr-FR" dirty="0" smtClean="0"/>
              <a:t>Type </a:t>
            </a:r>
            <a:r>
              <a:rPr lang="fr-FR" dirty="0" err="1" smtClean="0"/>
              <a:t>matching</a:t>
            </a:r>
            <a:endParaRPr lang="fr-FR" dirty="0" smtClean="0"/>
          </a:p>
          <a:p>
            <a:r>
              <a:rPr lang="fr-FR" dirty="0" smtClean="0"/>
              <a:t>Change management</a:t>
            </a:r>
          </a:p>
          <a:p>
            <a:r>
              <a:rPr lang="fr-FR" dirty="0" smtClean="0"/>
              <a:t>Transactions management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Polymorphisme</a:t>
            </a:r>
            <a:endParaRPr lang="fr-FR"/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Works as </a:t>
            </a:r>
            <a:r>
              <a:rPr lang="fr-FR" dirty="0" err="1" smtClean="0"/>
              <a:t>usual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dirty="0" smtClean="0"/>
              <a:t> translate the </a:t>
            </a:r>
            <a:r>
              <a:rPr lang="fr-FR" dirty="0" err="1" smtClean="0"/>
              <a:t>queries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2" y="2627800"/>
            <a:ext cx="12358151" cy="185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73" y="4750752"/>
            <a:ext cx="4600146" cy="2208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1" y="2344899"/>
            <a:ext cx="12896418" cy="86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44" y="3283298"/>
            <a:ext cx="7776252" cy="543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91" y="4174044"/>
            <a:ext cx="12221419" cy="201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3" y="6089759"/>
            <a:ext cx="7089460" cy="144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6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Relations</a:t>
            </a:r>
            <a:endParaRPr lang="fr-FR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Translate relations </a:t>
            </a:r>
            <a:r>
              <a:rPr lang="fr-FR" dirty="0" err="1" smtClean="0"/>
              <a:t>between</a:t>
            </a:r>
            <a:r>
              <a:rPr lang="fr-FR" dirty="0" smtClean="0"/>
              <a:t> classes to </a:t>
            </a:r>
            <a:r>
              <a:rPr lang="fr-FR" dirty="0" err="1" smtClean="0"/>
              <a:t>relational</a:t>
            </a:r>
            <a:r>
              <a:rPr lang="fr-FR" dirty="0"/>
              <a:t> </a:t>
            </a:r>
            <a:r>
              <a:rPr lang="fr-FR" dirty="0" smtClean="0"/>
              <a:t>tables</a:t>
            </a:r>
          </a:p>
          <a:p>
            <a:r>
              <a:rPr lang="fr-FR" dirty="0" smtClean="0"/>
              <a:t>Relation 1-1</a:t>
            </a:r>
          </a:p>
          <a:p>
            <a:pPr lvl="1"/>
            <a:r>
              <a:rPr lang="fr-FR" dirty="0" err="1" smtClean="0"/>
              <a:t>Foreign</a:t>
            </a:r>
            <a:r>
              <a:rPr lang="fr-FR" dirty="0" smtClean="0"/>
              <a:t> Key</a:t>
            </a:r>
          </a:p>
          <a:p>
            <a:r>
              <a:rPr lang="fr-FR" dirty="0" smtClean="0"/>
              <a:t>Relation 1-n</a:t>
            </a:r>
          </a:p>
          <a:p>
            <a:pPr lvl="1"/>
            <a:r>
              <a:rPr lang="fr-FR" dirty="0" err="1" smtClean="0"/>
              <a:t>Foreign</a:t>
            </a:r>
            <a:r>
              <a:rPr lang="fr-FR" dirty="0" smtClean="0"/>
              <a:t> Key</a:t>
            </a:r>
          </a:p>
          <a:p>
            <a:r>
              <a:rPr lang="fr-FR" dirty="0" smtClean="0"/>
              <a:t>Relation n-m</a:t>
            </a:r>
          </a:p>
          <a:p>
            <a:pPr lvl="1"/>
            <a:r>
              <a:rPr lang="fr-FR" dirty="0" smtClean="0"/>
              <a:t>New table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foreign</a:t>
            </a:r>
            <a:r>
              <a:rPr lang="fr-FR" dirty="0" smtClean="0"/>
              <a:t> keys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One-to-One</a:t>
            </a:r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999" y="1491902"/>
            <a:ext cx="7530507" cy="39345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3407" y="5658232"/>
            <a:ext cx="7312508" cy="13651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Cascading</a:t>
            </a:r>
            <a:endParaRPr lang="fr-FR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Indique comment gérer la persistence avec des relations</a:t>
            </a:r>
          </a:p>
          <a:p>
            <a:pPr lvl="1"/>
            <a:r>
              <a:rPr lang="fr-FR" smtClean="0"/>
              <a:t>Faut-il rendre persistant / supprimer / rafraichir / fusionner un objet en relation avec un autre</a:t>
            </a:r>
          </a:p>
          <a:p>
            <a:r>
              <a:rPr lang="fr-FR" smtClean="0"/>
              <a:t>PERSIST</a:t>
            </a:r>
          </a:p>
          <a:p>
            <a:r>
              <a:rPr lang="fr-FR" smtClean="0"/>
              <a:t>REMOVE</a:t>
            </a:r>
          </a:p>
          <a:p>
            <a:r>
              <a:rPr lang="fr-FR" smtClean="0"/>
              <a:t>REFRESH</a:t>
            </a:r>
          </a:p>
          <a:p>
            <a:r>
              <a:rPr lang="fr-FR" smtClean="0"/>
              <a:t>MERGE</a:t>
            </a:r>
            <a:endParaRPr lang="fr-FR"/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4055591" y="5773367"/>
            <a:ext cx="1530229" cy="1119629"/>
          </a:xfrm>
          <a:prstGeom prst="roundRect">
            <a:avLst>
              <a:gd name="adj" fmla="val 185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lIns="0" tIns="20158" rIns="0" bIns="0" anchor="ctr" anchorCtr="1"/>
          <a:lstStyle/>
          <a:p>
            <a:pPr>
              <a:tabLst>
                <a:tab pos="965103" algn="l"/>
              </a:tabLst>
            </a:pPr>
            <a:r>
              <a:rPr lang="fr-FR" sz="3200">
                <a:solidFill>
                  <a:srgbClr val="000000"/>
                </a:solidFill>
                <a:ea typeface="msmincho" charset="0"/>
                <a:cs typeface="msmincho" charset="0"/>
              </a:rPr>
              <a:t>A</a:t>
            </a: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7187196" y="5731348"/>
            <a:ext cx="1530230" cy="1119629"/>
          </a:xfrm>
          <a:prstGeom prst="roundRect">
            <a:avLst>
              <a:gd name="adj" fmla="val 185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lIns="0" tIns="20158" rIns="0" bIns="0" anchor="ctr" anchorCtr="1"/>
          <a:lstStyle/>
          <a:p>
            <a:pPr>
              <a:tabLst>
                <a:tab pos="965103" algn="l"/>
              </a:tabLst>
            </a:pPr>
            <a:r>
              <a:rPr lang="fr-FR" sz="3200">
                <a:solidFill>
                  <a:srgbClr val="000000"/>
                </a:solidFill>
                <a:ea typeface="msmincho" charset="0"/>
                <a:cs typeface="msmincho" charset="0"/>
              </a:rPr>
              <a:t>B</a:t>
            </a:r>
          </a:p>
        </p:txBody>
      </p:sp>
      <p:cxnSp>
        <p:nvCxnSpPr>
          <p:cNvPr id="39941" name="AutoShape 5"/>
          <p:cNvCxnSpPr>
            <a:cxnSpLocks noChangeShapeType="1"/>
            <a:stCxn id="39939" idx="3"/>
            <a:endCxn id="39940" idx="1"/>
          </p:cNvCxnSpPr>
          <p:nvPr/>
        </p:nvCxnSpPr>
        <p:spPr bwMode="auto">
          <a:xfrm flipV="1">
            <a:off x="5585820" y="6291163"/>
            <a:ext cx="1601376" cy="420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dist="152735" dir="2700000" algn="ctr" rotWithShape="0">
              <a:srgbClr val="808080"/>
            </a:outerShdw>
          </a:effec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PERSIST</a:t>
            </a:r>
            <a:endParaRPr lang="fr-FR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8870253" y="6529171"/>
            <a:ext cx="2116" cy="457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sz="32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6" y="554285"/>
            <a:ext cx="6431879" cy="217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503" y="515732"/>
            <a:ext cx="6432208" cy="193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97" y="2518611"/>
            <a:ext cx="5764705" cy="307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0" y="5653717"/>
            <a:ext cx="12270292" cy="220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6" y="8133099"/>
            <a:ext cx="13196249" cy="52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9" name="Picture 11" descr="C:\Users\charoy\AppData\Local\Microsoft\Windows\Temporary Internet Files\Content.IE5\1GP6LL73\MP90040384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" y="-1259549"/>
            <a:ext cx="13722555" cy="1372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FF0000"/>
                </a:solidFill>
              </a:rPr>
              <a:t>Persist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27" y="683493"/>
            <a:ext cx="6820004" cy="3168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07" y="4739868"/>
            <a:ext cx="4635135" cy="142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927" y="4739869"/>
            <a:ext cx="2819178" cy="1409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5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One-to-Many</a:t>
            </a:r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7" y="1547589"/>
            <a:ext cx="7035246" cy="2806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871" y="4859957"/>
            <a:ext cx="5676453" cy="2476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avec flèche 2"/>
          <p:cNvCxnSpPr>
            <a:stCxn id="8194" idx="2"/>
            <a:endCxn id="8195" idx="0"/>
          </p:cNvCxnSpPr>
          <p:nvPr/>
        </p:nvCxnSpPr>
        <p:spPr>
          <a:xfrm>
            <a:off x="4116830" y="4354068"/>
            <a:ext cx="5297268" cy="505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One-to-Many</a:t>
            </a:r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81" y="803741"/>
            <a:ext cx="7683123" cy="386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91" y="3563813"/>
            <a:ext cx="6938482" cy="377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One-To-</a:t>
            </a:r>
            <a:r>
              <a:rPr lang="fr-FR" dirty="0" err="1" smtClean="0"/>
              <a:t>Many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5" y="1979637"/>
            <a:ext cx="3567744" cy="333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35" y="755501"/>
            <a:ext cx="7898778" cy="170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39" y="3658314"/>
            <a:ext cx="8851203" cy="238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4" y="1863671"/>
            <a:ext cx="4906986" cy="522527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/>
              <a:t>Access Object</a:t>
            </a:r>
            <a:br>
              <a:rPr lang="fr-FR" dirty="0"/>
            </a:br>
            <a:endParaRPr lang="fr-FR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5049325" y="1547589"/>
            <a:ext cx="7744742" cy="5544616"/>
            <a:chOff x="971475" y="-371440"/>
            <a:chExt cx="12013108" cy="7727897"/>
          </a:xfrm>
        </p:grpSpPr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971475" y="2785083"/>
              <a:ext cx="2914420" cy="1642404"/>
            </a:xfrm>
            <a:prstGeom prst="roundRect">
              <a:avLst>
                <a:gd name="adj" fmla="val 125"/>
              </a:avLst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20158" rIns="0" bIns="0" anchor="ctr" anchorCtr="1"/>
            <a:lstStyle/>
            <a:p>
              <a:pPr>
                <a:tabLst>
                  <a:tab pos="965103" algn="l"/>
                  <a:tab pos="1930207" algn="l"/>
                  <a:tab pos="2895310" algn="l"/>
                </a:tabLst>
              </a:pPr>
              <a:endParaRPr lang="fr-FR" sz="2000" dirty="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  <a:p>
              <a:pPr>
                <a:tabLst>
                  <a:tab pos="965103" algn="l"/>
                  <a:tab pos="1930207" algn="l"/>
                  <a:tab pos="2895310" algn="l"/>
                </a:tabLst>
              </a:pPr>
              <a:r>
                <a:rPr lang="fr-FR" sz="2000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Business </a:t>
              </a:r>
              <a:r>
                <a:rPr lang="fr-FR" sz="2000" dirty="0" smtClean="0">
                  <a:solidFill>
                    <a:srgbClr val="000000"/>
                  </a:solidFill>
                  <a:ea typeface="msmincho" charset="0"/>
                  <a:cs typeface="msmincho" charset="0"/>
                </a:rPr>
                <a:t>Component</a:t>
              </a:r>
              <a:endParaRPr lang="fr-FR" sz="2000" dirty="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  <a:p>
              <a:pPr>
                <a:tabLst>
                  <a:tab pos="965103" algn="l"/>
                  <a:tab pos="1930207" algn="l"/>
                  <a:tab pos="2895310" algn="l"/>
                </a:tabLst>
              </a:pPr>
              <a:endParaRPr lang="fr-FR" sz="2000" dirty="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</p:txBody>
        </p:sp>
        <p:sp>
          <p:nvSpPr>
            <p:cNvPr id="6148" name="AutoShape 4"/>
            <p:cNvSpPr>
              <a:spLocks noChangeArrowheads="1"/>
            </p:cNvSpPr>
            <p:nvPr/>
          </p:nvSpPr>
          <p:spPr bwMode="auto">
            <a:xfrm>
              <a:off x="5126449" y="2843733"/>
              <a:ext cx="2484771" cy="1661453"/>
            </a:xfrm>
            <a:prstGeom prst="roundRect">
              <a:avLst>
                <a:gd name="adj" fmla="val 125"/>
              </a:avLst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20158" rIns="0" bIns="0" anchor="ctr" anchorCtr="1"/>
            <a:lstStyle/>
            <a:p>
              <a:pPr>
                <a:tabLst>
                  <a:tab pos="965103" algn="l"/>
                  <a:tab pos="1930207" algn="l"/>
                </a:tabLst>
              </a:pPr>
              <a:r>
                <a:rPr lang="fr-FR" sz="2000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Data Component</a:t>
              </a:r>
            </a:p>
          </p:txBody>
        </p:sp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8767057" y="2559913"/>
              <a:ext cx="1680501" cy="1997976"/>
            </a:xfrm>
            <a:prstGeom prst="can">
              <a:avLst>
                <a:gd name="adj" fmla="val 29723"/>
              </a:avLst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20158" rIns="0" bIns="0" anchor="ctr"/>
            <a:lstStyle/>
            <a:p>
              <a:pPr algn="ctr">
                <a:tabLst>
                  <a:tab pos="965103" algn="l"/>
                </a:tabLst>
              </a:pPr>
              <a:r>
                <a:rPr lang="fr-FR" sz="2000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RDBMS</a:t>
              </a:r>
            </a:p>
          </p:txBody>
        </p:sp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3885895" y="3354421"/>
              <a:ext cx="1231803" cy="503727"/>
            </a:xfrm>
            <a:prstGeom prst="leftRightArrow">
              <a:avLst>
                <a:gd name="adj1" fmla="val 50000"/>
                <a:gd name="adj2" fmla="val 48681"/>
              </a:avLst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6151" name="AutoShape 7"/>
            <p:cNvSpPr>
              <a:spLocks noChangeArrowheads="1"/>
            </p:cNvSpPr>
            <p:nvPr/>
          </p:nvSpPr>
          <p:spPr bwMode="auto">
            <a:xfrm>
              <a:off x="7611220" y="3372411"/>
              <a:ext cx="1157725" cy="467746"/>
            </a:xfrm>
            <a:prstGeom prst="leftRightArrow">
              <a:avLst>
                <a:gd name="adj1" fmla="val 50000"/>
                <a:gd name="adj2" fmla="val 49273"/>
              </a:avLst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6152" name="AutoShape 8"/>
            <p:cNvSpPr>
              <a:spLocks noChangeArrowheads="1"/>
            </p:cNvSpPr>
            <p:nvPr/>
          </p:nvSpPr>
          <p:spPr bwMode="auto">
            <a:xfrm>
              <a:off x="7079927" y="5489704"/>
              <a:ext cx="5904656" cy="1866753"/>
            </a:xfrm>
            <a:prstGeom prst="wedgeRectCallout">
              <a:avLst>
                <a:gd name="adj1" fmla="val -59316"/>
                <a:gd name="adj2" fmla="val -102176"/>
              </a:avLst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20158" rIns="0" bIns="0" anchor="ctr"/>
            <a:lstStyle/>
            <a:p>
              <a:pPr algn="ctr">
                <a:tabLst>
                  <a:tab pos="965103" algn="l"/>
                  <a:tab pos="1930207" algn="l"/>
                </a:tabLst>
              </a:pPr>
              <a:r>
                <a:rPr lang="fr-FR" sz="2000" dirty="0" err="1">
                  <a:solidFill>
                    <a:srgbClr val="000000"/>
                  </a:solidFill>
                  <a:ea typeface="msmincho" charset="0"/>
                  <a:cs typeface="msmincho" charset="0"/>
                </a:rPr>
                <a:t>Hide</a:t>
              </a:r>
              <a:r>
                <a:rPr lang="fr-FR" sz="2000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 the </a:t>
              </a:r>
              <a:r>
                <a:rPr lang="fr-FR" sz="2000" dirty="0" err="1" smtClean="0">
                  <a:solidFill>
                    <a:srgbClr val="000000"/>
                  </a:solidFill>
                  <a:ea typeface="msmincho" charset="0"/>
                  <a:cs typeface="msmincho" charset="0"/>
                </a:rPr>
                <a:t>plumbing</a:t>
              </a:r>
              <a:endParaRPr lang="fr-FR" sz="2000" dirty="0" smtClean="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  <a:p>
              <a:pPr algn="ctr">
                <a:tabLst>
                  <a:tab pos="965103" algn="l"/>
                  <a:tab pos="1930207" algn="l"/>
                </a:tabLst>
              </a:pPr>
              <a:r>
                <a:rPr lang="fr-FR" sz="2000" dirty="0" smtClean="0">
                  <a:solidFill>
                    <a:srgbClr val="000000"/>
                  </a:solidFill>
                  <a:ea typeface="msmincho" charset="0"/>
                  <a:cs typeface="msmincho" charset="0"/>
                </a:rPr>
                <a:t>This </a:t>
              </a:r>
              <a:r>
                <a:rPr lang="fr-FR" sz="2000" dirty="0" err="1" smtClean="0">
                  <a:solidFill>
                    <a:srgbClr val="000000"/>
                  </a:solidFill>
                  <a:ea typeface="msmincho" charset="0"/>
                  <a:cs typeface="msmincho" charset="0"/>
                </a:rPr>
                <a:t>is</a:t>
              </a:r>
              <a:r>
                <a:rPr lang="fr-FR" sz="2000" dirty="0" smtClean="0">
                  <a:solidFill>
                    <a:srgbClr val="000000"/>
                  </a:solidFill>
                  <a:ea typeface="msmincho" charset="0"/>
                  <a:cs typeface="msmincho" charset="0"/>
                </a:rPr>
                <a:t> a lot of code</a:t>
              </a:r>
              <a:endParaRPr lang="fr-FR" sz="2000" dirty="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</p:txBody>
        </p:sp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7439967" y="-371440"/>
              <a:ext cx="3399099" cy="2931353"/>
            </a:xfrm>
            <a:prstGeom prst="cloudCallout">
              <a:avLst>
                <a:gd name="adj1" fmla="val -86806"/>
                <a:gd name="adj2" fmla="val 63370"/>
              </a:avLst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20158" rIns="0" bIns="0" anchor="ctr"/>
            <a:lstStyle/>
            <a:p>
              <a:pPr algn="ctr">
                <a:tabLst>
                  <a:tab pos="965103" algn="l"/>
                  <a:tab pos="1930207" algn="l"/>
                  <a:tab pos="2895310" algn="l"/>
                </a:tabLst>
              </a:pPr>
              <a:r>
                <a:rPr lang="fr-FR" sz="2000" dirty="0" err="1">
                  <a:solidFill>
                    <a:srgbClr val="000000"/>
                  </a:solidFill>
                  <a:ea typeface="msmincho" charset="0"/>
                  <a:cs typeface="msmincho" charset="0"/>
                </a:rPr>
                <a:t>Let’s</a:t>
              </a:r>
              <a:r>
                <a:rPr lang="fr-FR" sz="2000" dirty="0">
                  <a:solidFill>
                    <a:srgbClr val="000000"/>
                  </a:solidFill>
                  <a:ea typeface="msmincho" charset="0"/>
                  <a:cs typeface="msmincho" charset="0"/>
                </a:rPr>
                <a:t> automate </a:t>
              </a:r>
              <a:r>
                <a:rPr lang="fr-FR" sz="2000" dirty="0" err="1">
                  <a:solidFill>
                    <a:srgbClr val="000000"/>
                  </a:solidFill>
                  <a:ea typeface="msmincho" charset="0"/>
                  <a:cs typeface="msmincho" charset="0"/>
                </a:rPr>
                <a:t>that</a:t>
              </a:r>
              <a:endParaRPr lang="fr-FR" sz="2000" dirty="0">
                <a:solidFill>
                  <a:srgbClr val="000000"/>
                </a:solidFill>
                <a:ea typeface="msmincho" charset="0"/>
                <a:cs typeface="msmincho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Entity</a:t>
            </a:r>
            <a:r>
              <a:rPr lang="fr-FR" dirty="0" smtClean="0"/>
              <a:t> Class Person</a:t>
            </a:r>
            <a:endParaRPr lang="fr-FR" dirty="0"/>
          </a:p>
        </p:txBody>
      </p:sp>
      <p:pic>
        <p:nvPicPr>
          <p:cNvPr id="7170" name="Imag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20" y="1863671"/>
            <a:ext cx="8160536" cy="524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Entity</a:t>
            </a:r>
            <a:r>
              <a:rPr lang="fr-FR" dirty="0" smtClean="0"/>
              <a:t> Class Comment</a:t>
            </a:r>
            <a:endParaRPr lang="fr-FR" dirty="0"/>
          </a:p>
        </p:txBody>
      </p:sp>
      <p:pic>
        <p:nvPicPr>
          <p:cNvPr id="6146" name="Imag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751" y="1379759"/>
            <a:ext cx="8194785" cy="5040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</a:t>
            </a:r>
            <a:endParaRPr lang="fr-FR" dirty="0"/>
          </a:p>
        </p:txBody>
      </p:sp>
      <p:pic>
        <p:nvPicPr>
          <p:cNvPr id="5123" name="Imag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3" y="611736"/>
            <a:ext cx="4158550" cy="424822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Imag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661" y="611736"/>
            <a:ext cx="4030729" cy="410420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Imag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3" y="6028269"/>
            <a:ext cx="12000388" cy="144004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Imag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7" y="4715942"/>
            <a:ext cx="12576407" cy="131232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0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Many-to-Many</a:t>
            </a:r>
            <a:endParaRPr lang="fr-FR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583" y="1796157"/>
            <a:ext cx="8034234" cy="1879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9687" y="0"/>
            <a:ext cx="8639553" cy="1769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12839" y="5920678"/>
            <a:ext cx="2774732" cy="10138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9167" y="3900479"/>
            <a:ext cx="10138035" cy="16191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39967" y="6080475"/>
            <a:ext cx="4637251" cy="1189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5063" name="Line 7"/>
          <p:cNvSpPr>
            <a:spLocks noChangeShapeType="1"/>
          </p:cNvSpPr>
          <p:nvPr/>
        </p:nvSpPr>
        <p:spPr bwMode="auto">
          <a:xfrm flipH="1" flipV="1">
            <a:off x="1198600" y="4926598"/>
            <a:ext cx="2804362" cy="16656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3200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H="1" flipV="1">
            <a:off x="1247279" y="4635034"/>
            <a:ext cx="2755683" cy="22180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3200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5877521" y="7921829"/>
            <a:ext cx="1887918" cy="317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3200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V="1">
            <a:off x="5731483" y="8067867"/>
            <a:ext cx="1936598" cy="1185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Many-to-Many</a:t>
            </a:r>
            <a:endParaRPr lang="fr-FR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5991" y="539477"/>
            <a:ext cx="4948377" cy="27958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167" y="3203773"/>
            <a:ext cx="10808966" cy="26075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4023" y="5436021"/>
            <a:ext cx="5018221" cy="19958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Fetch</a:t>
            </a:r>
            <a:endParaRPr lang="fr-FR"/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Loading</a:t>
            </a:r>
            <a:r>
              <a:rPr lang="fr-FR" dirty="0" smtClean="0"/>
              <a:t> of relation </a:t>
            </a:r>
          </a:p>
          <a:p>
            <a:pPr lvl="1"/>
            <a:r>
              <a:rPr lang="fr-FR" dirty="0" smtClean="0"/>
              <a:t>LAZY : on </a:t>
            </a:r>
            <a:r>
              <a:rPr lang="fr-FR" dirty="0" err="1" smtClean="0"/>
              <a:t>demand</a:t>
            </a:r>
            <a:endParaRPr lang="fr-FR" dirty="0" smtClean="0"/>
          </a:p>
          <a:p>
            <a:pPr lvl="1"/>
            <a:r>
              <a:rPr lang="fr-FR" dirty="0" smtClean="0"/>
              <a:t>EAGER : on </a:t>
            </a:r>
            <a:r>
              <a:rPr lang="fr-FR" dirty="0" err="1" smtClean="0"/>
              <a:t>load</a:t>
            </a:r>
            <a:endParaRPr lang="fr-FR" dirty="0" smtClean="0"/>
          </a:p>
          <a:p>
            <a:r>
              <a:rPr lang="fr-FR" dirty="0" err="1" smtClean="0"/>
              <a:t>Depend</a:t>
            </a:r>
            <a:r>
              <a:rPr lang="fr-FR" dirty="0" smtClean="0"/>
              <a:t> on use cases</a:t>
            </a:r>
          </a:p>
          <a:p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Eager</a:t>
            </a:r>
            <a:r>
              <a:rPr lang="fr-FR" dirty="0" smtClean="0"/>
              <a:t> all the time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Collections and </a:t>
            </a:r>
            <a:r>
              <a:rPr lang="fr-FR" dirty="0" err="1" smtClean="0"/>
              <a:t>persistence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7695" y="515731"/>
            <a:ext cx="12095798" cy="7256717"/>
          </a:xfrm>
        </p:spPr>
        <p:txBody>
          <a:bodyPr/>
          <a:lstStyle/>
          <a:p>
            <a:r>
              <a:rPr lang="fr-FR" dirty="0" smtClean="0"/>
              <a:t>Collections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persist</a:t>
            </a:r>
            <a:r>
              <a:rPr lang="fr-FR" dirty="0" smtClean="0"/>
              <a:t> (multi-</a:t>
            </a:r>
            <a:r>
              <a:rPr lang="fr-FR" dirty="0" err="1" smtClean="0"/>
              <a:t>valued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8194" name="Imag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1" y="2051781"/>
            <a:ext cx="6989026" cy="268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Imag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915" y="1859776"/>
            <a:ext cx="5514408" cy="349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Imag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01" y="5795903"/>
            <a:ext cx="12000388" cy="73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0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EJB-QL</a:t>
            </a:r>
            <a:endParaRPr lang="fr-FR"/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Advanced version (2.1)</a:t>
            </a:r>
          </a:p>
          <a:p>
            <a:pPr lvl="1"/>
            <a:r>
              <a:rPr lang="fr-FR" dirty="0" smtClean="0"/>
              <a:t>Group update and </a:t>
            </a:r>
            <a:r>
              <a:rPr lang="fr-FR" dirty="0" err="1" smtClean="0"/>
              <a:t>delete</a:t>
            </a:r>
            <a:endParaRPr lang="fr-FR" dirty="0" smtClean="0"/>
          </a:p>
          <a:p>
            <a:pPr lvl="1"/>
            <a:r>
              <a:rPr lang="fr-FR" dirty="0" smtClean="0"/>
              <a:t>JOIN</a:t>
            </a:r>
          </a:p>
          <a:p>
            <a:pPr lvl="1"/>
            <a:r>
              <a:rPr lang="fr-FR" dirty="0" smtClean="0"/>
              <a:t>GROUP BY</a:t>
            </a:r>
          </a:p>
          <a:p>
            <a:pPr lvl="1"/>
            <a:r>
              <a:rPr lang="fr-FR" dirty="0" smtClean="0"/>
              <a:t>HAVING</a:t>
            </a:r>
          </a:p>
          <a:p>
            <a:pPr lvl="1"/>
            <a:r>
              <a:rPr lang="fr-FR" dirty="0" smtClean="0"/>
              <a:t>Projection</a:t>
            </a:r>
          </a:p>
          <a:p>
            <a:pPr lvl="1"/>
            <a:r>
              <a:rPr lang="fr-FR" dirty="0" smtClean="0"/>
              <a:t>Sous requêtes</a:t>
            </a:r>
          </a:p>
          <a:p>
            <a:pPr lvl="1"/>
            <a:r>
              <a:rPr lang="fr-FR" dirty="0" smtClean="0"/>
              <a:t>Requêtes dynamiques</a:t>
            </a:r>
          </a:p>
          <a:p>
            <a:pPr lvl="1"/>
            <a:r>
              <a:rPr lang="fr-FR" dirty="0" smtClean="0"/>
              <a:t>Paramètres nommés</a:t>
            </a:r>
          </a:p>
          <a:p>
            <a:pPr lvl="1"/>
            <a:r>
              <a:rPr lang="fr-FR" dirty="0" smtClean="0"/>
              <a:t>Construction de nouveaux objets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4929" y="5297368"/>
            <a:ext cx="10499957" cy="1752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à jour et suppression en masse</a:t>
            </a:r>
            <a:endParaRPr lang="fr-FR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 'opération s'applique à toutes les sous-classes</a:t>
            </a:r>
          </a:p>
          <a:p>
            <a:r>
              <a:rPr lang="fr-FR" dirty="0" smtClean="0"/>
              <a:t>Pas de cascade</a:t>
            </a:r>
          </a:p>
          <a:p>
            <a:r>
              <a:rPr lang="fr-FR" dirty="0" smtClean="0"/>
              <a:t>Application </a:t>
            </a:r>
            <a:r>
              <a:rPr lang="fr-FR" dirty="0" err="1" smtClean="0"/>
              <a:t>directez</a:t>
            </a:r>
            <a:r>
              <a:rPr lang="fr-FR" dirty="0" smtClean="0"/>
              <a:t> dans la base de données</a:t>
            </a:r>
          </a:p>
          <a:p>
            <a:r>
              <a:rPr lang="fr-FR" dirty="0" smtClean="0"/>
              <a:t>Pas de synchronisation avec le contexte de </a:t>
            </a:r>
            <a:r>
              <a:rPr lang="fr-FR" dirty="0" err="1" smtClean="0"/>
              <a:t>persistence</a:t>
            </a:r>
            <a:endParaRPr lang="fr-FR" dirty="0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9225825" y="6452977"/>
            <a:ext cx="3754671" cy="1904850"/>
          </a:xfrm>
          <a:prstGeom prst="cloudCallout">
            <a:avLst>
              <a:gd name="adj1" fmla="val -112653"/>
              <a:gd name="adj2" fmla="val -62718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lIns="0" tIns="20158" rIns="0" bIns="0" anchor="ctr"/>
          <a:lstStyle/>
          <a:p>
            <a:pPr algn="ctr">
              <a:tabLst>
                <a:tab pos="965103" algn="l"/>
                <a:tab pos="1930207" algn="l"/>
                <a:tab pos="2895310" algn="l"/>
              </a:tabLst>
            </a:pPr>
            <a:r>
              <a:rPr lang="fr-FR" sz="3200">
                <a:solidFill>
                  <a:srgbClr val="000000"/>
                </a:solidFill>
                <a:ea typeface="msmincho" charset="0"/>
                <a:cs typeface="msmincho" charset="0"/>
              </a:rPr>
              <a:t>N'affiche pas platrier</a:t>
            </a:r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1585" y="7426567"/>
            <a:ext cx="1921782" cy="9312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JOIN</a:t>
            </a:r>
            <a:endParaRPr lang="fr-FR"/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Equivalent au inner JOIN – retourne les objets pour lesquels la jointure est possible</a:t>
            </a:r>
            <a:endParaRPr lang="fr-FR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0288" y="2880326"/>
            <a:ext cx="10032210" cy="191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4855" y="5775697"/>
            <a:ext cx="3744088" cy="9926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167" y="4978953"/>
            <a:ext cx="4855251" cy="1403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4212" y="6073065"/>
            <a:ext cx="2931352" cy="139054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6225685" y="4978953"/>
            <a:ext cx="1959879" cy="673047"/>
          </a:xfrm>
          <a:prstGeom prst="leftRightArrow">
            <a:avLst>
              <a:gd name="adj1" fmla="val 50000"/>
              <a:gd name="adj2" fmla="val 5796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plumbing</a:t>
            </a:r>
            <a:endParaRPr lang="fr-FR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Type translation</a:t>
            </a:r>
          </a:p>
          <a:p>
            <a:r>
              <a:rPr lang="fr-FR" dirty="0" err="1" smtClean="0"/>
              <a:t>Schema</a:t>
            </a:r>
            <a:r>
              <a:rPr lang="fr-FR" dirty="0" smtClean="0"/>
              <a:t> translation</a:t>
            </a:r>
          </a:p>
          <a:p>
            <a:r>
              <a:rPr lang="fr-FR" dirty="0" err="1" smtClean="0"/>
              <a:t>Request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Static</a:t>
            </a:r>
            <a:r>
              <a:rPr lang="fr-FR" dirty="0" smtClean="0"/>
              <a:t> vs </a:t>
            </a:r>
            <a:r>
              <a:rPr lang="fr-FR" dirty="0" err="1" smtClean="0"/>
              <a:t>dynamic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charoy\AppData\Local\Microsoft\Windows\Temporary Internet Files\Content.IE5\ARXZMPW9\MP90039048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65" y="1283756"/>
            <a:ext cx="6901457" cy="492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OUTER JOIN + FETCH</a:t>
            </a:r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0212" y="4797874"/>
            <a:ext cx="3752555" cy="2101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902" y="1559629"/>
            <a:ext cx="11934944" cy="2726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04" name="Freeform 4"/>
          <p:cNvSpPr>
            <a:spLocks noChangeArrowheads="1"/>
          </p:cNvSpPr>
          <p:nvPr/>
        </p:nvSpPr>
        <p:spPr bwMode="auto">
          <a:xfrm>
            <a:off x="1642404" y="4829622"/>
            <a:ext cx="4929329" cy="3155701"/>
          </a:xfrm>
          <a:custGeom>
            <a:avLst/>
            <a:gdLst/>
            <a:ahLst/>
            <a:cxnLst>
              <a:cxn ang="0">
                <a:pos x="800" y="349"/>
              </a:cxn>
              <a:cxn ang="0">
                <a:pos x="812" y="373"/>
              </a:cxn>
              <a:cxn ang="0">
                <a:pos x="800" y="426"/>
              </a:cxn>
              <a:cxn ang="0">
                <a:pos x="740" y="485"/>
              </a:cxn>
              <a:cxn ang="0">
                <a:pos x="639" y="509"/>
              </a:cxn>
              <a:cxn ang="0">
                <a:pos x="579" y="503"/>
              </a:cxn>
              <a:cxn ang="0">
                <a:pos x="531" y="485"/>
              </a:cxn>
              <a:cxn ang="0">
                <a:pos x="501" y="515"/>
              </a:cxn>
              <a:cxn ang="0">
                <a:pos x="460" y="526"/>
              </a:cxn>
              <a:cxn ang="0">
                <a:pos x="418" y="515"/>
              </a:cxn>
              <a:cxn ang="0">
                <a:pos x="394" y="485"/>
              </a:cxn>
              <a:cxn ang="0">
                <a:pos x="352" y="497"/>
              </a:cxn>
              <a:cxn ang="0">
                <a:pos x="310" y="503"/>
              </a:cxn>
              <a:cxn ang="0">
                <a:pos x="221" y="485"/>
              </a:cxn>
              <a:cxn ang="0">
                <a:pos x="161" y="444"/>
              </a:cxn>
              <a:cxn ang="0">
                <a:pos x="137" y="414"/>
              </a:cxn>
              <a:cxn ang="0">
                <a:pos x="137" y="414"/>
              </a:cxn>
              <a:cxn ang="0">
                <a:pos x="90" y="408"/>
              </a:cxn>
              <a:cxn ang="0">
                <a:pos x="24" y="373"/>
              </a:cxn>
              <a:cxn ang="0">
                <a:pos x="0" y="308"/>
              </a:cxn>
              <a:cxn ang="0">
                <a:pos x="30" y="242"/>
              </a:cxn>
              <a:cxn ang="0">
                <a:pos x="101" y="201"/>
              </a:cxn>
              <a:cxn ang="0">
                <a:pos x="101" y="201"/>
              </a:cxn>
              <a:cxn ang="0">
                <a:pos x="95" y="189"/>
              </a:cxn>
              <a:cxn ang="0">
                <a:pos x="78" y="160"/>
              </a:cxn>
              <a:cxn ang="0">
                <a:pos x="84" y="100"/>
              </a:cxn>
              <a:cxn ang="0">
                <a:pos x="149" y="47"/>
              </a:cxn>
              <a:cxn ang="0">
                <a:pos x="227" y="41"/>
              </a:cxn>
              <a:cxn ang="0">
                <a:pos x="275" y="59"/>
              </a:cxn>
              <a:cxn ang="0">
                <a:pos x="298" y="77"/>
              </a:cxn>
              <a:cxn ang="0">
                <a:pos x="304" y="77"/>
              </a:cxn>
              <a:cxn ang="0">
                <a:pos x="304" y="77"/>
              </a:cxn>
              <a:cxn ang="0">
                <a:pos x="310" y="77"/>
              </a:cxn>
              <a:cxn ang="0">
                <a:pos x="340" y="53"/>
              </a:cxn>
              <a:cxn ang="0">
                <a:pos x="382" y="41"/>
              </a:cxn>
              <a:cxn ang="0">
                <a:pos x="406" y="47"/>
              </a:cxn>
              <a:cxn ang="0">
                <a:pos x="430" y="53"/>
              </a:cxn>
              <a:cxn ang="0">
                <a:pos x="436" y="53"/>
              </a:cxn>
              <a:cxn ang="0">
                <a:pos x="436" y="47"/>
              </a:cxn>
              <a:cxn ang="0">
                <a:pos x="496" y="12"/>
              </a:cxn>
              <a:cxn ang="0">
                <a:pos x="573" y="0"/>
              </a:cxn>
              <a:cxn ang="0">
                <a:pos x="669" y="24"/>
              </a:cxn>
              <a:cxn ang="0">
                <a:pos x="722" y="77"/>
              </a:cxn>
              <a:cxn ang="0">
                <a:pos x="728" y="118"/>
              </a:cxn>
              <a:cxn ang="0">
                <a:pos x="728" y="124"/>
              </a:cxn>
              <a:cxn ang="0">
                <a:pos x="734" y="130"/>
              </a:cxn>
              <a:cxn ang="0">
                <a:pos x="746" y="130"/>
              </a:cxn>
              <a:cxn ang="0">
                <a:pos x="794" y="136"/>
              </a:cxn>
              <a:cxn ang="0">
                <a:pos x="860" y="171"/>
              </a:cxn>
              <a:cxn ang="0">
                <a:pos x="884" y="237"/>
              </a:cxn>
              <a:cxn ang="0">
                <a:pos x="860" y="296"/>
              </a:cxn>
              <a:cxn ang="0">
                <a:pos x="794" y="337"/>
              </a:cxn>
            </a:cxnLst>
            <a:rect l="0" t="0" r="r" b="b"/>
            <a:pathLst>
              <a:path w="884" h="526">
                <a:moveTo>
                  <a:pt x="794" y="337"/>
                </a:moveTo>
                <a:lnTo>
                  <a:pt x="800" y="349"/>
                </a:lnTo>
                <a:lnTo>
                  <a:pt x="806" y="361"/>
                </a:lnTo>
                <a:lnTo>
                  <a:pt x="812" y="373"/>
                </a:lnTo>
                <a:lnTo>
                  <a:pt x="812" y="390"/>
                </a:lnTo>
                <a:lnTo>
                  <a:pt x="800" y="426"/>
                </a:lnTo>
                <a:lnTo>
                  <a:pt x="776" y="461"/>
                </a:lnTo>
                <a:lnTo>
                  <a:pt x="740" y="485"/>
                </a:lnTo>
                <a:lnTo>
                  <a:pt x="693" y="503"/>
                </a:lnTo>
                <a:lnTo>
                  <a:pt x="639" y="509"/>
                </a:lnTo>
                <a:lnTo>
                  <a:pt x="609" y="503"/>
                </a:lnTo>
                <a:lnTo>
                  <a:pt x="579" y="503"/>
                </a:lnTo>
                <a:lnTo>
                  <a:pt x="555" y="497"/>
                </a:lnTo>
                <a:lnTo>
                  <a:pt x="531" y="485"/>
                </a:lnTo>
                <a:lnTo>
                  <a:pt x="519" y="503"/>
                </a:lnTo>
                <a:lnTo>
                  <a:pt x="501" y="515"/>
                </a:lnTo>
                <a:lnTo>
                  <a:pt x="484" y="521"/>
                </a:lnTo>
                <a:lnTo>
                  <a:pt x="460" y="526"/>
                </a:lnTo>
                <a:lnTo>
                  <a:pt x="442" y="521"/>
                </a:lnTo>
                <a:lnTo>
                  <a:pt x="418" y="515"/>
                </a:lnTo>
                <a:lnTo>
                  <a:pt x="406" y="503"/>
                </a:lnTo>
                <a:lnTo>
                  <a:pt x="394" y="485"/>
                </a:lnTo>
                <a:lnTo>
                  <a:pt x="376" y="491"/>
                </a:lnTo>
                <a:lnTo>
                  <a:pt x="352" y="497"/>
                </a:lnTo>
                <a:lnTo>
                  <a:pt x="334" y="497"/>
                </a:lnTo>
                <a:lnTo>
                  <a:pt x="310" y="503"/>
                </a:lnTo>
                <a:lnTo>
                  <a:pt x="263" y="497"/>
                </a:lnTo>
                <a:lnTo>
                  <a:pt x="221" y="485"/>
                </a:lnTo>
                <a:lnTo>
                  <a:pt x="185" y="467"/>
                </a:lnTo>
                <a:lnTo>
                  <a:pt x="161" y="444"/>
                </a:lnTo>
                <a:lnTo>
                  <a:pt x="143" y="414"/>
                </a:lnTo>
                <a:lnTo>
                  <a:pt x="137" y="414"/>
                </a:lnTo>
                <a:lnTo>
                  <a:pt x="131" y="414"/>
                </a:lnTo>
                <a:lnTo>
                  <a:pt x="90" y="408"/>
                </a:lnTo>
                <a:lnTo>
                  <a:pt x="54" y="390"/>
                </a:lnTo>
                <a:lnTo>
                  <a:pt x="24" y="373"/>
                </a:lnTo>
                <a:lnTo>
                  <a:pt x="6" y="343"/>
                </a:lnTo>
                <a:lnTo>
                  <a:pt x="0" y="308"/>
                </a:lnTo>
                <a:lnTo>
                  <a:pt x="6" y="272"/>
                </a:lnTo>
                <a:lnTo>
                  <a:pt x="30" y="242"/>
                </a:lnTo>
                <a:lnTo>
                  <a:pt x="60" y="219"/>
                </a:lnTo>
                <a:lnTo>
                  <a:pt x="101" y="201"/>
                </a:lnTo>
                <a:lnTo>
                  <a:pt x="107" y="201"/>
                </a:lnTo>
                <a:lnTo>
                  <a:pt x="95" y="189"/>
                </a:lnTo>
                <a:lnTo>
                  <a:pt x="84" y="177"/>
                </a:lnTo>
                <a:lnTo>
                  <a:pt x="78" y="160"/>
                </a:lnTo>
                <a:lnTo>
                  <a:pt x="78" y="142"/>
                </a:lnTo>
                <a:lnTo>
                  <a:pt x="84" y="100"/>
                </a:lnTo>
                <a:lnTo>
                  <a:pt x="113" y="71"/>
                </a:lnTo>
                <a:lnTo>
                  <a:pt x="149" y="47"/>
                </a:lnTo>
                <a:lnTo>
                  <a:pt x="197" y="35"/>
                </a:lnTo>
                <a:lnTo>
                  <a:pt x="227" y="41"/>
                </a:lnTo>
                <a:lnTo>
                  <a:pt x="251" y="47"/>
                </a:lnTo>
                <a:lnTo>
                  <a:pt x="275" y="59"/>
                </a:lnTo>
                <a:lnTo>
                  <a:pt x="293" y="77"/>
                </a:lnTo>
                <a:lnTo>
                  <a:pt x="298" y="77"/>
                </a:lnTo>
                <a:lnTo>
                  <a:pt x="304" y="77"/>
                </a:lnTo>
                <a:lnTo>
                  <a:pt x="310" y="77"/>
                </a:lnTo>
                <a:lnTo>
                  <a:pt x="322" y="59"/>
                </a:lnTo>
                <a:lnTo>
                  <a:pt x="340" y="53"/>
                </a:lnTo>
                <a:lnTo>
                  <a:pt x="358" y="47"/>
                </a:lnTo>
                <a:lnTo>
                  <a:pt x="382" y="41"/>
                </a:lnTo>
                <a:lnTo>
                  <a:pt x="394" y="41"/>
                </a:lnTo>
                <a:lnTo>
                  <a:pt x="406" y="47"/>
                </a:lnTo>
                <a:lnTo>
                  <a:pt x="418" y="53"/>
                </a:lnTo>
                <a:lnTo>
                  <a:pt x="430" y="53"/>
                </a:lnTo>
                <a:lnTo>
                  <a:pt x="436" y="53"/>
                </a:lnTo>
                <a:lnTo>
                  <a:pt x="436" y="47"/>
                </a:lnTo>
                <a:lnTo>
                  <a:pt x="466" y="29"/>
                </a:lnTo>
                <a:lnTo>
                  <a:pt x="496" y="12"/>
                </a:lnTo>
                <a:lnTo>
                  <a:pt x="531" y="6"/>
                </a:lnTo>
                <a:lnTo>
                  <a:pt x="573" y="0"/>
                </a:lnTo>
                <a:lnTo>
                  <a:pt x="621" y="6"/>
                </a:lnTo>
                <a:lnTo>
                  <a:pt x="669" y="24"/>
                </a:lnTo>
                <a:lnTo>
                  <a:pt x="699" y="47"/>
                </a:lnTo>
                <a:lnTo>
                  <a:pt x="722" y="77"/>
                </a:lnTo>
                <a:lnTo>
                  <a:pt x="728" y="112"/>
                </a:lnTo>
                <a:lnTo>
                  <a:pt x="728" y="118"/>
                </a:lnTo>
                <a:lnTo>
                  <a:pt x="728" y="124"/>
                </a:lnTo>
                <a:lnTo>
                  <a:pt x="728" y="130"/>
                </a:lnTo>
                <a:lnTo>
                  <a:pt x="734" y="130"/>
                </a:lnTo>
                <a:lnTo>
                  <a:pt x="740" y="130"/>
                </a:lnTo>
                <a:lnTo>
                  <a:pt x="746" y="130"/>
                </a:lnTo>
                <a:lnTo>
                  <a:pt x="794" y="136"/>
                </a:lnTo>
                <a:lnTo>
                  <a:pt x="830" y="148"/>
                </a:lnTo>
                <a:lnTo>
                  <a:pt x="860" y="171"/>
                </a:lnTo>
                <a:lnTo>
                  <a:pt x="878" y="201"/>
                </a:lnTo>
                <a:lnTo>
                  <a:pt x="884" y="237"/>
                </a:lnTo>
                <a:lnTo>
                  <a:pt x="878" y="272"/>
                </a:lnTo>
                <a:lnTo>
                  <a:pt x="860" y="296"/>
                </a:lnTo>
                <a:lnTo>
                  <a:pt x="830" y="319"/>
                </a:lnTo>
                <a:lnTo>
                  <a:pt x="794" y="337"/>
                </a:lnTo>
              </a:path>
            </a:pathLst>
          </a:cu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20158" rIns="0" bIns="0" anchor="ctr"/>
          <a:lstStyle/>
          <a:p>
            <a:pPr algn="ctr"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</a:tabLst>
            </a:pPr>
            <a:r>
              <a:rPr lang="fr-FR" sz="3200">
                <a:solidFill>
                  <a:srgbClr val="000000"/>
                </a:solidFill>
                <a:ea typeface="msmincho" charset="0"/>
                <a:cs typeface="msmincho" charset="0"/>
              </a:rPr>
              <a:t>Fetch précharge les</a:t>
            </a:r>
          </a:p>
          <a:p>
            <a:pPr algn="ctr"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</a:tabLst>
            </a:pPr>
            <a:r>
              <a:rPr lang="fr-FR" sz="3200">
                <a:solidFill>
                  <a:srgbClr val="000000"/>
                </a:solidFill>
                <a:ea typeface="msmincho" charset="0"/>
                <a:cs typeface="msmincho" charset="0"/>
              </a:rPr>
              <a:t>éléments de la</a:t>
            </a:r>
          </a:p>
          <a:p>
            <a:pPr algn="ctr"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</a:tabLst>
            </a:pPr>
            <a:r>
              <a:rPr lang="fr-FR" sz="3200">
                <a:solidFill>
                  <a:srgbClr val="000000"/>
                </a:solidFill>
                <a:ea typeface="msmincho" charset="0"/>
                <a:cs typeface="msmincho" charset="0"/>
              </a:rPr>
              <a:t>relation</a:t>
            </a:r>
          </a:p>
          <a:p>
            <a:pPr algn="ctr">
              <a:tabLst>
                <a:tab pos="965103" algn="l"/>
                <a:tab pos="1930207" algn="l"/>
                <a:tab pos="2895310" algn="l"/>
                <a:tab pos="3860414" algn="l"/>
                <a:tab pos="4825517" algn="l"/>
              </a:tabLst>
            </a:pPr>
            <a:r>
              <a:rPr lang="fr-FR" sz="3200">
                <a:solidFill>
                  <a:srgbClr val="000000"/>
                </a:solidFill>
                <a:ea typeface="msmincho" charset="0"/>
                <a:cs typeface="msmincho" charset="0"/>
              </a:rPr>
              <a:t>(Les étudiants)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GROUP BY/HAVING</a:t>
            </a:r>
            <a:endParaRPr lang="fr-FR"/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Comme en SQL</a:t>
            </a:r>
            <a:endParaRPr lang="fr-FR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001" y="3185102"/>
            <a:ext cx="5380143" cy="38477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Projection</a:t>
            </a:r>
            <a:endParaRPr lang="fr-FR"/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Returns a Vector of Array of Object</a:t>
            </a:r>
            <a:endParaRPr lang="fr-FR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0965" y="3083509"/>
            <a:ext cx="8017302" cy="31091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Dynamic Queries/Named Parameters</a:t>
            </a:r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669" y="2998850"/>
            <a:ext cx="11587838" cy="25778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Subqueries</a:t>
            </a:r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1666" y="2681375"/>
            <a:ext cx="9278736" cy="2857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Construction d'objet dans les requêtes</a:t>
            </a:r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8169" y="3111025"/>
            <a:ext cx="8330544" cy="406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Sur EJB-QL</a:t>
            </a:r>
            <a:endParaRPr lang="fr-FR"/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Standard pour des requêtes objets</a:t>
            </a:r>
          </a:p>
          <a:p>
            <a:r>
              <a:rPr lang="fr-FR" smtClean="0"/>
              <a:t>Il est toujours possible de faire des requêtes SQL</a:t>
            </a:r>
          </a:p>
          <a:p>
            <a:pPr lvl="1"/>
            <a:r>
              <a:rPr lang="fr-FR" smtClean="0"/>
              <a:t>Non portable</a:t>
            </a:r>
          </a:p>
          <a:p>
            <a:pPr lvl="1"/>
            <a:r>
              <a:rPr lang="fr-FR" smtClean="0"/>
              <a:t>Dépendance sur le schéma relationnel</a:t>
            </a:r>
          </a:p>
          <a:p>
            <a:r>
              <a:rPr lang="fr-FR" smtClean="0"/>
              <a:t>Il y a encore des progrès à faire...</a:t>
            </a:r>
            <a:endParaRPr 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Utilisation avec des Session Beans</a:t>
            </a:r>
            <a:endParaRPr lang="fr-FR"/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Injection du persistence manager dans l'application</a:t>
            </a:r>
          </a:p>
          <a:p>
            <a:r>
              <a:rPr lang="fr-FR" smtClean="0"/>
              <a:t>Méthodes métiers pour modifier les objets du modèle</a:t>
            </a:r>
          </a:p>
          <a:p>
            <a:r>
              <a:rPr lang="fr-FR" smtClean="0"/>
              <a:t>Attention à la gestion des Stateful</a:t>
            </a:r>
            <a:endParaRPr lang="fr-FR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3423" y="3995861"/>
            <a:ext cx="9132698" cy="32107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 sur la persistence</a:t>
            </a:r>
            <a:endParaRPr lang="fr-FR"/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Progrès par rapport aux anciennes versions</a:t>
            </a:r>
          </a:p>
          <a:p>
            <a:pPr lvl="1"/>
            <a:r>
              <a:rPr lang="fr-FR" smtClean="0"/>
              <a:t>Plus simple</a:t>
            </a:r>
          </a:p>
          <a:p>
            <a:pPr lvl="1"/>
            <a:r>
              <a:rPr lang="fr-FR" smtClean="0"/>
              <a:t>Plus lèger</a:t>
            </a:r>
          </a:p>
          <a:p>
            <a:r>
              <a:rPr lang="fr-FR" smtClean="0"/>
              <a:t>Moins puissant que Hibernate</a:t>
            </a:r>
          </a:p>
          <a:p>
            <a:r>
              <a:rPr lang="fr-FR" smtClean="0"/>
              <a:t>Mais portable (standard)</a:t>
            </a:r>
            <a:endParaRPr lang="fr-FR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9287" y="4787949"/>
            <a:ext cx="10665043" cy="2469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 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OO model</a:t>
            </a:r>
          </a:p>
          <a:p>
            <a:pPr lvl="1"/>
            <a:r>
              <a:rPr lang="fr-FR" dirty="0" err="1" smtClean="0"/>
              <a:t>Persisting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easier</a:t>
            </a:r>
            <a:endParaRPr lang="fr-FR" dirty="0" smtClean="0"/>
          </a:p>
          <a:p>
            <a:pPr lvl="1"/>
            <a:r>
              <a:rPr lang="fr-FR" dirty="0" smtClean="0"/>
              <a:t>Translation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straightforward</a:t>
            </a:r>
            <a:endParaRPr lang="fr-FR" dirty="0" smtClean="0"/>
          </a:p>
          <a:p>
            <a:pPr lvl="1"/>
            <a:r>
              <a:rPr lang="fr-FR" dirty="0" err="1" smtClean="0"/>
              <a:t>Only</a:t>
            </a:r>
            <a:r>
              <a:rPr lang="fr-FR" dirty="0" smtClean="0"/>
              <a:t> one model</a:t>
            </a:r>
          </a:p>
          <a:p>
            <a:pPr lvl="1"/>
            <a:r>
              <a:rPr lang="fr-FR" dirty="0" err="1" smtClean="0"/>
              <a:t>Navigational</a:t>
            </a:r>
            <a:r>
              <a:rPr lang="fr-FR" dirty="0" smtClean="0"/>
              <a:t> (</a:t>
            </a:r>
            <a:r>
              <a:rPr lang="fr-FR" dirty="0" err="1" smtClean="0"/>
              <a:t>avoid</a:t>
            </a:r>
            <a:r>
              <a:rPr lang="fr-FR" dirty="0" smtClean="0"/>
              <a:t> joins)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OODBS</a:t>
            </a:r>
            <a:endParaRPr lang="fr-FR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Appear</a:t>
            </a:r>
            <a:r>
              <a:rPr lang="fr-FR" dirty="0" smtClean="0"/>
              <a:t> in the 80’s</a:t>
            </a:r>
          </a:p>
          <a:p>
            <a:r>
              <a:rPr lang="fr-FR" dirty="0" smtClean="0"/>
              <a:t>Remplacement for RDBMS</a:t>
            </a:r>
          </a:p>
          <a:p>
            <a:r>
              <a:rPr lang="fr-FR" dirty="0" err="1" smtClean="0"/>
              <a:t>Standardization</a:t>
            </a:r>
            <a:endParaRPr lang="fr-FR" dirty="0" smtClean="0"/>
          </a:p>
          <a:p>
            <a:pPr lvl="1"/>
            <a:r>
              <a:rPr lang="fr-FR" dirty="0" smtClean="0"/>
              <a:t>ODMG (2001)</a:t>
            </a:r>
          </a:p>
          <a:p>
            <a:pPr lvl="1"/>
            <a:r>
              <a:rPr lang="fr-FR" dirty="0" smtClean="0"/>
              <a:t>Object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r>
              <a:rPr lang="fr-FR" dirty="0" err="1" smtClean="0"/>
              <a:t>Lack</a:t>
            </a:r>
            <a:r>
              <a:rPr lang="fr-FR" dirty="0" smtClean="0"/>
              <a:t> of </a:t>
            </a:r>
            <a:r>
              <a:rPr lang="fr-FR" dirty="0" err="1" smtClean="0"/>
              <a:t>success</a:t>
            </a:r>
            <a:endParaRPr lang="fr-FR" dirty="0" smtClean="0"/>
          </a:p>
          <a:p>
            <a:r>
              <a:rPr lang="fr-FR" dirty="0" err="1" smtClean="0"/>
              <a:t>Partially</a:t>
            </a:r>
            <a:r>
              <a:rPr lang="fr-FR" dirty="0" smtClean="0"/>
              <a:t> </a:t>
            </a:r>
            <a:r>
              <a:rPr lang="fr-FR" dirty="0" err="1" smtClean="0"/>
              <a:t>integrated</a:t>
            </a:r>
            <a:r>
              <a:rPr lang="fr-FR" dirty="0" smtClean="0"/>
              <a:t> in SQL 99 (Object </a:t>
            </a:r>
            <a:r>
              <a:rPr lang="fr-FR" dirty="0" err="1" smtClean="0"/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NoSQL</a:t>
            </a:r>
            <a:r>
              <a:rPr lang="fr-FR" dirty="0" smtClean="0"/>
              <a:t> initiative </a:t>
            </a:r>
            <a:r>
              <a:rPr lang="fr-FR" dirty="0" err="1" smtClean="0"/>
              <a:t>with</a:t>
            </a:r>
            <a:r>
              <a:rPr lang="fr-FR" dirty="0" smtClean="0"/>
              <a:t> graph </a:t>
            </a:r>
            <a:r>
              <a:rPr lang="fr-FR" dirty="0" err="1" smtClean="0"/>
              <a:t>databases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Object/Relational Mapping</a:t>
            </a:r>
            <a:endParaRPr lang="fr-FR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Automate the Object/</a:t>
            </a:r>
            <a:r>
              <a:rPr lang="fr-FR" dirty="0" err="1" smtClean="0"/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Solutions</a:t>
            </a:r>
          </a:p>
          <a:p>
            <a:pPr lvl="1"/>
            <a:r>
              <a:rPr lang="fr-FR" dirty="0" smtClean="0"/>
              <a:t>EJB 2.0 CMP</a:t>
            </a:r>
          </a:p>
          <a:p>
            <a:pPr lvl="1"/>
            <a:r>
              <a:rPr lang="fr-FR" dirty="0" err="1" smtClean="0"/>
              <a:t>Hibernate</a:t>
            </a:r>
            <a:endParaRPr lang="fr-FR" dirty="0" smtClean="0"/>
          </a:p>
          <a:p>
            <a:pPr lvl="1"/>
            <a:r>
              <a:rPr lang="fr-FR" dirty="0" smtClean="0"/>
              <a:t>JDO (JSR 12)</a:t>
            </a:r>
          </a:p>
          <a:p>
            <a:pPr lvl="1"/>
            <a:r>
              <a:rPr lang="fr-FR" dirty="0" smtClean="0"/>
              <a:t>JPA Java </a:t>
            </a:r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Specification</a:t>
            </a:r>
            <a:endParaRPr lang="fr-F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5951" y="2555701"/>
            <a:ext cx="4398087" cy="3062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36084</TotalTime>
  <Words>818</Words>
  <Application>Microsoft Office PowerPoint</Application>
  <PresentationFormat>Personnalisé</PresentationFormat>
  <Paragraphs>248</Paragraphs>
  <Slides>68</Slides>
  <Notes>54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msmincho</vt:lpstr>
      <vt:lpstr>Times New Roman</vt:lpstr>
      <vt:lpstr>Thème Office</vt:lpstr>
      <vt:lpstr>Persisting objects in Java</vt:lpstr>
      <vt:lpstr>Storage solutions</vt:lpstr>
      <vt:lpstr>Use a RDBMS</vt:lpstr>
      <vt:lpstr>Problems</vt:lpstr>
      <vt:lpstr>Data Access Object </vt:lpstr>
      <vt:lpstr>The plumbing</vt:lpstr>
      <vt:lpstr>Object Oriented Database</vt:lpstr>
      <vt:lpstr>OODBS</vt:lpstr>
      <vt:lpstr>Object/Relational Mapping</vt:lpstr>
      <vt:lpstr>Entity</vt:lpstr>
      <vt:lpstr>Persistence manager</vt:lpstr>
      <vt:lpstr>Entity Class </vt:lpstr>
      <vt:lpstr>The plumbing</vt:lpstr>
      <vt:lpstr>Persistence Factory</vt:lpstr>
      <vt:lpstr>persistence.xml</vt:lpstr>
      <vt:lpstr>Using the class</vt:lpstr>
      <vt:lpstr>From a Component</vt:lpstr>
      <vt:lpstr>Another example</vt:lpstr>
      <vt:lpstr>Life Cycle of an entity</vt:lpstr>
      <vt:lpstr>Entity Manager</vt:lpstr>
      <vt:lpstr>Persistence context</vt:lpstr>
      <vt:lpstr>EntityManager API</vt:lpstr>
      <vt:lpstr>Merge</vt:lpstr>
      <vt:lpstr>Les CallBacks</vt:lpstr>
      <vt:lpstr>Callback Listener</vt:lpstr>
      <vt:lpstr>Synchronisation with the base</vt:lpstr>
      <vt:lpstr>Synchronisation</vt:lpstr>
      <vt:lpstr>Synchronisation with the database</vt:lpstr>
      <vt:lpstr>Concurrent access and locking</vt:lpstr>
      <vt:lpstr>Requests</vt:lpstr>
      <vt:lpstr>Find</vt:lpstr>
      <vt:lpstr>Request</vt:lpstr>
      <vt:lpstr>Advanced O/R Mapping</vt:lpstr>
      <vt:lpstr>Inheritance </vt:lpstr>
      <vt:lpstr>Example </vt:lpstr>
      <vt:lpstr>Default</vt:lpstr>
      <vt:lpstr>The good/The bad</vt:lpstr>
      <vt:lpstr>A table by subclass</vt:lpstr>
      <vt:lpstr>TABLE_PER_CLASS</vt:lpstr>
      <vt:lpstr>Polymorphisme</vt:lpstr>
      <vt:lpstr>Polymorphism</vt:lpstr>
      <vt:lpstr>Relations</vt:lpstr>
      <vt:lpstr>One-to-One</vt:lpstr>
      <vt:lpstr>Cascading</vt:lpstr>
      <vt:lpstr>PERSIST</vt:lpstr>
      <vt:lpstr>Persist</vt:lpstr>
      <vt:lpstr>One-to-Many</vt:lpstr>
      <vt:lpstr>One-to-Many</vt:lpstr>
      <vt:lpstr>One-To-Many</vt:lpstr>
      <vt:lpstr>Entity Class Person</vt:lpstr>
      <vt:lpstr>Entity Class Comment</vt:lpstr>
      <vt:lpstr>Autre exemple</vt:lpstr>
      <vt:lpstr>Many-to-Many</vt:lpstr>
      <vt:lpstr>Many-to-Many</vt:lpstr>
      <vt:lpstr>Fetch</vt:lpstr>
      <vt:lpstr>Collections and persistence</vt:lpstr>
      <vt:lpstr>EJB-QL</vt:lpstr>
      <vt:lpstr>Mise à jour et suppression en masse</vt:lpstr>
      <vt:lpstr>JOIN</vt:lpstr>
      <vt:lpstr>OUTER JOIN + FETCH</vt:lpstr>
      <vt:lpstr>GROUP BY/HAVING</vt:lpstr>
      <vt:lpstr>Projection</vt:lpstr>
      <vt:lpstr>Dynamic Queries/Named Parameters</vt:lpstr>
      <vt:lpstr>Subqueries</vt:lpstr>
      <vt:lpstr>Construction d'objet dans les requêtes</vt:lpstr>
      <vt:lpstr>Sur EJB-QL</vt:lpstr>
      <vt:lpstr>Utilisation avec des Session Beans</vt:lpstr>
      <vt:lpstr>Conclusion sur la persistence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Subtle Accents</dc:title>
  <dc:creator>François Charoy</dc:creator>
  <dc:description>Lilac title area and left border with three blue-green accent elements on left border, gray background</dc:description>
  <cp:lastModifiedBy>Francois Charoy</cp:lastModifiedBy>
  <cp:revision>78</cp:revision>
  <cp:lastPrinted>1601-01-01T00:00:00Z</cp:lastPrinted>
  <dcterms:created xsi:type="dcterms:W3CDTF">2007-10-01T14:19:41Z</dcterms:created>
  <dcterms:modified xsi:type="dcterms:W3CDTF">2021-09-02T20:20:17Z</dcterms:modified>
</cp:coreProperties>
</file>