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3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1" r:id="rId24"/>
    <p:sldId id="278" r:id="rId25"/>
    <p:sldId id="28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3891-14A9-4D7B-939D-25542CF0B4BF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B6B3-4995-4FDE-80C3-751EFEE295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32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3891-14A9-4D7B-939D-25542CF0B4BF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B6B3-4995-4FDE-80C3-751EFEE295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51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3891-14A9-4D7B-939D-25542CF0B4BF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B6B3-4995-4FDE-80C3-751EFEE295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11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3891-14A9-4D7B-939D-25542CF0B4BF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B6B3-4995-4FDE-80C3-751EFEE295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70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3891-14A9-4D7B-939D-25542CF0B4BF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B6B3-4995-4FDE-80C3-751EFEE295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2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3891-14A9-4D7B-939D-25542CF0B4BF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B6B3-4995-4FDE-80C3-751EFEE295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02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3891-14A9-4D7B-939D-25542CF0B4BF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B6B3-4995-4FDE-80C3-751EFEE295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02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3891-14A9-4D7B-939D-25542CF0B4BF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B6B3-4995-4FDE-80C3-751EFEE295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72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3891-14A9-4D7B-939D-25542CF0B4BF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B6B3-4995-4FDE-80C3-751EFEE295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35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3891-14A9-4D7B-939D-25542CF0B4BF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B6B3-4995-4FDE-80C3-751EFEE295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79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3891-14A9-4D7B-939D-25542CF0B4BF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B6B3-4995-4FDE-80C3-751EFEE295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80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D3891-14A9-4D7B-939D-25542CF0B4BF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5B6B3-4995-4FDE-80C3-751EFEE295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47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hyperlink" Target="https://www.slideshare.net/PeterREgli/sun-rpc" TargetMode="External"/><Relationship Id="rId5" Type="http://schemas.openxmlformats.org/officeDocument/2006/relationships/image" Target="../media/image2.emf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RPC/</a:t>
            </a:r>
            <a:r>
              <a:rPr lang="fr-FR" dirty="0" err="1" smtClean="0"/>
              <a:t>Remote</a:t>
            </a:r>
            <a:r>
              <a:rPr lang="fr-FR" smtClean="0"/>
              <a:t> Invocation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671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err="1" smtClean="0"/>
              <a:t>Naming</a:t>
            </a:r>
            <a:r>
              <a:rPr lang="fr-FR" dirty="0" smtClean="0"/>
              <a:t> and </a:t>
            </a:r>
            <a:r>
              <a:rPr lang="fr-FR" dirty="0" err="1" smtClean="0"/>
              <a:t>binding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Naming</a:t>
            </a:r>
            <a:r>
              <a:rPr lang="fr-FR" dirty="0" smtClean="0"/>
              <a:t> : </a:t>
            </a:r>
            <a:r>
              <a:rPr lang="fr-FR" dirty="0" err="1" smtClean="0"/>
              <a:t>name</a:t>
            </a:r>
            <a:r>
              <a:rPr lang="fr-FR" dirty="0" smtClean="0"/>
              <a:t> </a:t>
            </a:r>
            <a:r>
              <a:rPr lang="fr-FR" dirty="0" err="1" smtClean="0"/>
              <a:t>given</a:t>
            </a:r>
            <a:r>
              <a:rPr lang="fr-FR" dirty="0" smtClean="0"/>
              <a:t> by an </a:t>
            </a:r>
            <a:r>
              <a:rPr lang="fr-FR" dirty="0" err="1" smtClean="0"/>
              <a:t>entity</a:t>
            </a:r>
            <a:r>
              <a:rPr lang="fr-FR" dirty="0" smtClean="0"/>
              <a:t> to </a:t>
            </a:r>
            <a:r>
              <a:rPr lang="fr-FR" dirty="0" err="1" smtClean="0"/>
              <a:t>another</a:t>
            </a:r>
            <a:endParaRPr lang="fr-FR" dirty="0" smtClean="0"/>
          </a:p>
          <a:p>
            <a:r>
              <a:rPr lang="fr-FR" dirty="0" err="1" smtClean="0"/>
              <a:t>Binding</a:t>
            </a:r>
            <a:r>
              <a:rPr lang="fr-FR" dirty="0" smtClean="0"/>
              <a:t> : setting in relation </a:t>
            </a:r>
            <a:r>
              <a:rPr lang="fr-FR" dirty="0" err="1" smtClean="0"/>
              <a:t>entities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Naming</a:t>
            </a:r>
            <a:r>
              <a:rPr lang="fr-FR" dirty="0" smtClean="0"/>
              <a:t>: 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procedure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called</a:t>
            </a:r>
            <a:r>
              <a:rPr lang="fr-FR" dirty="0" smtClean="0"/>
              <a:t> on </a:t>
            </a:r>
            <a:r>
              <a:rPr lang="fr-FR" dirty="0" err="1" smtClean="0"/>
              <a:t>which</a:t>
            </a:r>
            <a:r>
              <a:rPr lang="fr-FR" dirty="0" smtClean="0"/>
              <a:t> computer</a:t>
            </a:r>
          </a:p>
          <a:p>
            <a:pPr lvl="1"/>
            <a:r>
              <a:rPr lang="fr-FR" dirty="0" err="1" smtClean="0"/>
              <a:t>Naming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not </a:t>
            </a:r>
            <a:r>
              <a:rPr lang="fr-FR" dirty="0" err="1" smtClean="0"/>
              <a:t>depend</a:t>
            </a:r>
            <a:r>
              <a:rPr lang="fr-FR" dirty="0" smtClean="0"/>
              <a:t> on localisation</a:t>
            </a:r>
          </a:p>
          <a:p>
            <a:endParaRPr lang="fr-FR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921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err="1" smtClean="0"/>
              <a:t>Registry</a:t>
            </a:r>
            <a:r>
              <a:rPr lang="fr-FR" dirty="0" smtClean="0"/>
              <a:t> :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 to </a:t>
            </a:r>
            <a:r>
              <a:rPr lang="fr-FR" dirty="0" err="1" smtClean="0"/>
              <a:t>address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1: </a:t>
            </a:r>
            <a:r>
              <a:rPr lang="fr-FR" dirty="0" err="1" smtClean="0"/>
              <a:t>Binding</a:t>
            </a:r>
            <a:endParaRPr lang="fr-FR" dirty="0" smtClean="0"/>
          </a:p>
          <a:p>
            <a:r>
              <a:rPr lang="fr-FR" dirty="0" smtClean="0"/>
              <a:t>2: </a:t>
            </a:r>
            <a:r>
              <a:rPr lang="fr-FR" dirty="0" err="1" smtClean="0"/>
              <a:t>Lookup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err="1" smtClean="0"/>
              <a:t>Criteria</a:t>
            </a:r>
            <a:endParaRPr lang="fr-FR" dirty="0" smtClean="0"/>
          </a:p>
          <a:p>
            <a:pPr lvl="1"/>
            <a:r>
              <a:rPr lang="fr-FR" dirty="0" smtClean="0"/>
              <a:t>Name (service, computer, </a:t>
            </a:r>
            <a:r>
              <a:rPr lang="fr-FR" dirty="0" err="1" smtClean="0"/>
              <a:t>node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Properties</a:t>
            </a:r>
            <a:endParaRPr lang="fr-FR" dirty="0"/>
          </a:p>
        </p:txBody>
      </p:sp>
      <p:grpSp>
        <p:nvGrpSpPr>
          <p:cNvPr id="26" name="Groupe 25"/>
          <p:cNvGrpSpPr/>
          <p:nvPr/>
        </p:nvGrpSpPr>
        <p:grpSpPr>
          <a:xfrm>
            <a:off x="2927648" y="3068961"/>
            <a:ext cx="5400600" cy="1501743"/>
            <a:chOff x="827584" y="2492895"/>
            <a:chExt cx="5400600" cy="1501743"/>
          </a:xfrm>
        </p:grpSpPr>
        <p:sp>
          <p:nvSpPr>
            <p:cNvPr id="4" name="Rectangle 3"/>
            <p:cNvSpPr/>
            <p:nvPr/>
          </p:nvSpPr>
          <p:spPr>
            <a:xfrm>
              <a:off x="827584" y="2492896"/>
              <a:ext cx="1512168" cy="6746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Client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27584" y="3319967"/>
              <a:ext cx="1512168" cy="6746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Stub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716016" y="2492895"/>
              <a:ext cx="1512168" cy="6746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Server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16016" y="3319966"/>
              <a:ext cx="1512168" cy="6746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Skeleton</a:t>
              </a:r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71800" y="3186377"/>
              <a:ext cx="1512168" cy="6746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Registry</a:t>
              </a:r>
              <a:endParaRPr lang="fr-FR" dirty="0"/>
            </a:p>
          </p:txBody>
        </p:sp>
        <p:cxnSp>
          <p:nvCxnSpPr>
            <p:cNvPr id="10" name="Connecteur en arc 9"/>
            <p:cNvCxnSpPr/>
            <p:nvPr/>
          </p:nvCxnSpPr>
          <p:spPr>
            <a:xfrm rot="10800000" flipV="1">
              <a:off x="4283968" y="3167567"/>
              <a:ext cx="576064" cy="457200"/>
            </a:xfrm>
            <a:prstGeom prst="curvedConnector3">
              <a:avLst>
                <a:gd name="adj1" fmla="val 1409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Forme libre 23"/>
            <p:cNvSpPr/>
            <p:nvPr/>
          </p:nvSpPr>
          <p:spPr>
            <a:xfrm>
              <a:off x="2030846" y="2864498"/>
              <a:ext cx="1031204" cy="876239"/>
            </a:xfrm>
            <a:custGeom>
              <a:avLst/>
              <a:gdLst>
                <a:gd name="connsiteX0" fmla="*/ 68542 w 1031204"/>
                <a:gd name="connsiteY0" fmla="*/ 849086 h 876239"/>
                <a:gd name="connsiteX1" fmla="*/ 973611 w 1031204"/>
                <a:gd name="connsiteY1" fmla="*/ 858416 h 876239"/>
                <a:gd name="connsiteX2" fmla="*/ 842983 w 1031204"/>
                <a:gd name="connsiteY2" fmla="*/ 643812 h 876239"/>
                <a:gd name="connsiteX3" fmla="*/ 59211 w 1031204"/>
                <a:gd name="connsiteY3" fmla="*/ 606490 h 876239"/>
                <a:gd name="connsiteX4" fmla="*/ 115195 w 1031204"/>
                <a:gd name="connsiteY4" fmla="*/ 0 h 87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1204" h="876239">
                  <a:moveTo>
                    <a:pt x="68542" y="849086"/>
                  </a:moveTo>
                  <a:cubicBezTo>
                    <a:pt x="456540" y="870857"/>
                    <a:pt x="844538" y="892628"/>
                    <a:pt x="973611" y="858416"/>
                  </a:cubicBezTo>
                  <a:cubicBezTo>
                    <a:pt x="1102685" y="824204"/>
                    <a:pt x="995383" y="685800"/>
                    <a:pt x="842983" y="643812"/>
                  </a:cubicBezTo>
                  <a:cubicBezTo>
                    <a:pt x="690583" y="601824"/>
                    <a:pt x="180509" y="713792"/>
                    <a:pt x="59211" y="606490"/>
                  </a:cubicBezTo>
                  <a:cubicBezTo>
                    <a:pt x="-62087" y="499188"/>
                    <a:pt x="26554" y="249594"/>
                    <a:pt x="115195" y="0"/>
                  </a:cubicBezTo>
                </a:path>
              </a:pathLst>
            </a:custGeom>
            <a:ln>
              <a:head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2406346" y="302683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2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4355976" y="304065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1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7330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err="1" smtClean="0"/>
              <a:t>Parameter</a:t>
            </a:r>
            <a:r>
              <a:rPr lang="fr-FR" dirty="0" smtClean="0"/>
              <a:t> passing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By value: </a:t>
            </a:r>
            <a:r>
              <a:rPr lang="fr-FR" dirty="0" err="1" smtClean="0"/>
              <a:t>foo</a:t>
            </a:r>
            <a:r>
              <a:rPr lang="fr-FR" dirty="0" smtClean="0"/>
              <a:t>(43)</a:t>
            </a:r>
          </a:p>
          <a:p>
            <a:pPr lvl="1"/>
            <a:r>
              <a:rPr lang="fr-FR" dirty="0" smtClean="0"/>
              <a:t>No </a:t>
            </a:r>
            <a:r>
              <a:rPr lang="fr-FR" dirty="0" err="1" smtClean="0"/>
              <a:t>problem</a:t>
            </a:r>
            <a:endParaRPr lang="fr-FR" dirty="0" smtClean="0"/>
          </a:p>
          <a:p>
            <a:r>
              <a:rPr lang="fr-FR" dirty="0" smtClean="0"/>
              <a:t>By </a:t>
            </a:r>
            <a:r>
              <a:rPr lang="fr-FR" dirty="0" err="1" smtClean="0"/>
              <a:t>reference</a:t>
            </a:r>
            <a:r>
              <a:rPr lang="fr-FR" dirty="0" smtClean="0"/>
              <a:t> : </a:t>
            </a:r>
            <a:r>
              <a:rPr lang="fr-FR" dirty="0" err="1" smtClean="0"/>
              <a:t>foo</a:t>
            </a:r>
            <a:r>
              <a:rPr lang="fr-FR" dirty="0" smtClean="0"/>
              <a:t>(&amp;x)</a:t>
            </a:r>
          </a:p>
          <a:p>
            <a:pPr lvl="1"/>
            <a:r>
              <a:rPr lang="fr-FR" dirty="0" smtClean="0"/>
              <a:t>Impossible – not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address</a:t>
            </a:r>
            <a:r>
              <a:rPr lang="fr-FR" dirty="0" smtClean="0"/>
              <a:t> </a:t>
            </a:r>
            <a:r>
              <a:rPr lang="fr-FR" dirty="0" err="1" smtClean="0"/>
              <a:t>space</a:t>
            </a:r>
            <a:endParaRPr lang="fr-FR" dirty="0" smtClean="0"/>
          </a:p>
          <a:p>
            <a:r>
              <a:rPr lang="fr-FR" dirty="0" smtClean="0"/>
              <a:t>By copy/restore</a:t>
            </a:r>
          </a:p>
          <a:p>
            <a:pPr lvl="1"/>
            <a:r>
              <a:rPr lang="fr-FR" dirty="0" err="1" smtClean="0"/>
              <a:t>Potential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88196" y="4883140"/>
            <a:ext cx="437628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7454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err="1" smtClean="0"/>
              <a:t>Distributed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RPC but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endParaRPr lang="fr-FR" dirty="0" smtClean="0"/>
          </a:p>
          <a:p>
            <a:r>
              <a:rPr lang="fr-FR" dirty="0" smtClean="0"/>
              <a:t>The </a:t>
            </a:r>
            <a:r>
              <a:rPr lang="fr-FR" dirty="0" err="1" smtClean="0"/>
              <a:t>remote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called</a:t>
            </a:r>
            <a:r>
              <a:rPr lang="fr-FR" dirty="0" smtClean="0"/>
              <a:t> as a local </a:t>
            </a:r>
            <a:r>
              <a:rPr lang="fr-FR" dirty="0" err="1" smtClean="0"/>
              <a:t>object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47728" y="2996953"/>
            <a:ext cx="432435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691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RPC vs RMI (</a:t>
            </a:r>
            <a:r>
              <a:rPr lang="fr-FR" dirty="0" err="1" smtClean="0"/>
              <a:t>Remote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Invocation)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err="1" smtClean="0"/>
              <a:t>Commonalities</a:t>
            </a:r>
            <a:endParaRPr lang="fr-FR" dirty="0" smtClean="0"/>
          </a:p>
          <a:p>
            <a:pPr lvl="1"/>
            <a:r>
              <a:rPr lang="fr-FR" dirty="0" err="1" smtClean="0"/>
              <a:t>Programming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interfaces</a:t>
            </a:r>
          </a:p>
          <a:p>
            <a:pPr lvl="1"/>
            <a:r>
              <a:rPr lang="fr-FR" dirty="0" err="1" smtClean="0"/>
              <a:t>Request</a:t>
            </a:r>
            <a:r>
              <a:rPr lang="fr-FR" dirty="0" smtClean="0"/>
              <a:t> </a:t>
            </a:r>
            <a:r>
              <a:rPr lang="fr-FR" dirty="0" err="1" smtClean="0"/>
              <a:t>reply</a:t>
            </a:r>
            <a:r>
              <a:rPr lang="fr-FR" dirty="0" smtClean="0"/>
              <a:t> </a:t>
            </a:r>
            <a:r>
              <a:rPr lang="fr-FR" dirty="0" err="1" smtClean="0"/>
              <a:t>protocol</a:t>
            </a:r>
            <a:endParaRPr lang="fr-FR" dirty="0" smtClean="0"/>
          </a:p>
          <a:p>
            <a:pPr lvl="1"/>
            <a:r>
              <a:rPr lang="fr-FR" dirty="0" err="1" smtClean="0"/>
              <a:t>Similar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r>
              <a:rPr lang="fr-FR" dirty="0" smtClean="0"/>
              <a:t> of </a:t>
            </a:r>
            <a:r>
              <a:rPr lang="fr-FR" dirty="0" err="1" smtClean="0"/>
              <a:t>transparency</a:t>
            </a:r>
            <a:endParaRPr lang="fr-FR" dirty="0" smtClean="0"/>
          </a:p>
          <a:p>
            <a:r>
              <a:rPr lang="fr-FR" dirty="0" err="1" smtClean="0"/>
              <a:t>Differences</a:t>
            </a:r>
            <a:endParaRPr lang="fr-FR" dirty="0" smtClean="0"/>
          </a:p>
          <a:p>
            <a:pPr lvl="1"/>
            <a:r>
              <a:rPr lang="fr-FR" dirty="0" smtClean="0"/>
              <a:t>RMI : </a:t>
            </a:r>
            <a:r>
              <a:rPr lang="fr-FR" dirty="0" err="1" smtClean="0"/>
              <a:t>object</a:t>
            </a:r>
            <a:r>
              <a:rPr lang="fr-FR" dirty="0" smtClean="0"/>
              <a:t> </a:t>
            </a:r>
            <a:r>
              <a:rPr lang="fr-FR" dirty="0" err="1" smtClean="0"/>
              <a:t>oriented</a:t>
            </a:r>
            <a:r>
              <a:rPr lang="fr-FR" dirty="0" smtClean="0"/>
              <a:t> </a:t>
            </a:r>
            <a:r>
              <a:rPr lang="fr-FR" dirty="0" err="1" smtClean="0"/>
              <a:t>programming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Object have an </a:t>
            </a:r>
            <a:r>
              <a:rPr lang="fr-FR" dirty="0" err="1" smtClean="0"/>
              <a:t>identity</a:t>
            </a:r>
            <a:r>
              <a:rPr lang="fr-FR" dirty="0" smtClean="0"/>
              <a:t> and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passed</a:t>
            </a:r>
            <a:r>
              <a:rPr lang="fr-FR" dirty="0" smtClean="0"/>
              <a:t> as </a:t>
            </a:r>
            <a:r>
              <a:rPr lang="fr-FR" dirty="0" err="1" smtClean="0"/>
              <a:t>parameters</a:t>
            </a:r>
            <a:endParaRPr lang="fr-FR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488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Java RMI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Object model</a:t>
            </a:r>
          </a:p>
          <a:p>
            <a:pPr lvl="1"/>
            <a:r>
              <a:rPr lang="fr-FR" dirty="0" smtClean="0"/>
              <a:t>Object </a:t>
            </a:r>
            <a:r>
              <a:rPr lang="fr-FR" dirty="0" err="1" smtClean="0"/>
              <a:t>references</a:t>
            </a:r>
            <a:endParaRPr lang="fr-FR" dirty="0" smtClean="0"/>
          </a:p>
          <a:p>
            <a:pPr lvl="1"/>
            <a:r>
              <a:rPr lang="fr-FR" dirty="0" smtClean="0"/>
              <a:t>Interfaces</a:t>
            </a:r>
          </a:p>
          <a:p>
            <a:pPr lvl="1"/>
            <a:r>
              <a:rPr lang="fr-FR" dirty="0" smtClean="0"/>
              <a:t>Actions</a:t>
            </a:r>
          </a:p>
          <a:p>
            <a:pPr lvl="1"/>
            <a:r>
              <a:rPr lang="fr-FR" dirty="0" smtClean="0"/>
              <a:t>Exceptions</a:t>
            </a:r>
          </a:p>
          <a:p>
            <a:pPr lvl="1"/>
            <a:r>
              <a:rPr lang="fr-FR" dirty="0" err="1" smtClean="0"/>
              <a:t>Garbage</a:t>
            </a:r>
            <a:r>
              <a:rPr lang="fr-FR" dirty="0" smtClean="0"/>
              <a:t> Collection</a:t>
            </a:r>
          </a:p>
          <a:p>
            <a:pPr lvl="1"/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 smtClean="0"/>
              <a:t>Distributed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 model</a:t>
            </a:r>
          </a:p>
          <a:p>
            <a:pPr lvl="1"/>
            <a:r>
              <a:rPr lang="fr-FR" dirty="0" err="1" smtClean="0"/>
              <a:t>Remote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 </a:t>
            </a:r>
            <a:r>
              <a:rPr lang="fr-FR" dirty="0" err="1" smtClean="0"/>
              <a:t>reference</a:t>
            </a:r>
            <a:endParaRPr lang="fr-FR" dirty="0" smtClean="0"/>
          </a:p>
          <a:p>
            <a:pPr lvl="1"/>
            <a:r>
              <a:rPr lang="fr-FR" dirty="0" err="1" smtClean="0"/>
              <a:t>Remote</a:t>
            </a:r>
            <a:r>
              <a:rPr lang="fr-FR" dirty="0" smtClean="0"/>
              <a:t> interfaces</a:t>
            </a:r>
          </a:p>
          <a:p>
            <a:pPr lvl="1"/>
            <a:r>
              <a:rPr lang="fr-FR" dirty="0" smtClean="0"/>
              <a:t>Actions</a:t>
            </a:r>
          </a:p>
          <a:p>
            <a:pPr lvl="1"/>
            <a:r>
              <a:rPr lang="fr-FR" dirty="0" smtClean="0"/>
              <a:t>Exceptions &amp; </a:t>
            </a:r>
            <a:r>
              <a:rPr lang="fr-FR" dirty="0" err="1" smtClean="0"/>
              <a:t>Remote</a:t>
            </a:r>
            <a:r>
              <a:rPr lang="fr-FR" dirty="0" smtClean="0"/>
              <a:t> Exceptions</a:t>
            </a:r>
          </a:p>
          <a:p>
            <a:pPr lvl="1"/>
            <a:r>
              <a:rPr lang="fr-FR" dirty="0" err="1" smtClean="0"/>
              <a:t>Distributed</a:t>
            </a:r>
            <a:r>
              <a:rPr lang="fr-FR" dirty="0" smtClean="0"/>
              <a:t> </a:t>
            </a:r>
            <a:r>
              <a:rPr lang="fr-FR" dirty="0" err="1" smtClean="0"/>
              <a:t>Garbage</a:t>
            </a:r>
            <a:r>
              <a:rPr lang="fr-FR" dirty="0" smtClean="0"/>
              <a:t> Collection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485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Implementation</a:t>
            </a:r>
            <a:r>
              <a:rPr lang="fr-FR" dirty="0" smtClean="0"/>
              <a:t> of RMI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8" name="Picture 4" descr="Image result for rmi call serv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95" y="2022158"/>
            <a:ext cx="649605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64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err="1" smtClean="0"/>
              <a:t>Implementing</a:t>
            </a:r>
            <a:r>
              <a:rPr lang="fr-FR" dirty="0" smtClean="0"/>
              <a:t> a </a:t>
            </a:r>
            <a:r>
              <a:rPr lang="fr-FR" dirty="0" err="1" smtClean="0"/>
              <a:t>distributed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err="1" smtClean="0"/>
              <a:t>Big</a:t>
            </a:r>
            <a:r>
              <a:rPr lang="fr-FR" dirty="0" smtClean="0"/>
              <a:t> </a:t>
            </a:r>
            <a:r>
              <a:rPr lang="fr-FR" dirty="0" err="1" smtClean="0"/>
              <a:t>picture</a:t>
            </a:r>
            <a:endParaRPr lang="fr-FR" dirty="0" smtClean="0"/>
          </a:p>
          <a:p>
            <a:pPr lvl="1"/>
            <a:r>
              <a:rPr lang="fr-FR" dirty="0" err="1" smtClean="0"/>
              <a:t>Define</a:t>
            </a:r>
            <a:r>
              <a:rPr lang="fr-FR" dirty="0" smtClean="0"/>
              <a:t> the interface</a:t>
            </a:r>
          </a:p>
          <a:p>
            <a:pPr lvl="1"/>
            <a:r>
              <a:rPr lang="fr-FR" dirty="0" err="1" smtClean="0"/>
              <a:t>Implement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(servant)</a:t>
            </a:r>
          </a:p>
          <a:p>
            <a:pPr lvl="1"/>
            <a:r>
              <a:rPr lang="fr-FR" dirty="0" err="1" smtClean="0"/>
              <a:t>Implement</a:t>
            </a:r>
            <a:r>
              <a:rPr lang="fr-FR" dirty="0" smtClean="0"/>
              <a:t> the server (</a:t>
            </a:r>
            <a:r>
              <a:rPr lang="fr-FR" dirty="0" err="1" smtClean="0"/>
              <a:t>instantiate</a:t>
            </a:r>
            <a:r>
              <a:rPr lang="fr-FR" dirty="0" smtClean="0"/>
              <a:t> the servant and </a:t>
            </a:r>
            <a:r>
              <a:rPr lang="fr-FR" dirty="0" err="1" smtClean="0"/>
              <a:t>bind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Implement</a:t>
            </a:r>
            <a:r>
              <a:rPr lang="fr-FR" dirty="0" smtClean="0"/>
              <a:t> the client</a:t>
            </a:r>
          </a:p>
          <a:p>
            <a:r>
              <a:rPr lang="fr-FR" dirty="0" smtClean="0"/>
              <a:t>The interface </a:t>
            </a:r>
            <a:r>
              <a:rPr lang="fr-FR" dirty="0" err="1" smtClean="0"/>
              <a:t>contract</a:t>
            </a:r>
            <a:endParaRPr lang="fr-FR" dirty="0" smtClean="0"/>
          </a:p>
          <a:p>
            <a:pPr lvl="1"/>
            <a:r>
              <a:rPr lang="fr-FR" dirty="0" smtClean="0"/>
              <a:t>Must </a:t>
            </a:r>
            <a:r>
              <a:rPr lang="fr-FR" dirty="0" err="1" smtClean="0"/>
              <a:t>be</a:t>
            </a:r>
            <a:r>
              <a:rPr lang="fr-FR" dirty="0" smtClean="0"/>
              <a:t> public</a:t>
            </a:r>
          </a:p>
          <a:p>
            <a:pPr lvl="1"/>
            <a:r>
              <a:rPr lang="fr-FR" dirty="0" smtClean="0"/>
              <a:t>Must </a:t>
            </a:r>
            <a:r>
              <a:rPr lang="fr-FR" dirty="0" err="1" smtClean="0"/>
              <a:t>extends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FF0000"/>
                </a:solidFill>
              </a:rPr>
              <a:t>java.rmi.Remote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must </a:t>
            </a:r>
            <a:r>
              <a:rPr lang="fr-FR" dirty="0" err="1" smtClean="0"/>
              <a:t>throw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FF0000"/>
                </a:solidFill>
              </a:rPr>
              <a:t>java.rmi.RemoteException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708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err="1" smtClean="0"/>
              <a:t>Programming</a:t>
            </a:r>
            <a:r>
              <a:rPr lang="fr-FR" dirty="0" smtClean="0"/>
              <a:t> </a:t>
            </a:r>
            <a:r>
              <a:rPr lang="fr-FR" dirty="0" err="1" smtClean="0"/>
              <a:t>principles</a:t>
            </a:r>
            <a:r>
              <a:rPr lang="fr-FR" dirty="0" smtClean="0"/>
              <a:t> (</a:t>
            </a:r>
            <a:r>
              <a:rPr lang="fr-FR" dirty="0" err="1" smtClean="0"/>
              <a:t>Contract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Servant</a:t>
            </a:r>
          </a:p>
          <a:p>
            <a:pPr lvl="1"/>
            <a:r>
              <a:rPr lang="fr-FR" dirty="0" smtClean="0"/>
              <a:t>Must </a:t>
            </a:r>
            <a:r>
              <a:rPr lang="fr-FR" dirty="0" err="1" smtClean="0"/>
              <a:t>implement</a:t>
            </a:r>
            <a:r>
              <a:rPr lang="fr-FR" dirty="0" smtClean="0"/>
              <a:t> the </a:t>
            </a:r>
            <a:r>
              <a:rPr lang="fr-FR" dirty="0" err="1" smtClean="0"/>
              <a:t>remote</a:t>
            </a:r>
            <a:r>
              <a:rPr lang="fr-FR" dirty="0" smtClean="0"/>
              <a:t> interface (</a:t>
            </a:r>
            <a:r>
              <a:rPr lang="fr-FR" dirty="0" err="1" smtClean="0"/>
              <a:t>Remote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May </a:t>
            </a:r>
            <a:r>
              <a:rPr lang="fr-FR" dirty="0" err="1" smtClean="0"/>
              <a:t>implement</a:t>
            </a:r>
            <a:r>
              <a:rPr lang="fr-FR" dirty="0" smtClean="0"/>
              <a:t> local </a:t>
            </a:r>
            <a:r>
              <a:rPr lang="fr-FR" dirty="0" err="1" smtClean="0"/>
              <a:t>methods</a:t>
            </a:r>
            <a:endParaRPr lang="fr-FR" dirty="0" smtClean="0"/>
          </a:p>
          <a:p>
            <a:r>
              <a:rPr lang="fr-FR" dirty="0" smtClean="0"/>
              <a:t>Server</a:t>
            </a:r>
          </a:p>
          <a:p>
            <a:pPr lvl="1"/>
            <a:r>
              <a:rPr lang="fr-FR" dirty="0" err="1" smtClean="0"/>
              <a:t>Instantiate</a:t>
            </a:r>
            <a:r>
              <a:rPr lang="fr-FR" dirty="0" smtClean="0"/>
              <a:t> and </a:t>
            </a:r>
            <a:r>
              <a:rPr lang="fr-FR" dirty="0" err="1" smtClean="0"/>
              <a:t>install</a:t>
            </a:r>
            <a:r>
              <a:rPr lang="fr-FR" dirty="0" smtClean="0"/>
              <a:t> a </a:t>
            </a:r>
            <a:r>
              <a:rPr lang="fr-FR" dirty="0" err="1" smtClean="0"/>
              <a:t>security</a:t>
            </a:r>
            <a:r>
              <a:rPr lang="fr-FR" dirty="0" smtClean="0"/>
              <a:t> manager</a:t>
            </a:r>
          </a:p>
          <a:p>
            <a:pPr lvl="1"/>
            <a:r>
              <a:rPr lang="fr-FR" dirty="0" err="1" smtClean="0"/>
              <a:t>Instantiate</a:t>
            </a:r>
            <a:r>
              <a:rPr lang="fr-FR" dirty="0" smtClean="0"/>
              <a:t> the servant class</a:t>
            </a:r>
          </a:p>
          <a:p>
            <a:pPr lvl="1"/>
            <a:r>
              <a:rPr lang="fr-FR" dirty="0" err="1" smtClean="0"/>
              <a:t>Bind</a:t>
            </a:r>
            <a:r>
              <a:rPr lang="fr-FR" dirty="0" smtClean="0"/>
              <a:t> the instant  in the </a:t>
            </a:r>
            <a:r>
              <a:rPr lang="fr-FR" dirty="0" err="1" smtClean="0"/>
              <a:t>name</a:t>
            </a:r>
            <a:r>
              <a:rPr lang="fr-FR" dirty="0" smtClean="0"/>
              <a:t> </a:t>
            </a:r>
            <a:r>
              <a:rPr lang="fr-FR" dirty="0" err="1" smtClean="0"/>
              <a:t>registry</a:t>
            </a:r>
            <a:endParaRPr lang="fr-FR" dirty="0" smtClean="0"/>
          </a:p>
          <a:p>
            <a:r>
              <a:rPr lang="fr-FR" dirty="0" err="1" smtClean="0"/>
              <a:t>Registry</a:t>
            </a:r>
            <a:endParaRPr lang="fr-FR" dirty="0" smtClean="0"/>
          </a:p>
          <a:p>
            <a:pPr lvl="1"/>
            <a:r>
              <a:rPr lang="fr-FR" dirty="0" err="1" smtClean="0"/>
              <a:t>Maintain</a:t>
            </a:r>
            <a:r>
              <a:rPr lang="fr-FR" dirty="0" smtClean="0"/>
              <a:t> a </a:t>
            </a:r>
            <a:r>
              <a:rPr lang="fr-FR" dirty="0" err="1" smtClean="0"/>
              <a:t>reference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the </a:t>
            </a:r>
            <a:r>
              <a:rPr lang="fr-FR" dirty="0" err="1" smtClean="0"/>
              <a:t>name</a:t>
            </a:r>
            <a:r>
              <a:rPr lang="fr-FR" dirty="0" smtClean="0"/>
              <a:t> and the </a:t>
            </a:r>
            <a:r>
              <a:rPr lang="fr-FR" dirty="0" err="1" smtClean="0"/>
              <a:t>reference</a:t>
            </a:r>
            <a:endParaRPr lang="fr-FR" dirty="0" smtClean="0"/>
          </a:p>
          <a:p>
            <a:pPr lvl="1"/>
            <a:r>
              <a:rPr lang="fr-FR" dirty="0" err="1" smtClean="0"/>
              <a:t>Implement</a:t>
            </a:r>
            <a:r>
              <a:rPr lang="fr-FR" dirty="0" smtClean="0"/>
              <a:t> </a:t>
            </a:r>
            <a:r>
              <a:rPr lang="fr-FR" dirty="0" err="1" smtClean="0"/>
              <a:t>java.rmi.registry.Registry</a:t>
            </a:r>
            <a:endParaRPr lang="fr-FR" dirty="0" smtClean="0"/>
          </a:p>
          <a:p>
            <a:pPr lvl="1"/>
            <a:r>
              <a:rPr lang="fr-FR" dirty="0" err="1" smtClean="0"/>
              <a:t>Provide</a:t>
            </a:r>
            <a:r>
              <a:rPr lang="fr-FR" dirty="0" smtClean="0"/>
              <a:t> the </a:t>
            </a:r>
            <a:r>
              <a:rPr lang="fr-FR" dirty="0" err="1" smtClean="0"/>
              <a:t>bind</a:t>
            </a:r>
            <a:r>
              <a:rPr lang="fr-FR" dirty="0" smtClean="0"/>
              <a:t> and </a:t>
            </a:r>
            <a:r>
              <a:rPr lang="fr-FR" dirty="0" err="1" smtClean="0"/>
              <a:t>lookup</a:t>
            </a:r>
            <a:r>
              <a:rPr lang="fr-FR" dirty="0" smtClean="0"/>
              <a:t> service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742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00796"/>
            <a:ext cx="11021965" cy="25956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043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Remote</a:t>
            </a:r>
            <a:r>
              <a:rPr lang="fr-FR" dirty="0" smtClean="0"/>
              <a:t> Invocation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How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fr-FR" dirty="0" err="1" smtClean="0"/>
              <a:t>communicate</a:t>
            </a:r>
            <a:r>
              <a:rPr lang="fr-FR" dirty="0" smtClean="0"/>
              <a:t> in a </a:t>
            </a:r>
            <a:r>
              <a:rPr lang="fr-FR" dirty="0" err="1" smtClean="0"/>
              <a:t>distributed</a:t>
            </a:r>
            <a:r>
              <a:rPr lang="fr-FR" dirty="0" smtClean="0"/>
              <a:t> system</a:t>
            </a:r>
            <a:endParaRPr lang="fr-FR" dirty="0"/>
          </a:p>
          <a:p>
            <a:r>
              <a:rPr lang="fr-FR" dirty="0" err="1" smtClean="0"/>
              <a:t>Request-reply</a:t>
            </a:r>
            <a:r>
              <a:rPr lang="fr-FR" dirty="0" smtClean="0"/>
              <a:t> </a:t>
            </a:r>
            <a:r>
              <a:rPr lang="fr-FR" dirty="0" err="1" smtClean="0"/>
              <a:t>protocols</a:t>
            </a:r>
            <a:endParaRPr lang="fr-FR" dirty="0"/>
          </a:p>
          <a:p>
            <a:r>
              <a:rPr lang="fr-FR" dirty="0" err="1" smtClean="0"/>
              <a:t>What</a:t>
            </a:r>
            <a:r>
              <a:rPr lang="fr-FR" dirty="0" smtClean="0"/>
              <a:t> are the </a:t>
            </a:r>
            <a:r>
              <a:rPr lang="fr-FR" dirty="0" err="1" smtClean="0"/>
              <a:t>problems</a:t>
            </a:r>
            <a:r>
              <a:rPr lang="fr-FR" dirty="0" smtClean="0"/>
              <a:t> and the solutions </a:t>
            </a:r>
            <a:r>
              <a:rPr lang="fr-FR" dirty="0"/>
              <a:t>?</a:t>
            </a:r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382" y="3532720"/>
            <a:ext cx="7434981" cy="302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414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01" y="2111433"/>
            <a:ext cx="10374851" cy="31338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7602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284" y="60180"/>
            <a:ext cx="9646151" cy="67978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391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583" y="236132"/>
            <a:ext cx="9017152" cy="65221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9703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97626" y="-125325"/>
            <a:ext cx="10515600" cy="1325563"/>
          </a:xfrm>
        </p:spPr>
        <p:txBody>
          <a:bodyPr/>
          <a:lstStyle/>
          <a:p>
            <a:r>
              <a:rPr lang="fr-FR" dirty="0" err="1" smtClean="0"/>
              <a:t>Example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270" y="803823"/>
            <a:ext cx="9725544" cy="57216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93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RMI </a:t>
            </a:r>
            <a:r>
              <a:rPr lang="fr-FR" dirty="0" err="1" smtClean="0"/>
              <a:t>execution</a:t>
            </a:r>
            <a:r>
              <a:rPr lang="fr-FR" dirty="0" smtClean="0"/>
              <a:t> in Java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42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63552" y="2708920"/>
            <a:ext cx="8233214" cy="285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ZoneTexte 3"/>
          <p:cNvSpPr txBox="1"/>
          <p:nvPr/>
        </p:nvSpPr>
        <p:spPr>
          <a:xfrm>
            <a:off x="2692202" y="6267349"/>
            <a:ext cx="579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Exercice : Faire le diagramme de séquence  d’un appel RMI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732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RPC/RMI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 smtClean="0"/>
              <a:t>Basic </a:t>
            </a:r>
            <a:r>
              <a:rPr lang="fr-FR" dirty="0" err="1" smtClean="0"/>
              <a:t>distributed</a:t>
            </a:r>
            <a:r>
              <a:rPr lang="fr-FR" dirty="0" smtClean="0"/>
              <a:t> </a:t>
            </a:r>
            <a:r>
              <a:rPr lang="fr-FR" dirty="0" err="1" smtClean="0"/>
              <a:t>systems</a:t>
            </a:r>
            <a:endParaRPr lang="fr-FR" dirty="0" smtClean="0"/>
          </a:p>
          <a:p>
            <a:r>
              <a:rPr lang="fr-FR" dirty="0" smtClean="0"/>
              <a:t>Call and location </a:t>
            </a:r>
            <a:r>
              <a:rPr lang="fr-FR" dirty="0" err="1" smtClean="0"/>
              <a:t>transparency</a:t>
            </a:r>
            <a:endParaRPr lang="fr-FR" dirty="0" smtClean="0"/>
          </a:p>
          <a:p>
            <a:r>
              <a:rPr lang="fr-FR" dirty="0" smtClean="0"/>
              <a:t>No </a:t>
            </a:r>
            <a:r>
              <a:rPr lang="fr-FR" dirty="0" err="1" smtClean="0"/>
              <a:t>other</a:t>
            </a:r>
            <a:r>
              <a:rPr lang="fr-FR" dirty="0" smtClean="0"/>
              <a:t> services</a:t>
            </a:r>
          </a:p>
          <a:p>
            <a:r>
              <a:rPr lang="fr-FR" dirty="0" err="1" smtClean="0"/>
              <a:t>Everything</a:t>
            </a:r>
            <a:r>
              <a:rPr lang="fr-FR" dirty="0" smtClean="0"/>
              <a:t> has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coded</a:t>
            </a:r>
            <a:endParaRPr lang="fr-FR" dirty="0"/>
          </a:p>
        </p:txBody>
      </p:sp>
      <p:pic>
        <p:nvPicPr>
          <p:cNvPr id="1026" name="Picture 2" descr="disapprove seth meyers GIF by Late Night with Seth Meyer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358" y="1690688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64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Call </a:t>
            </a:r>
            <a:r>
              <a:rPr lang="fr-FR" dirty="0" err="1" smtClean="0"/>
              <a:t>Semantics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797051" y="2079373"/>
            <a:ext cx="8437563" cy="3209348"/>
            <a:chOff x="0" y="0"/>
            <a:chExt cx="5416" cy="2022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0" y="505"/>
              <a:ext cx="4295" cy="1"/>
            </a:xfrm>
            <a:prstGeom prst="line">
              <a:avLst/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9pPr>
            </a:lstStyle>
            <a:p>
              <a:endParaRPr lang="fr-FR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0" y="1042"/>
              <a:ext cx="5416" cy="1"/>
            </a:xfrm>
            <a:prstGeom prst="line">
              <a:avLst/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9pPr>
            </a:lstStyle>
            <a:p>
              <a:endParaRPr lang="fr-FR"/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1381" y="134"/>
              <a:ext cx="167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9pPr>
            </a:lstStyle>
            <a:p>
              <a:r>
                <a:rPr lang="en-US" sz="2000" i="1">
                  <a:solidFill>
                    <a:schemeClr val="tx1"/>
                  </a:solidFill>
                  <a:cs typeface="Times" pitchFamily="60" charset="0"/>
                </a:rPr>
                <a:t>Fault tolerance measures</a:t>
              </a:r>
            </a:p>
          </p:txBody>
        </p:sp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4455" y="71"/>
              <a:ext cx="28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9pPr>
            </a:lstStyle>
            <a:p>
              <a:r>
                <a:rPr lang="en-US" sz="2000" i="1">
                  <a:solidFill>
                    <a:schemeClr val="tx1"/>
                  </a:solidFill>
                  <a:cs typeface="Times" pitchFamily="60" charset="0"/>
                </a:rPr>
                <a:t>Call</a:t>
              </a: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4455" y="228"/>
              <a:ext cx="64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9pPr>
            </a:lstStyle>
            <a:p>
              <a:r>
                <a:rPr lang="en-US" sz="2000" i="1">
                  <a:solidFill>
                    <a:schemeClr val="tx1"/>
                  </a:solidFill>
                  <a:cs typeface="Times" pitchFamily="60" charset="0"/>
                </a:rPr>
                <a:t>semantics</a:t>
              </a: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 bwMode="auto">
            <a:xfrm>
              <a:off x="286" y="671"/>
              <a:ext cx="12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9pPr>
            </a:lstStyle>
            <a:p>
              <a:r>
                <a:rPr lang="en-US" sz="2000" i="1">
                  <a:solidFill>
                    <a:schemeClr val="tx1"/>
                  </a:solidFill>
                  <a:cs typeface="Times" pitchFamily="60" charset="0"/>
                </a:rPr>
                <a:t>Retransmit request </a:t>
              </a:r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 bwMode="auto">
            <a:xfrm>
              <a:off x="605" y="829"/>
              <a:ext cx="55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9pPr>
            </a:lstStyle>
            <a:p>
              <a:r>
                <a:rPr lang="en-US" sz="2000" i="1">
                  <a:solidFill>
                    <a:schemeClr val="tx1"/>
                  </a:solidFill>
                  <a:cs typeface="Times" pitchFamily="60" charset="0"/>
                </a:rPr>
                <a:t>message</a:t>
              </a:r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 bwMode="auto">
            <a:xfrm>
              <a:off x="1771" y="671"/>
              <a:ext cx="68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9pPr>
            </a:lstStyle>
            <a:p>
              <a:r>
                <a:rPr lang="en-US" sz="2000" i="1">
                  <a:solidFill>
                    <a:schemeClr val="tx1"/>
                  </a:solidFill>
                  <a:cs typeface="Times" pitchFamily="60" charset="0"/>
                </a:rPr>
                <a:t>Duplicate </a:t>
              </a:r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 bwMode="auto">
            <a:xfrm>
              <a:off x="1826" y="829"/>
              <a:ext cx="52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9pPr>
            </a:lstStyle>
            <a:p>
              <a:r>
                <a:rPr lang="en-US" sz="2000" i="1">
                  <a:solidFill>
                    <a:schemeClr val="tx1"/>
                  </a:solidFill>
                  <a:cs typeface="Times" pitchFamily="60" charset="0"/>
                </a:rPr>
                <a:t>filtering</a:t>
              </a:r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2845" y="671"/>
              <a:ext cx="146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9pPr>
            </a:lstStyle>
            <a:p>
              <a:r>
                <a:rPr lang="en-US" sz="2000" i="1">
                  <a:solidFill>
                    <a:schemeClr val="tx1"/>
                  </a:solidFill>
                  <a:cs typeface="Times" pitchFamily="60" charset="0"/>
                </a:rPr>
                <a:t>Re-execute procedure </a:t>
              </a: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2922" y="829"/>
              <a:ext cx="123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9pPr>
            </a:lstStyle>
            <a:p>
              <a:r>
                <a:rPr lang="en-US" sz="2000" i="1">
                  <a:solidFill>
                    <a:schemeClr val="tx1"/>
                  </a:solidFill>
                  <a:cs typeface="Times" pitchFamily="60" charset="0"/>
                </a:rPr>
                <a:t>or retransmit reply</a:t>
              </a:r>
            </a:p>
          </p:txBody>
        </p:sp>
        <p:sp>
          <p:nvSpPr>
            <p:cNvPr id="16" name="Rectangle 15"/>
            <p:cNvSpPr>
              <a:spLocks/>
            </p:cNvSpPr>
            <p:nvPr/>
          </p:nvSpPr>
          <p:spPr bwMode="auto">
            <a:xfrm>
              <a:off x="276" y="1113"/>
              <a:ext cx="20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9pPr>
            </a:lstStyle>
            <a:p>
              <a:r>
                <a:rPr lang="en-US" sz="2000">
                  <a:solidFill>
                    <a:schemeClr val="tx1"/>
                  </a:solidFill>
                  <a:cs typeface="Times" pitchFamily="60" charset="0"/>
                </a:rPr>
                <a:t>No</a:t>
              </a:r>
            </a:p>
          </p:txBody>
        </p:sp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276" y="1429"/>
              <a:ext cx="24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9pPr>
            </a:lstStyle>
            <a:p>
              <a:r>
                <a:rPr lang="en-US" sz="2000">
                  <a:solidFill>
                    <a:schemeClr val="tx1"/>
                  </a:solidFill>
                  <a:cs typeface="Times" pitchFamily="60" charset="0"/>
                </a:rPr>
                <a:t>Yes</a:t>
              </a: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276" y="1760"/>
              <a:ext cx="24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9pPr>
            </a:lstStyle>
            <a:p>
              <a:r>
                <a:rPr lang="en-US" sz="2000">
                  <a:solidFill>
                    <a:schemeClr val="tx1"/>
                  </a:solidFill>
                  <a:cs typeface="Times" pitchFamily="60" charset="0"/>
                </a:rPr>
                <a:t>Yes</a:t>
              </a:r>
            </a:p>
          </p:txBody>
        </p:sp>
        <p:sp>
          <p:nvSpPr>
            <p:cNvPr id="19" name="Rectangle 18"/>
            <p:cNvSpPr>
              <a:spLocks/>
            </p:cNvSpPr>
            <p:nvPr/>
          </p:nvSpPr>
          <p:spPr bwMode="auto">
            <a:xfrm>
              <a:off x="1676" y="1113"/>
              <a:ext cx="96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9pPr>
            </a:lstStyle>
            <a:p>
              <a:r>
                <a:rPr lang="en-US" sz="2000">
                  <a:solidFill>
                    <a:schemeClr val="tx1"/>
                  </a:solidFill>
                  <a:cs typeface="Times" pitchFamily="60" charset="0"/>
                </a:rPr>
                <a:t>Not applicable</a:t>
              </a:r>
            </a:p>
          </p:txBody>
        </p:sp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1676" y="1429"/>
              <a:ext cx="20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9pPr>
            </a:lstStyle>
            <a:p>
              <a:r>
                <a:rPr lang="en-US" sz="2000">
                  <a:solidFill>
                    <a:schemeClr val="tx1"/>
                  </a:solidFill>
                  <a:cs typeface="Times" pitchFamily="60" charset="0"/>
                </a:rPr>
                <a:t>No</a:t>
              </a: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676" y="1760"/>
              <a:ext cx="24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9pPr>
            </a:lstStyle>
            <a:p>
              <a:r>
                <a:rPr lang="en-US" sz="2000">
                  <a:solidFill>
                    <a:schemeClr val="tx1"/>
                  </a:solidFill>
                  <a:cs typeface="Times" pitchFamily="60" charset="0"/>
                </a:rPr>
                <a:t>Yes</a:t>
              </a:r>
            </a:p>
          </p:txBody>
        </p:sp>
        <p:sp>
          <p:nvSpPr>
            <p:cNvPr id="22" name="Rectangle 21"/>
            <p:cNvSpPr>
              <a:spLocks/>
            </p:cNvSpPr>
            <p:nvPr/>
          </p:nvSpPr>
          <p:spPr bwMode="auto">
            <a:xfrm>
              <a:off x="2855" y="1113"/>
              <a:ext cx="96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9pPr>
            </a:lstStyle>
            <a:p>
              <a:r>
                <a:rPr lang="en-US" sz="2000">
                  <a:solidFill>
                    <a:schemeClr val="tx1"/>
                  </a:solidFill>
                  <a:cs typeface="Times" pitchFamily="60" charset="0"/>
                </a:rPr>
                <a:t>Not applicable</a:t>
              </a:r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2855" y="1429"/>
              <a:ext cx="143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9pPr>
            </a:lstStyle>
            <a:p>
              <a:r>
                <a:rPr lang="en-US" sz="2000">
                  <a:solidFill>
                    <a:schemeClr val="tx1"/>
                  </a:solidFill>
                  <a:cs typeface="Times" pitchFamily="60" charset="0"/>
                </a:rPr>
                <a:t>Re-execute procedure</a:t>
              </a: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2855" y="1760"/>
              <a:ext cx="109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9pPr>
            </a:lstStyle>
            <a:p>
              <a:r>
                <a:rPr lang="en-US" sz="2000">
                  <a:solidFill>
                    <a:schemeClr val="tx1"/>
                  </a:solidFill>
                  <a:cs typeface="Times" pitchFamily="60" charset="0"/>
                </a:rPr>
                <a:t>Retransmit reply</a:t>
              </a:r>
            </a:p>
          </p:txBody>
        </p:sp>
        <p:sp>
          <p:nvSpPr>
            <p:cNvPr id="25" name="Rectangle 24"/>
            <p:cNvSpPr>
              <a:spLocks/>
            </p:cNvSpPr>
            <p:nvPr/>
          </p:nvSpPr>
          <p:spPr bwMode="auto">
            <a:xfrm>
              <a:off x="4466" y="1760"/>
              <a:ext cx="87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9pPr>
            </a:lstStyle>
            <a:p>
              <a:r>
                <a:rPr lang="en-US" sz="2000" i="1">
                  <a:solidFill>
                    <a:schemeClr val="tx1"/>
                  </a:solidFill>
                  <a:cs typeface="Times" pitchFamily="60" charset="0"/>
                </a:rPr>
                <a:t>At-most-once</a:t>
              </a:r>
            </a:p>
          </p:txBody>
        </p:sp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4455" y="1429"/>
              <a:ext cx="87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9pPr>
            </a:lstStyle>
            <a:p>
              <a:r>
                <a:rPr lang="en-US" sz="2000" i="1">
                  <a:solidFill>
                    <a:schemeClr val="tx1"/>
                  </a:solidFill>
                  <a:cs typeface="Times" pitchFamily="60" charset="0"/>
                </a:rPr>
                <a:t>At-least-once</a:t>
              </a: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4624" y="1113"/>
              <a:ext cx="44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9pPr>
            </a:lstStyle>
            <a:p>
              <a:r>
                <a:rPr lang="en-US" sz="2000" i="1">
                  <a:solidFill>
                    <a:schemeClr val="tx1"/>
                  </a:solidFill>
                  <a:cs typeface="Times" pitchFamily="60" charset="0"/>
                </a:rPr>
                <a:t>Maybe</a:t>
              </a: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0" y="0"/>
              <a:ext cx="5416" cy="1"/>
            </a:xfrm>
            <a:prstGeom prst="line">
              <a:avLst/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9pPr>
            </a:lstStyle>
            <a:p>
              <a:endParaRPr lang="fr-FR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0" y="2021"/>
              <a:ext cx="5416" cy="1"/>
            </a:xfrm>
            <a:prstGeom prst="line">
              <a:avLst/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Times" pitchFamily="60" charset="0"/>
                  <a:ea typeface="ヒラギノ明朝 ProN W3" pitchFamily="60" charset="-128"/>
                  <a:cs typeface="+mn-cs"/>
                  <a:sym typeface="Times" pitchFamily="60" charset="0"/>
                </a:defRPr>
              </a:lvl9pPr>
            </a:lstStyle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06733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Transparency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Goal : </a:t>
            </a:r>
            <a:r>
              <a:rPr lang="fr-FR" dirty="0" err="1" smtClean="0"/>
              <a:t>remote</a:t>
            </a:r>
            <a:r>
              <a:rPr lang="fr-FR" dirty="0" smtClean="0"/>
              <a:t> calls as </a:t>
            </a:r>
            <a:r>
              <a:rPr lang="fr-FR" dirty="0" err="1" smtClean="0"/>
              <a:t>similar</a:t>
            </a:r>
            <a:r>
              <a:rPr lang="fr-FR" dirty="0" smtClean="0"/>
              <a:t> as local calls as possible</a:t>
            </a:r>
          </a:p>
          <a:p>
            <a:r>
              <a:rPr lang="fr-FR" dirty="0" smtClean="0"/>
              <a:t>Location and </a:t>
            </a:r>
            <a:r>
              <a:rPr lang="fr-FR" dirty="0" err="1" smtClean="0"/>
              <a:t>access</a:t>
            </a:r>
            <a:r>
              <a:rPr lang="fr-FR" dirty="0" smtClean="0"/>
              <a:t> </a:t>
            </a:r>
            <a:r>
              <a:rPr lang="fr-FR" dirty="0" err="1" smtClean="0"/>
              <a:t>transparency</a:t>
            </a:r>
            <a:endParaRPr lang="fr-FR" dirty="0" smtClean="0"/>
          </a:p>
          <a:p>
            <a:r>
              <a:rPr lang="fr-FR" dirty="0" smtClean="0"/>
              <a:t>New </a:t>
            </a:r>
            <a:r>
              <a:rPr lang="fr-FR" dirty="0" err="1" smtClean="0"/>
              <a:t>kind</a:t>
            </a:r>
            <a:r>
              <a:rPr lang="fr-FR" dirty="0" smtClean="0"/>
              <a:t> of </a:t>
            </a:r>
            <a:r>
              <a:rPr lang="fr-FR" dirty="0" err="1" smtClean="0"/>
              <a:t>failures</a:t>
            </a:r>
            <a:r>
              <a:rPr lang="fr-FR" dirty="0" smtClean="0"/>
              <a:t> (network)</a:t>
            </a:r>
          </a:p>
          <a:p>
            <a:r>
              <a:rPr lang="fr-FR" dirty="0" err="1" smtClean="0"/>
              <a:t>Latency</a:t>
            </a:r>
            <a:endParaRPr lang="fr-FR" dirty="0" smtClean="0"/>
          </a:p>
          <a:p>
            <a:r>
              <a:rPr lang="fr-FR" dirty="0" err="1" smtClean="0"/>
              <a:t>Parameter</a:t>
            </a:r>
            <a:r>
              <a:rPr lang="fr-FR" dirty="0" smtClean="0"/>
              <a:t> passing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79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smtClean="0"/>
              <a:t>RPC – Remote Procedure Call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smtClean="0"/>
              <a:t>History</a:t>
            </a:r>
          </a:p>
          <a:p>
            <a:pPr lvl="1"/>
            <a:r>
              <a:rPr lang="fr-FR" smtClean="0"/>
              <a:t>Invented in 1976 (RFC 707)</a:t>
            </a:r>
          </a:p>
          <a:p>
            <a:pPr lvl="1"/>
            <a:r>
              <a:rPr lang="fr-FR" smtClean="0"/>
              <a:t>Implemented by SUN in 1988</a:t>
            </a:r>
          </a:p>
          <a:p>
            <a:pPr lvl="1"/>
            <a:r>
              <a:rPr lang="fr-FR" smtClean="0"/>
              <a:t>Used in NFS</a:t>
            </a:r>
          </a:p>
          <a:p>
            <a:r>
              <a:rPr lang="fr-FR" smtClean="0"/>
              <a:t>Design issues</a:t>
            </a:r>
          </a:p>
          <a:p>
            <a:pPr lvl="1"/>
            <a:r>
              <a:rPr lang="fr-FR" smtClean="0"/>
              <a:t>Programming with interfaces</a:t>
            </a:r>
          </a:p>
          <a:p>
            <a:pPr lvl="1"/>
            <a:r>
              <a:rPr lang="fr-FR" smtClean="0"/>
              <a:t>Call semantics</a:t>
            </a:r>
          </a:p>
          <a:p>
            <a:pPr lvl="1"/>
            <a:r>
              <a:rPr lang="fr-FR" smtClean="0"/>
              <a:t>Transparency</a:t>
            </a:r>
            <a:endParaRPr lang="fr-FR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093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Three</a:t>
            </a:r>
            <a:r>
              <a:rPr lang="fr-FR" dirty="0" smtClean="0"/>
              <a:t> </a:t>
            </a:r>
            <a:r>
              <a:rPr lang="fr-FR" dirty="0"/>
              <a:t>k</a:t>
            </a:r>
            <a:r>
              <a:rPr lang="fr-FR" dirty="0" smtClean="0"/>
              <a:t>ey issues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Programming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interfaces</a:t>
            </a:r>
          </a:p>
          <a:p>
            <a:pPr lvl="1"/>
            <a:r>
              <a:rPr lang="fr-FR" dirty="0" err="1" smtClean="0"/>
              <a:t>Hide</a:t>
            </a:r>
            <a:r>
              <a:rPr lang="fr-FR" dirty="0" smtClean="0"/>
              <a:t> the </a:t>
            </a:r>
            <a:r>
              <a:rPr lang="fr-FR" dirty="0" err="1" smtClean="0"/>
              <a:t>implementation</a:t>
            </a:r>
            <a:r>
              <a:rPr lang="fr-FR" dirty="0" smtClean="0"/>
              <a:t> </a:t>
            </a:r>
            <a:r>
              <a:rPr lang="fr-FR" dirty="0" err="1" smtClean="0"/>
              <a:t>details</a:t>
            </a:r>
            <a:endParaRPr lang="fr-FR" dirty="0"/>
          </a:p>
          <a:p>
            <a:pPr lvl="1"/>
            <a:r>
              <a:rPr lang="fr-FR" dirty="0" err="1" smtClean="0"/>
              <a:t>Hide</a:t>
            </a:r>
            <a:r>
              <a:rPr lang="fr-FR" dirty="0" smtClean="0"/>
              <a:t> </a:t>
            </a:r>
            <a:r>
              <a:rPr lang="fr-FR" dirty="0" err="1" smtClean="0"/>
              <a:t>programming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endParaRPr lang="fr-FR" dirty="0" smtClean="0"/>
          </a:p>
          <a:p>
            <a:pPr lvl="1"/>
            <a:r>
              <a:rPr lang="fr-FR" dirty="0" err="1" smtClean="0"/>
              <a:t>Easier</a:t>
            </a:r>
            <a:r>
              <a:rPr lang="fr-FR" dirty="0" smtClean="0"/>
              <a:t> </a:t>
            </a:r>
            <a:r>
              <a:rPr lang="fr-FR" dirty="0" err="1" smtClean="0"/>
              <a:t>evolution</a:t>
            </a:r>
            <a:endParaRPr lang="fr-FR" dirty="0" smtClean="0"/>
          </a:p>
          <a:p>
            <a:r>
              <a:rPr lang="fr-FR" dirty="0" smtClean="0"/>
              <a:t>Call </a:t>
            </a:r>
            <a:r>
              <a:rPr lang="fr-FR" dirty="0" err="1" smtClean="0"/>
              <a:t>Semantics</a:t>
            </a:r>
            <a:endParaRPr lang="fr-FR" dirty="0" smtClean="0"/>
          </a:p>
          <a:p>
            <a:pPr lvl="1"/>
            <a:r>
              <a:rPr lang="fr-FR" dirty="0" smtClean="0"/>
              <a:t>Sun RPC </a:t>
            </a:r>
            <a:r>
              <a:rPr lang="fr-FR" dirty="0" err="1" smtClean="0"/>
              <a:t>provides</a:t>
            </a:r>
            <a:r>
              <a:rPr lang="fr-FR" dirty="0" smtClean="0"/>
              <a:t> « </a:t>
            </a:r>
            <a:r>
              <a:rPr lang="fr-FR" dirty="0" err="1" smtClean="0"/>
              <a:t>at</a:t>
            </a:r>
            <a:r>
              <a:rPr lang="fr-FR" dirty="0" smtClean="0"/>
              <a:t>-least-once » </a:t>
            </a:r>
            <a:r>
              <a:rPr lang="fr-FR" dirty="0" err="1" smtClean="0"/>
              <a:t>semantics</a:t>
            </a:r>
            <a:endParaRPr lang="fr-FR" dirty="0" smtClean="0"/>
          </a:p>
          <a:p>
            <a:r>
              <a:rPr lang="fr-FR" dirty="0" err="1" smtClean="0"/>
              <a:t>Transparency</a:t>
            </a:r>
            <a:endParaRPr lang="fr-FR" dirty="0" smtClean="0"/>
          </a:p>
          <a:p>
            <a:pPr lvl="1"/>
            <a:r>
              <a:rPr lang="fr-FR" dirty="0" smtClean="0"/>
              <a:t>Location and </a:t>
            </a:r>
            <a:r>
              <a:rPr lang="fr-FR" dirty="0" err="1" smtClean="0"/>
              <a:t>access</a:t>
            </a:r>
            <a:r>
              <a:rPr lang="fr-FR" dirty="0" smtClean="0"/>
              <a:t> </a:t>
            </a:r>
            <a:r>
              <a:rPr lang="fr-FR" dirty="0" err="1" smtClean="0"/>
              <a:t>transparency</a:t>
            </a:r>
            <a:endParaRPr lang="fr-FR" dirty="0" smtClean="0"/>
          </a:p>
          <a:p>
            <a:pPr lvl="1"/>
            <a:r>
              <a:rPr lang="fr-FR" dirty="0" smtClean="0"/>
              <a:t>No call by </a:t>
            </a:r>
            <a:r>
              <a:rPr lang="fr-FR" smtClean="0"/>
              <a:t>reference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995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SUN RPC (1988)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err="1" smtClean="0"/>
              <a:t>Generation</a:t>
            </a:r>
            <a:r>
              <a:rPr lang="fr-FR" dirty="0" smtClean="0"/>
              <a:t> of code </a:t>
            </a:r>
            <a:r>
              <a:rPr lang="fr-FR" dirty="0" err="1" smtClean="0"/>
              <a:t>common</a:t>
            </a:r>
            <a:r>
              <a:rPr lang="fr-FR" dirty="0" smtClean="0"/>
              <a:t> to all calls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2591" y="2624300"/>
            <a:ext cx="5809557" cy="368760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89534" y="6488668"/>
            <a:ext cx="4594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6"/>
              </a:rPr>
              <a:t>https://www.slideshare.net/PeterREgli/sun-rpc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309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986" y="269486"/>
            <a:ext cx="8638274" cy="621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2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SUN RPC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The Client Stub</a:t>
            </a:r>
          </a:p>
          <a:p>
            <a:pPr lvl="1"/>
            <a:r>
              <a:rPr lang="fr-FR" dirty="0" err="1" smtClean="0"/>
              <a:t>Receive</a:t>
            </a:r>
            <a:r>
              <a:rPr lang="fr-FR" dirty="0" smtClean="0"/>
              <a:t> the local call</a:t>
            </a:r>
          </a:p>
          <a:p>
            <a:pPr lvl="1"/>
            <a:r>
              <a:rPr lang="fr-FR" dirty="0" err="1" smtClean="0"/>
              <a:t>Wrap</a:t>
            </a:r>
            <a:r>
              <a:rPr lang="fr-FR" dirty="0" smtClean="0"/>
              <a:t> the </a:t>
            </a:r>
            <a:r>
              <a:rPr lang="fr-FR" dirty="0" err="1" smtClean="0"/>
              <a:t>parameters</a:t>
            </a:r>
            <a:r>
              <a:rPr lang="fr-FR" dirty="0" smtClean="0"/>
              <a:t> (</a:t>
            </a:r>
            <a:r>
              <a:rPr lang="fr-FR" dirty="0" err="1" smtClean="0"/>
              <a:t>marshalling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Generate</a:t>
            </a:r>
            <a:r>
              <a:rPr lang="fr-FR" dirty="0" smtClean="0"/>
              <a:t> an identifier</a:t>
            </a:r>
          </a:p>
          <a:p>
            <a:pPr lvl="1"/>
            <a:r>
              <a:rPr lang="fr-FR" dirty="0" err="1" smtClean="0"/>
              <a:t>Send</a:t>
            </a:r>
            <a:r>
              <a:rPr lang="fr-FR" dirty="0" smtClean="0"/>
              <a:t> the client call</a:t>
            </a:r>
          </a:p>
          <a:p>
            <a:pPr lvl="1"/>
            <a:r>
              <a:rPr lang="fr-FR" dirty="0" err="1" smtClean="0"/>
              <a:t>Waits</a:t>
            </a:r>
            <a:r>
              <a:rPr lang="fr-FR" dirty="0" smtClean="0"/>
              <a:t> for the </a:t>
            </a:r>
            <a:r>
              <a:rPr lang="fr-FR" dirty="0" err="1" smtClean="0"/>
              <a:t>result</a:t>
            </a:r>
            <a:endParaRPr lang="fr-FR" dirty="0" smtClean="0"/>
          </a:p>
          <a:p>
            <a:pPr lvl="1"/>
            <a:r>
              <a:rPr lang="fr-FR" dirty="0" err="1" smtClean="0"/>
              <a:t>Receive</a:t>
            </a:r>
            <a:r>
              <a:rPr lang="fr-FR" dirty="0" smtClean="0"/>
              <a:t> and </a:t>
            </a:r>
            <a:r>
              <a:rPr lang="fr-FR" dirty="0" err="1" smtClean="0"/>
              <a:t>unwrap</a:t>
            </a:r>
            <a:r>
              <a:rPr lang="fr-FR" dirty="0" smtClean="0"/>
              <a:t> the </a:t>
            </a:r>
            <a:r>
              <a:rPr lang="fr-FR" dirty="0" err="1" smtClean="0"/>
              <a:t>result</a:t>
            </a:r>
            <a:r>
              <a:rPr lang="fr-FR" dirty="0" smtClean="0"/>
              <a:t> (</a:t>
            </a:r>
            <a:r>
              <a:rPr lang="fr-FR" dirty="0" err="1" smtClean="0"/>
              <a:t>unmarshalling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Send</a:t>
            </a:r>
            <a:r>
              <a:rPr lang="fr-FR" dirty="0" smtClean="0"/>
              <a:t> the </a:t>
            </a:r>
            <a:r>
              <a:rPr lang="fr-FR" dirty="0" err="1" smtClean="0"/>
              <a:t>result</a:t>
            </a:r>
            <a:r>
              <a:rPr lang="fr-FR" dirty="0" smtClean="0"/>
              <a:t> to the caller (return)</a:t>
            </a:r>
          </a:p>
          <a:p>
            <a:r>
              <a:rPr lang="fr-FR" dirty="0" smtClean="0"/>
              <a:t>The Server </a:t>
            </a:r>
            <a:r>
              <a:rPr lang="fr-FR" dirty="0" err="1" smtClean="0"/>
              <a:t>Skeleton</a:t>
            </a:r>
            <a:endParaRPr lang="fr-FR" dirty="0" smtClean="0"/>
          </a:p>
          <a:p>
            <a:pPr lvl="1"/>
            <a:r>
              <a:rPr lang="fr-FR" dirty="0" err="1" smtClean="0"/>
              <a:t>Receive</a:t>
            </a:r>
            <a:r>
              <a:rPr lang="fr-FR" dirty="0" smtClean="0"/>
              <a:t> the call</a:t>
            </a:r>
          </a:p>
          <a:p>
            <a:pPr lvl="1"/>
            <a:r>
              <a:rPr lang="fr-FR" dirty="0" err="1" smtClean="0"/>
              <a:t>Unwrap</a:t>
            </a:r>
            <a:r>
              <a:rPr lang="fr-FR" dirty="0" smtClean="0"/>
              <a:t> the </a:t>
            </a:r>
            <a:r>
              <a:rPr lang="fr-FR" dirty="0" err="1" smtClean="0"/>
              <a:t>parameters</a:t>
            </a:r>
            <a:endParaRPr lang="fr-FR" dirty="0" smtClean="0"/>
          </a:p>
          <a:p>
            <a:pPr lvl="1"/>
            <a:r>
              <a:rPr lang="fr-FR" dirty="0" err="1" smtClean="0"/>
              <a:t>Execute</a:t>
            </a:r>
            <a:r>
              <a:rPr lang="fr-FR" dirty="0" smtClean="0"/>
              <a:t> the local call</a:t>
            </a:r>
          </a:p>
          <a:p>
            <a:pPr lvl="1"/>
            <a:r>
              <a:rPr lang="fr-FR" dirty="0" err="1" smtClean="0"/>
              <a:t>Wrap</a:t>
            </a:r>
            <a:r>
              <a:rPr lang="fr-FR" dirty="0" smtClean="0"/>
              <a:t> and return the </a:t>
            </a:r>
            <a:r>
              <a:rPr lang="fr-FR" dirty="0" err="1" smtClean="0"/>
              <a:t>result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896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hf8pvoKaEOerPlVa0vzZ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71SuqqgvV0f22b4VdLF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XoAQAoPzARzLwyr9Z78G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aHDF6kHQBdkyJrGI8ui2z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a52Xm5aLPOtiMgkjayYi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hK7FbWpHdvl8dTcVivSKf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qXPZtgZDoefupSxq8KrUZ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uqEyWWIEzx01rZz9gbvi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4fYeRr36hfP5HcfsRKcQ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0acQFqETZf8byQYKrohX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QtzeLHdiU0V1eN21MDsn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K5giBgUz9jFFuO6AmloQf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C8byEg8oKI6w0s8rLtym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o7A0r4YyELuKhqndzYWD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unDI6av7UK67vLpxoQhu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o8U1psEg0u5zCcmIXN3w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u45bNnjF9YDCc2lhzEtE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9VCN2A5ljJpZuO5L3tDJ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1V8cbFSuryeEuK6NEBGV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5pXK5w6Qsrf2D7ttsK44y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ak03YXoRXOse6UZjL0rru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ErC6j3KLIhVE2TRQT4Ac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d4cFStTzmR9W1gOw1jVBX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n9pdN6cJz1cYwzuZpCXy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Tdjq1pf636qzsHv5f52y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ndGGGUTSAziNsYT8t5XBb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AT9NfpsgvfAF06HSGNI8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lr9K2W8mqPWAwZCJkvld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7MZICWL05XbESfwVRXKd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x09EyjnWlYEAzv4ZQMhi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QRsUwKKsgYfOjnLkkbBpK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nQyohxWaPpT9l8EBR8Ty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pFsD3CMz97ibs3r3e5KU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iiJQNK9lmQR060xhV8ph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1qxbNGWVRAUADj5a1Q0b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t2pbmHCK8A6kwnxcw0N5H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Hq9WleV8pX3KO8Q6JgdTy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1sArSYToZkFhe6tVfOfRT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Hq9WleV8pX3KO8Q6JgdTy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1sArSYToZkFhe6tVfOfRT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6jUCpjZLHNycBswzQdOr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QDU1t36NY52mFGszQpJ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KVLbEJpbB4gprvbTjx5P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9R0Ycl8sGBeXSYfhpmn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63nvL2FUJmI1Sc6WnqFA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wyMQMPk5VDLWX9hnIRUs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hxD5br976PesXQGFBZ1j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fVfXE0IOFtFJkMsaof9qH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CEBrENA4Ttl8LsmtpVM7H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11156</TotalTime>
  <Words>508</Words>
  <Application>Microsoft Office PowerPoint</Application>
  <PresentationFormat>Grand écran</PresentationFormat>
  <Paragraphs>160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Times</vt:lpstr>
      <vt:lpstr>ヒラギノ明朝 ProN W3</vt:lpstr>
      <vt:lpstr>Thème Office</vt:lpstr>
      <vt:lpstr>RPC/Remote Invocation</vt:lpstr>
      <vt:lpstr>Remote Invocation</vt:lpstr>
      <vt:lpstr>Call Semantics</vt:lpstr>
      <vt:lpstr>Transparency</vt:lpstr>
      <vt:lpstr>RPC – Remote Procedure Call</vt:lpstr>
      <vt:lpstr>Three key issues</vt:lpstr>
      <vt:lpstr>SUN RPC (1988)</vt:lpstr>
      <vt:lpstr>Présentation PowerPoint</vt:lpstr>
      <vt:lpstr>SUN RPC</vt:lpstr>
      <vt:lpstr>Naming and binding</vt:lpstr>
      <vt:lpstr>Registry : from name to address</vt:lpstr>
      <vt:lpstr>Parameter passing</vt:lpstr>
      <vt:lpstr>Distributed Objects</vt:lpstr>
      <vt:lpstr>RPC vs RMI (Remote Method Invocation)</vt:lpstr>
      <vt:lpstr>Java RMI</vt:lpstr>
      <vt:lpstr>Implementation of RMI</vt:lpstr>
      <vt:lpstr>Implementing a distributed object</vt:lpstr>
      <vt:lpstr>Programming principles (Contract)</vt:lpstr>
      <vt:lpstr>Example</vt:lpstr>
      <vt:lpstr>Example</vt:lpstr>
      <vt:lpstr>Example</vt:lpstr>
      <vt:lpstr>Example</vt:lpstr>
      <vt:lpstr>Example</vt:lpstr>
      <vt:lpstr>RMI execution in Java</vt:lpstr>
      <vt:lpstr>Conclusion RPC/RMI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RPC/Remote Invocation</dc:title>
  <dc:creator>Francois Charoy</dc:creator>
  <cp:lastModifiedBy>Francois Charoy</cp:lastModifiedBy>
  <cp:revision>12</cp:revision>
  <dcterms:created xsi:type="dcterms:W3CDTF">2018-04-04T11:45:10Z</dcterms:created>
  <dcterms:modified xsi:type="dcterms:W3CDTF">2021-09-03T10:53:56Z</dcterms:modified>
</cp:coreProperties>
</file>