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4" r:id="rId3"/>
    <p:sldId id="277" r:id="rId4"/>
    <p:sldId id="269" r:id="rId5"/>
    <p:sldId id="275" r:id="rId6"/>
    <p:sldId id="276" r:id="rId7"/>
    <p:sldId id="273" r:id="rId8"/>
    <p:sldId id="258" r:id="rId9"/>
    <p:sldId id="259" r:id="rId10"/>
    <p:sldId id="263" r:id="rId11"/>
    <p:sldId id="262" r:id="rId12"/>
    <p:sldId id="260" r:id="rId13"/>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3" d="100"/>
          <a:sy n="103" d="100"/>
        </p:scale>
        <p:origin x="426"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fr-CH"/>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fr-CH"/>
          </a:p>
        </p:txBody>
      </p:sp>
      <p:sp>
        <p:nvSpPr>
          <p:cNvPr id="4" name="Date Placeholder 3"/>
          <p:cNvSpPr>
            <a:spLocks noGrp="1"/>
          </p:cNvSpPr>
          <p:nvPr>
            <p:ph type="dt" sz="half" idx="10"/>
          </p:nvPr>
        </p:nvSpPr>
        <p:spPr/>
        <p:txBody>
          <a:bodyPr/>
          <a:lstStyle/>
          <a:p>
            <a:fld id="{C2B65A2E-E35B-415A-9599-53ABD6FBCF3A}" type="datetimeFigureOut">
              <a:rPr lang="fr-CH" smtClean="0"/>
              <a:t>21.09.2018</a:t>
            </a:fld>
            <a:endParaRPr lang="fr-CH"/>
          </a:p>
        </p:txBody>
      </p:sp>
      <p:sp>
        <p:nvSpPr>
          <p:cNvPr id="5" name="Footer Placeholder 4"/>
          <p:cNvSpPr>
            <a:spLocks noGrp="1"/>
          </p:cNvSpPr>
          <p:nvPr>
            <p:ph type="ftr" sz="quarter" idx="11"/>
          </p:nvPr>
        </p:nvSpPr>
        <p:spPr/>
        <p:txBody>
          <a:bodyPr/>
          <a:lstStyle/>
          <a:p>
            <a:endParaRPr lang="fr-CH"/>
          </a:p>
        </p:txBody>
      </p:sp>
      <p:sp>
        <p:nvSpPr>
          <p:cNvPr id="6" name="Slide Number Placeholder 5"/>
          <p:cNvSpPr>
            <a:spLocks noGrp="1"/>
          </p:cNvSpPr>
          <p:nvPr>
            <p:ph type="sldNum" sz="quarter" idx="12"/>
          </p:nvPr>
        </p:nvSpPr>
        <p:spPr/>
        <p:txBody>
          <a:bodyPr/>
          <a:lstStyle/>
          <a:p>
            <a:fld id="{D5534E49-74A5-4762-A4A0-B523362AB75F}" type="slidenum">
              <a:rPr lang="fr-CH" smtClean="0"/>
              <a:t>‹#›</a:t>
            </a:fld>
            <a:endParaRPr lang="fr-CH"/>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CH"/>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H"/>
          </a:p>
        </p:txBody>
      </p:sp>
      <p:sp>
        <p:nvSpPr>
          <p:cNvPr id="4" name="Date Placeholder 3"/>
          <p:cNvSpPr>
            <a:spLocks noGrp="1"/>
          </p:cNvSpPr>
          <p:nvPr>
            <p:ph type="dt" sz="half" idx="10"/>
          </p:nvPr>
        </p:nvSpPr>
        <p:spPr/>
        <p:txBody>
          <a:bodyPr/>
          <a:lstStyle/>
          <a:p>
            <a:fld id="{C2B65A2E-E35B-415A-9599-53ABD6FBCF3A}" type="datetimeFigureOut">
              <a:rPr lang="fr-CH" smtClean="0"/>
              <a:t>21.09.2018</a:t>
            </a:fld>
            <a:endParaRPr lang="fr-CH"/>
          </a:p>
        </p:txBody>
      </p:sp>
      <p:sp>
        <p:nvSpPr>
          <p:cNvPr id="5" name="Footer Placeholder 4"/>
          <p:cNvSpPr>
            <a:spLocks noGrp="1"/>
          </p:cNvSpPr>
          <p:nvPr>
            <p:ph type="ftr" sz="quarter" idx="11"/>
          </p:nvPr>
        </p:nvSpPr>
        <p:spPr/>
        <p:txBody>
          <a:bodyPr/>
          <a:lstStyle/>
          <a:p>
            <a:endParaRPr lang="fr-CH"/>
          </a:p>
        </p:txBody>
      </p:sp>
      <p:sp>
        <p:nvSpPr>
          <p:cNvPr id="6" name="Slide Number Placeholder 5"/>
          <p:cNvSpPr>
            <a:spLocks noGrp="1"/>
          </p:cNvSpPr>
          <p:nvPr>
            <p:ph type="sldNum" sz="quarter" idx="12"/>
          </p:nvPr>
        </p:nvSpPr>
        <p:spPr/>
        <p:txBody>
          <a:bodyPr/>
          <a:lstStyle/>
          <a:p>
            <a:fld id="{D5534E49-74A5-4762-A4A0-B523362AB75F}" type="slidenum">
              <a:rPr lang="fr-CH" smtClean="0"/>
              <a:t>‹#›</a:t>
            </a:fld>
            <a:endParaRPr lang="fr-CH"/>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fr-CH"/>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H"/>
          </a:p>
        </p:txBody>
      </p:sp>
      <p:sp>
        <p:nvSpPr>
          <p:cNvPr id="4" name="Date Placeholder 3"/>
          <p:cNvSpPr>
            <a:spLocks noGrp="1"/>
          </p:cNvSpPr>
          <p:nvPr>
            <p:ph type="dt" sz="half" idx="10"/>
          </p:nvPr>
        </p:nvSpPr>
        <p:spPr/>
        <p:txBody>
          <a:bodyPr/>
          <a:lstStyle/>
          <a:p>
            <a:fld id="{C2B65A2E-E35B-415A-9599-53ABD6FBCF3A}" type="datetimeFigureOut">
              <a:rPr lang="fr-CH" smtClean="0"/>
              <a:t>21.09.2018</a:t>
            </a:fld>
            <a:endParaRPr lang="fr-CH"/>
          </a:p>
        </p:txBody>
      </p:sp>
      <p:sp>
        <p:nvSpPr>
          <p:cNvPr id="5" name="Footer Placeholder 4"/>
          <p:cNvSpPr>
            <a:spLocks noGrp="1"/>
          </p:cNvSpPr>
          <p:nvPr>
            <p:ph type="ftr" sz="quarter" idx="11"/>
          </p:nvPr>
        </p:nvSpPr>
        <p:spPr/>
        <p:txBody>
          <a:bodyPr/>
          <a:lstStyle/>
          <a:p>
            <a:endParaRPr lang="fr-CH"/>
          </a:p>
        </p:txBody>
      </p:sp>
      <p:sp>
        <p:nvSpPr>
          <p:cNvPr id="6" name="Slide Number Placeholder 5"/>
          <p:cNvSpPr>
            <a:spLocks noGrp="1"/>
          </p:cNvSpPr>
          <p:nvPr>
            <p:ph type="sldNum" sz="quarter" idx="12"/>
          </p:nvPr>
        </p:nvSpPr>
        <p:spPr/>
        <p:txBody>
          <a:bodyPr/>
          <a:lstStyle/>
          <a:p>
            <a:fld id="{D5534E49-74A5-4762-A4A0-B523362AB75F}" type="slidenum">
              <a:rPr lang="fr-CH" smtClean="0"/>
              <a:t>‹#›</a:t>
            </a:fld>
            <a:endParaRPr lang="fr-CH"/>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CH"/>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H"/>
          </a:p>
        </p:txBody>
      </p:sp>
      <p:sp>
        <p:nvSpPr>
          <p:cNvPr id="4" name="Date Placeholder 3"/>
          <p:cNvSpPr>
            <a:spLocks noGrp="1"/>
          </p:cNvSpPr>
          <p:nvPr>
            <p:ph type="dt" sz="half" idx="10"/>
          </p:nvPr>
        </p:nvSpPr>
        <p:spPr/>
        <p:txBody>
          <a:bodyPr/>
          <a:lstStyle/>
          <a:p>
            <a:fld id="{C2B65A2E-E35B-415A-9599-53ABD6FBCF3A}" type="datetimeFigureOut">
              <a:rPr lang="fr-CH" smtClean="0"/>
              <a:t>21.09.2018</a:t>
            </a:fld>
            <a:endParaRPr lang="fr-CH"/>
          </a:p>
        </p:txBody>
      </p:sp>
      <p:sp>
        <p:nvSpPr>
          <p:cNvPr id="5" name="Footer Placeholder 4"/>
          <p:cNvSpPr>
            <a:spLocks noGrp="1"/>
          </p:cNvSpPr>
          <p:nvPr>
            <p:ph type="ftr" sz="quarter" idx="11"/>
          </p:nvPr>
        </p:nvSpPr>
        <p:spPr/>
        <p:txBody>
          <a:bodyPr/>
          <a:lstStyle/>
          <a:p>
            <a:endParaRPr lang="fr-CH"/>
          </a:p>
        </p:txBody>
      </p:sp>
      <p:sp>
        <p:nvSpPr>
          <p:cNvPr id="6" name="Slide Number Placeholder 5"/>
          <p:cNvSpPr>
            <a:spLocks noGrp="1"/>
          </p:cNvSpPr>
          <p:nvPr>
            <p:ph type="sldNum" sz="quarter" idx="12"/>
          </p:nvPr>
        </p:nvSpPr>
        <p:spPr/>
        <p:txBody>
          <a:bodyPr/>
          <a:lstStyle/>
          <a:p>
            <a:fld id="{D5534E49-74A5-4762-A4A0-B523362AB75F}" type="slidenum">
              <a:rPr lang="fr-CH" smtClean="0"/>
              <a:t>‹#›</a:t>
            </a:fld>
            <a:endParaRPr lang="fr-CH"/>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fr-CH"/>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2B65A2E-E35B-415A-9599-53ABD6FBCF3A}" type="datetimeFigureOut">
              <a:rPr lang="fr-CH" smtClean="0"/>
              <a:t>21.09.2018</a:t>
            </a:fld>
            <a:endParaRPr lang="fr-CH"/>
          </a:p>
        </p:txBody>
      </p:sp>
      <p:sp>
        <p:nvSpPr>
          <p:cNvPr id="5" name="Footer Placeholder 4"/>
          <p:cNvSpPr>
            <a:spLocks noGrp="1"/>
          </p:cNvSpPr>
          <p:nvPr>
            <p:ph type="ftr" sz="quarter" idx="11"/>
          </p:nvPr>
        </p:nvSpPr>
        <p:spPr/>
        <p:txBody>
          <a:bodyPr/>
          <a:lstStyle/>
          <a:p>
            <a:endParaRPr lang="fr-CH"/>
          </a:p>
        </p:txBody>
      </p:sp>
      <p:sp>
        <p:nvSpPr>
          <p:cNvPr id="6" name="Slide Number Placeholder 5"/>
          <p:cNvSpPr>
            <a:spLocks noGrp="1"/>
          </p:cNvSpPr>
          <p:nvPr>
            <p:ph type="sldNum" sz="quarter" idx="12"/>
          </p:nvPr>
        </p:nvSpPr>
        <p:spPr/>
        <p:txBody>
          <a:bodyPr/>
          <a:lstStyle/>
          <a:p>
            <a:fld id="{D5534E49-74A5-4762-A4A0-B523362AB75F}" type="slidenum">
              <a:rPr lang="fr-CH" smtClean="0"/>
              <a:t>‹#›</a:t>
            </a:fld>
            <a:endParaRPr lang="fr-CH"/>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CH"/>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H"/>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H"/>
          </a:p>
        </p:txBody>
      </p:sp>
      <p:sp>
        <p:nvSpPr>
          <p:cNvPr id="5" name="Date Placeholder 4"/>
          <p:cNvSpPr>
            <a:spLocks noGrp="1"/>
          </p:cNvSpPr>
          <p:nvPr>
            <p:ph type="dt" sz="half" idx="10"/>
          </p:nvPr>
        </p:nvSpPr>
        <p:spPr/>
        <p:txBody>
          <a:bodyPr/>
          <a:lstStyle/>
          <a:p>
            <a:fld id="{C2B65A2E-E35B-415A-9599-53ABD6FBCF3A}" type="datetimeFigureOut">
              <a:rPr lang="fr-CH" smtClean="0"/>
              <a:t>21.09.2018</a:t>
            </a:fld>
            <a:endParaRPr lang="fr-CH"/>
          </a:p>
        </p:txBody>
      </p:sp>
      <p:sp>
        <p:nvSpPr>
          <p:cNvPr id="6" name="Footer Placeholder 5"/>
          <p:cNvSpPr>
            <a:spLocks noGrp="1"/>
          </p:cNvSpPr>
          <p:nvPr>
            <p:ph type="ftr" sz="quarter" idx="11"/>
          </p:nvPr>
        </p:nvSpPr>
        <p:spPr/>
        <p:txBody>
          <a:bodyPr/>
          <a:lstStyle/>
          <a:p>
            <a:endParaRPr lang="fr-CH"/>
          </a:p>
        </p:txBody>
      </p:sp>
      <p:sp>
        <p:nvSpPr>
          <p:cNvPr id="7" name="Slide Number Placeholder 6"/>
          <p:cNvSpPr>
            <a:spLocks noGrp="1"/>
          </p:cNvSpPr>
          <p:nvPr>
            <p:ph type="sldNum" sz="quarter" idx="12"/>
          </p:nvPr>
        </p:nvSpPr>
        <p:spPr/>
        <p:txBody>
          <a:bodyPr/>
          <a:lstStyle/>
          <a:p>
            <a:fld id="{D5534E49-74A5-4762-A4A0-B523362AB75F}" type="slidenum">
              <a:rPr lang="fr-CH" smtClean="0"/>
              <a:t>‹#›</a:t>
            </a:fld>
            <a:endParaRPr lang="fr-CH"/>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fr-CH"/>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H"/>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H"/>
          </a:p>
        </p:txBody>
      </p:sp>
      <p:sp>
        <p:nvSpPr>
          <p:cNvPr id="7" name="Date Placeholder 6"/>
          <p:cNvSpPr>
            <a:spLocks noGrp="1"/>
          </p:cNvSpPr>
          <p:nvPr>
            <p:ph type="dt" sz="half" idx="10"/>
          </p:nvPr>
        </p:nvSpPr>
        <p:spPr/>
        <p:txBody>
          <a:bodyPr/>
          <a:lstStyle/>
          <a:p>
            <a:fld id="{C2B65A2E-E35B-415A-9599-53ABD6FBCF3A}" type="datetimeFigureOut">
              <a:rPr lang="fr-CH" smtClean="0"/>
              <a:t>21.09.2018</a:t>
            </a:fld>
            <a:endParaRPr lang="fr-CH"/>
          </a:p>
        </p:txBody>
      </p:sp>
      <p:sp>
        <p:nvSpPr>
          <p:cNvPr id="8" name="Footer Placeholder 7"/>
          <p:cNvSpPr>
            <a:spLocks noGrp="1"/>
          </p:cNvSpPr>
          <p:nvPr>
            <p:ph type="ftr" sz="quarter" idx="11"/>
          </p:nvPr>
        </p:nvSpPr>
        <p:spPr/>
        <p:txBody>
          <a:bodyPr/>
          <a:lstStyle/>
          <a:p>
            <a:endParaRPr lang="fr-CH"/>
          </a:p>
        </p:txBody>
      </p:sp>
      <p:sp>
        <p:nvSpPr>
          <p:cNvPr id="9" name="Slide Number Placeholder 8"/>
          <p:cNvSpPr>
            <a:spLocks noGrp="1"/>
          </p:cNvSpPr>
          <p:nvPr>
            <p:ph type="sldNum" sz="quarter" idx="12"/>
          </p:nvPr>
        </p:nvSpPr>
        <p:spPr/>
        <p:txBody>
          <a:bodyPr/>
          <a:lstStyle/>
          <a:p>
            <a:fld id="{D5534E49-74A5-4762-A4A0-B523362AB75F}" type="slidenum">
              <a:rPr lang="fr-CH" smtClean="0"/>
              <a:t>‹#›</a:t>
            </a:fld>
            <a:endParaRPr lang="fr-CH"/>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CH"/>
          </a:p>
        </p:txBody>
      </p:sp>
      <p:sp>
        <p:nvSpPr>
          <p:cNvPr id="3" name="Date Placeholder 2"/>
          <p:cNvSpPr>
            <a:spLocks noGrp="1"/>
          </p:cNvSpPr>
          <p:nvPr>
            <p:ph type="dt" sz="half" idx="10"/>
          </p:nvPr>
        </p:nvSpPr>
        <p:spPr/>
        <p:txBody>
          <a:bodyPr/>
          <a:lstStyle/>
          <a:p>
            <a:fld id="{C2B65A2E-E35B-415A-9599-53ABD6FBCF3A}" type="datetimeFigureOut">
              <a:rPr lang="fr-CH" smtClean="0"/>
              <a:t>21.09.2018</a:t>
            </a:fld>
            <a:endParaRPr lang="fr-CH"/>
          </a:p>
        </p:txBody>
      </p:sp>
      <p:sp>
        <p:nvSpPr>
          <p:cNvPr id="4" name="Footer Placeholder 3"/>
          <p:cNvSpPr>
            <a:spLocks noGrp="1"/>
          </p:cNvSpPr>
          <p:nvPr>
            <p:ph type="ftr" sz="quarter" idx="11"/>
          </p:nvPr>
        </p:nvSpPr>
        <p:spPr/>
        <p:txBody>
          <a:bodyPr/>
          <a:lstStyle/>
          <a:p>
            <a:endParaRPr lang="fr-CH"/>
          </a:p>
        </p:txBody>
      </p:sp>
      <p:sp>
        <p:nvSpPr>
          <p:cNvPr id="5" name="Slide Number Placeholder 4"/>
          <p:cNvSpPr>
            <a:spLocks noGrp="1"/>
          </p:cNvSpPr>
          <p:nvPr>
            <p:ph type="sldNum" sz="quarter" idx="12"/>
          </p:nvPr>
        </p:nvSpPr>
        <p:spPr/>
        <p:txBody>
          <a:bodyPr/>
          <a:lstStyle/>
          <a:p>
            <a:fld id="{D5534E49-74A5-4762-A4A0-B523362AB75F}" type="slidenum">
              <a:rPr lang="fr-CH" smtClean="0"/>
              <a:t>‹#›</a:t>
            </a:fld>
            <a:endParaRPr lang="fr-CH"/>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B65A2E-E35B-415A-9599-53ABD6FBCF3A}" type="datetimeFigureOut">
              <a:rPr lang="fr-CH" smtClean="0"/>
              <a:t>21.09.2018</a:t>
            </a:fld>
            <a:endParaRPr lang="fr-CH"/>
          </a:p>
        </p:txBody>
      </p:sp>
      <p:sp>
        <p:nvSpPr>
          <p:cNvPr id="3" name="Footer Placeholder 2"/>
          <p:cNvSpPr>
            <a:spLocks noGrp="1"/>
          </p:cNvSpPr>
          <p:nvPr>
            <p:ph type="ftr" sz="quarter" idx="11"/>
          </p:nvPr>
        </p:nvSpPr>
        <p:spPr/>
        <p:txBody>
          <a:bodyPr/>
          <a:lstStyle/>
          <a:p>
            <a:endParaRPr lang="fr-CH"/>
          </a:p>
        </p:txBody>
      </p:sp>
      <p:sp>
        <p:nvSpPr>
          <p:cNvPr id="4" name="Slide Number Placeholder 3"/>
          <p:cNvSpPr>
            <a:spLocks noGrp="1"/>
          </p:cNvSpPr>
          <p:nvPr>
            <p:ph type="sldNum" sz="quarter" idx="12"/>
          </p:nvPr>
        </p:nvSpPr>
        <p:spPr/>
        <p:txBody>
          <a:bodyPr/>
          <a:lstStyle/>
          <a:p>
            <a:fld id="{D5534E49-74A5-4762-A4A0-B523362AB75F}" type="slidenum">
              <a:rPr lang="fr-CH" smtClean="0"/>
              <a:t>‹#›</a:t>
            </a:fld>
            <a:endParaRPr lang="fr-CH"/>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fr-CH"/>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H"/>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2B65A2E-E35B-415A-9599-53ABD6FBCF3A}" type="datetimeFigureOut">
              <a:rPr lang="fr-CH" smtClean="0"/>
              <a:t>21.09.2018</a:t>
            </a:fld>
            <a:endParaRPr lang="fr-CH"/>
          </a:p>
        </p:txBody>
      </p:sp>
      <p:sp>
        <p:nvSpPr>
          <p:cNvPr id="6" name="Footer Placeholder 5"/>
          <p:cNvSpPr>
            <a:spLocks noGrp="1"/>
          </p:cNvSpPr>
          <p:nvPr>
            <p:ph type="ftr" sz="quarter" idx="11"/>
          </p:nvPr>
        </p:nvSpPr>
        <p:spPr/>
        <p:txBody>
          <a:bodyPr/>
          <a:lstStyle/>
          <a:p>
            <a:endParaRPr lang="fr-CH"/>
          </a:p>
        </p:txBody>
      </p:sp>
      <p:sp>
        <p:nvSpPr>
          <p:cNvPr id="7" name="Slide Number Placeholder 6"/>
          <p:cNvSpPr>
            <a:spLocks noGrp="1"/>
          </p:cNvSpPr>
          <p:nvPr>
            <p:ph type="sldNum" sz="quarter" idx="12"/>
          </p:nvPr>
        </p:nvSpPr>
        <p:spPr/>
        <p:txBody>
          <a:bodyPr/>
          <a:lstStyle/>
          <a:p>
            <a:fld id="{D5534E49-74A5-4762-A4A0-B523362AB75F}" type="slidenum">
              <a:rPr lang="fr-CH" smtClean="0"/>
              <a:t>‹#›</a:t>
            </a:fld>
            <a:endParaRPr lang="fr-CH"/>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fr-CH"/>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CH"/>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2B65A2E-E35B-415A-9599-53ABD6FBCF3A}" type="datetimeFigureOut">
              <a:rPr lang="fr-CH" smtClean="0"/>
              <a:t>21.09.2018</a:t>
            </a:fld>
            <a:endParaRPr lang="fr-CH"/>
          </a:p>
        </p:txBody>
      </p:sp>
      <p:sp>
        <p:nvSpPr>
          <p:cNvPr id="6" name="Footer Placeholder 5"/>
          <p:cNvSpPr>
            <a:spLocks noGrp="1"/>
          </p:cNvSpPr>
          <p:nvPr>
            <p:ph type="ftr" sz="quarter" idx="11"/>
          </p:nvPr>
        </p:nvSpPr>
        <p:spPr/>
        <p:txBody>
          <a:bodyPr/>
          <a:lstStyle/>
          <a:p>
            <a:endParaRPr lang="fr-CH"/>
          </a:p>
        </p:txBody>
      </p:sp>
      <p:sp>
        <p:nvSpPr>
          <p:cNvPr id="7" name="Slide Number Placeholder 6"/>
          <p:cNvSpPr>
            <a:spLocks noGrp="1"/>
          </p:cNvSpPr>
          <p:nvPr>
            <p:ph type="sldNum" sz="quarter" idx="12"/>
          </p:nvPr>
        </p:nvSpPr>
        <p:spPr/>
        <p:txBody>
          <a:bodyPr/>
          <a:lstStyle/>
          <a:p>
            <a:fld id="{D5534E49-74A5-4762-A4A0-B523362AB75F}" type="slidenum">
              <a:rPr lang="fr-CH" smtClean="0"/>
              <a:t>‹#›</a:t>
            </a:fld>
            <a:endParaRPr lang="fr-CH"/>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fr-CH"/>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H"/>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B65A2E-E35B-415A-9599-53ABD6FBCF3A}" type="datetimeFigureOut">
              <a:rPr lang="fr-CH" smtClean="0"/>
              <a:t>21.09.2018</a:t>
            </a:fld>
            <a:endParaRPr lang="fr-CH"/>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CH"/>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534E49-74A5-4762-A4A0-B523362AB75F}" type="slidenum">
              <a:rPr lang="fr-CH" smtClean="0"/>
              <a:t>‹#›</a:t>
            </a:fld>
            <a:endParaRPr lang="fr-CH"/>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5.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764704"/>
            <a:ext cx="8188544" cy="5256584"/>
          </a:xfrm>
          <a:prstGeom prst="rect">
            <a:avLst/>
          </a:prstGeom>
        </p:spPr>
      </p:pic>
      <p:sp>
        <p:nvSpPr>
          <p:cNvPr id="8" name="Content Placeholder 3"/>
          <p:cNvSpPr txBox="1">
            <a:spLocks/>
          </p:cNvSpPr>
          <p:nvPr/>
        </p:nvSpPr>
        <p:spPr>
          <a:xfrm>
            <a:off x="3635896" y="5589240"/>
            <a:ext cx="1872208" cy="432048"/>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2000" b="1" dirty="0" smtClean="0">
                <a:solidFill>
                  <a:schemeClr val="bg1"/>
                </a:solidFill>
              </a:rPr>
              <a:t>21</a:t>
            </a:r>
            <a:r>
              <a:rPr lang="en-US" sz="2000" b="1" baseline="30000" dirty="0" smtClean="0">
                <a:solidFill>
                  <a:schemeClr val="bg1"/>
                </a:solidFill>
              </a:rPr>
              <a:t>st</a:t>
            </a:r>
            <a:r>
              <a:rPr lang="en-US" sz="2000" b="1" dirty="0" smtClean="0">
                <a:solidFill>
                  <a:schemeClr val="bg1"/>
                </a:solidFill>
              </a:rPr>
              <a:t> Sept 2018</a:t>
            </a:r>
            <a:endParaRPr lang="en-US" sz="2000" b="1"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H" dirty="0" err="1" smtClean="0"/>
              <a:t>Who’s</a:t>
            </a:r>
            <a:r>
              <a:rPr lang="fr-CH" dirty="0" smtClean="0"/>
              <a:t> the </a:t>
            </a:r>
            <a:r>
              <a:rPr lang="fr-CH" dirty="0" err="1" smtClean="0"/>
              <a:t>Director</a:t>
            </a:r>
            <a:endParaRPr lang="fr-CH" dirty="0"/>
          </a:p>
        </p:txBody>
      </p:sp>
      <p:sp>
        <p:nvSpPr>
          <p:cNvPr id="5" name="Content Placeholder 4"/>
          <p:cNvSpPr>
            <a:spLocks noGrp="1"/>
          </p:cNvSpPr>
          <p:nvPr>
            <p:ph idx="1"/>
          </p:nvPr>
        </p:nvSpPr>
        <p:spPr>
          <a:xfrm>
            <a:off x="457200" y="3429000"/>
            <a:ext cx="8229600" cy="2697163"/>
          </a:xfrm>
        </p:spPr>
        <p:txBody>
          <a:bodyPr>
            <a:normAutofit/>
          </a:bodyPr>
          <a:lstStyle/>
          <a:p>
            <a:pPr algn="just"/>
            <a:r>
              <a:rPr lang="en-US" sz="2400" dirty="0" err="1" smtClean="0"/>
              <a:t>Siraj</a:t>
            </a:r>
            <a:r>
              <a:rPr lang="en-US" sz="2400" dirty="0" smtClean="0"/>
              <a:t> </a:t>
            </a:r>
            <a:r>
              <a:rPr lang="en-US" sz="2400" dirty="0" err="1"/>
              <a:t>Raval</a:t>
            </a:r>
            <a:r>
              <a:rPr lang="en-US" sz="2400" dirty="0"/>
              <a:t> - He lives to serve all Wizards [the shared moniker of the community</a:t>
            </a:r>
            <a:r>
              <a:rPr lang="en-US" sz="2400" dirty="0" smtClean="0"/>
              <a:t>]. Inspiring</a:t>
            </a:r>
            <a:r>
              <a:rPr lang="en-US" sz="2400" dirty="0"/>
              <a:t>, educating, and guiding them along their journey to help them </a:t>
            </a:r>
            <a:r>
              <a:rPr lang="en-US" sz="2400" dirty="0" smtClean="0"/>
              <a:t>maximize their </a:t>
            </a:r>
            <a:r>
              <a:rPr lang="en-US" sz="2400" dirty="0"/>
              <a:t>positive impact in the world using AI </a:t>
            </a:r>
            <a:r>
              <a:rPr lang="en-US" sz="2400" dirty="0" smtClean="0"/>
              <a:t>technology. </a:t>
            </a:r>
          </a:p>
        </p:txBody>
      </p:sp>
      <p:pic>
        <p:nvPicPr>
          <p:cNvPr id="4098" name="Picture 2" descr="C:\Users\charles\Desktop\Dropbox\SchoolOfAI\Presentation\siraj.jpg"/>
          <p:cNvPicPr>
            <a:picLocks noChangeAspect="1" noChangeArrowheads="1"/>
          </p:cNvPicPr>
          <p:nvPr/>
        </p:nvPicPr>
        <p:blipFill>
          <a:blip r:embed="rId2" cstate="print"/>
          <a:srcRect/>
          <a:stretch>
            <a:fillRect/>
          </a:stretch>
        </p:blipFill>
        <p:spPr bwMode="auto">
          <a:xfrm>
            <a:off x="3635896" y="1412776"/>
            <a:ext cx="1959149" cy="1959149"/>
          </a:xfrm>
          <a:prstGeom prst="ellipse">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fr-CH" dirty="0" smtClean="0"/>
              <a:t>A </a:t>
            </a:r>
            <a:r>
              <a:rPr lang="fr-CH" dirty="0" err="1" smtClean="0"/>
              <a:t>Youtube</a:t>
            </a:r>
            <a:r>
              <a:rPr lang="fr-CH" dirty="0" smtClean="0"/>
              <a:t> </a:t>
            </a:r>
            <a:r>
              <a:rPr lang="fr-CH" dirty="0" err="1" smtClean="0"/>
              <a:t>channel</a:t>
            </a:r>
            <a:r>
              <a:rPr lang="fr-CH" dirty="0" smtClean="0"/>
              <a:t> to </a:t>
            </a:r>
            <a:r>
              <a:rPr lang="fr-CH" dirty="0" err="1" smtClean="0"/>
              <a:t>follow</a:t>
            </a:r>
            <a:endParaRPr lang="fr-CH" dirty="0"/>
          </a:p>
        </p:txBody>
      </p:sp>
      <p:sp>
        <p:nvSpPr>
          <p:cNvPr id="8" name="Content Placeholder 7"/>
          <p:cNvSpPr>
            <a:spLocks noGrp="1"/>
          </p:cNvSpPr>
          <p:nvPr>
            <p:ph idx="1"/>
          </p:nvPr>
        </p:nvSpPr>
        <p:spPr/>
        <p:txBody>
          <a:bodyPr/>
          <a:lstStyle/>
          <a:p>
            <a:endParaRPr lang="fr-CH"/>
          </a:p>
        </p:txBody>
      </p:sp>
      <p:pic>
        <p:nvPicPr>
          <p:cNvPr id="3074" name="Picture 2"/>
          <p:cNvPicPr>
            <a:picLocks noChangeAspect="1" noChangeArrowheads="1"/>
          </p:cNvPicPr>
          <p:nvPr/>
        </p:nvPicPr>
        <p:blipFill>
          <a:blip r:embed="rId2" cstate="print"/>
          <a:srcRect/>
          <a:stretch>
            <a:fillRect/>
          </a:stretch>
        </p:blipFill>
        <p:spPr bwMode="auto">
          <a:xfrm>
            <a:off x="827584" y="1700808"/>
            <a:ext cx="7601328" cy="4311948"/>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H" dirty="0" err="1" smtClean="0"/>
              <a:t>Meetup</a:t>
            </a:r>
            <a:r>
              <a:rPr lang="fr-CH" dirty="0" smtClean="0"/>
              <a:t> </a:t>
            </a:r>
            <a:r>
              <a:rPr lang="fr-CH" dirty="0" err="1" smtClean="0"/>
              <a:t>Ideas</a:t>
            </a:r>
            <a:r>
              <a:rPr lang="fr-CH" dirty="0" smtClean="0"/>
              <a:t> to </a:t>
            </a:r>
            <a:r>
              <a:rPr lang="fr-CH" dirty="0" err="1" smtClean="0"/>
              <a:t>discuss</a:t>
            </a:r>
            <a:endParaRPr lang="fr-CH" dirty="0"/>
          </a:p>
        </p:txBody>
      </p:sp>
      <p:sp>
        <p:nvSpPr>
          <p:cNvPr id="4" name="Text Placeholder 3"/>
          <p:cNvSpPr>
            <a:spLocks noGrp="1"/>
          </p:cNvSpPr>
          <p:nvPr>
            <p:ph type="body" idx="1"/>
          </p:nvPr>
        </p:nvSpPr>
        <p:spPr>
          <a:xfrm>
            <a:off x="539552" y="1556792"/>
            <a:ext cx="8280920" cy="4680520"/>
          </a:xfrm>
        </p:spPr>
        <p:txBody>
          <a:bodyPr>
            <a:normAutofit fontScale="77500" lnSpcReduction="20000"/>
          </a:bodyPr>
          <a:lstStyle/>
          <a:p>
            <a:pPr marL="342900" indent="-342900">
              <a:lnSpc>
                <a:spcPct val="120000"/>
              </a:lnSpc>
              <a:buFontTx/>
              <a:buChar char="-"/>
            </a:pPr>
            <a:r>
              <a:rPr lang="fr-CH" dirty="0" smtClean="0"/>
              <a:t>Lightning </a:t>
            </a:r>
            <a:r>
              <a:rPr lang="fr-CH" dirty="0" err="1" smtClean="0"/>
              <a:t>Talks</a:t>
            </a:r>
            <a:r>
              <a:rPr lang="fr-CH" dirty="0" smtClean="0"/>
              <a:t> / </a:t>
            </a:r>
            <a:r>
              <a:rPr lang="fr-CH" dirty="0" err="1" smtClean="0"/>
              <a:t>Presentations</a:t>
            </a:r>
            <a:endParaRPr lang="fr-CH" dirty="0" smtClean="0"/>
          </a:p>
          <a:p>
            <a:pPr marL="342900" indent="-342900">
              <a:lnSpc>
                <a:spcPct val="120000"/>
              </a:lnSpc>
              <a:buFontTx/>
              <a:buChar char="-"/>
            </a:pPr>
            <a:r>
              <a:rPr lang="fr-CH" dirty="0" smtClean="0"/>
              <a:t>Classes to </a:t>
            </a:r>
            <a:r>
              <a:rPr lang="fr-CH" dirty="0" err="1" smtClean="0"/>
              <a:t>teach</a:t>
            </a:r>
            <a:r>
              <a:rPr lang="fr-CH" dirty="0" smtClean="0"/>
              <a:t> </a:t>
            </a:r>
            <a:r>
              <a:rPr lang="fr-CH" dirty="0" err="1" smtClean="0"/>
              <a:t>each</a:t>
            </a:r>
            <a:r>
              <a:rPr lang="fr-CH" dirty="0" smtClean="0"/>
              <a:t> </a:t>
            </a:r>
            <a:r>
              <a:rPr lang="fr-CH" dirty="0" err="1" smtClean="0"/>
              <a:t>other</a:t>
            </a:r>
            <a:endParaRPr lang="fr-CH" dirty="0" smtClean="0"/>
          </a:p>
          <a:p>
            <a:pPr marL="342900" indent="-342900">
              <a:lnSpc>
                <a:spcPct val="120000"/>
              </a:lnSpc>
              <a:buFontTx/>
              <a:buChar char="-"/>
            </a:pPr>
            <a:r>
              <a:rPr lang="fr-CH" dirty="0" err="1" smtClean="0"/>
              <a:t>Study</a:t>
            </a:r>
            <a:r>
              <a:rPr lang="fr-CH" dirty="0" smtClean="0"/>
              <a:t> Group</a:t>
            </a:r>
            <a:endParaRPr lang="fr-CH" dirty="0"/>
          </a:p>
          <a:p>
            <a:pPr marL="800100" lvl="1" indent="-342900">
              <a:lnSpc>
                <a:spcPct val="120000"/>
              </a:lnSpc>
              <a:buFontTx/>
              <a:buChar char="-"/>
            </a:pPr>
            <a:r>
              <a:rPr lang="fr-CH" b="0" dirty="0" err="1" smtClean="0"/>
              <a:t>Research</a:t>
            </a:r>
            <a:r>
              <a:rPr lang="fr-CH" b="0" dirty="0" smtClean="0"/>
              <a:t> </a:t>
            </a:r>
            <a:r>
              <a:rPr lang="fr-CH" b="0" dirty="0" err="1" smtClean="0"/>
              <a:t>Papers</a:t>
            </a:r>
            <a:endParaRPr lang="fr-CH" b="0" dirty="0" smtClean="0"/>
          </a:p>
          <a:p>
            <a:pPr marL="800100" lvl="1" indent="-342900">
              <a:lnSpc>
                <a:spcPct val="120000"/>
              </a:lnSpc>
              <a:buFontTx/>
              <a:buChar char="-"/>
            </a:pPr>
            <a:r>
              <a:rPr lang="fr-CH" b="0" dirty="0" err="1" smtClean="0"/>
              <a:t>MOOCs</a:t>
            </a:r>
            <a:endParaRPr lang="fr-CH" b="0" dirty="0" smtClean="0"/>
          </a:p>
          <a:p>
            <a:pPr marL="800100" lvl="1" indent="-342900">
              <a:lnSpc>
                <a:spcPct val="120000"/>
              </a:lnSpc>
              <a:buFontTx/>
              <a:buChar char="-"/>
            </a:pPr>
            <a:r>
              <a:rPr lang="fr-CH" b="0" dirty="0" err="1" smtClean="0"/>
              <a:t>Textbooks</a:t>
            </a:r>
            <a:endParaRPr lang="fr-CH" b="0" dirty="0" smtClean="0"/>
          </a:p>
          <a:p>
            <a:pPr marL="342900" indent="-342900">
              <a:lnSpc>
                <a:spcPct val="120000"/>
              </a:lnSpc>
              <a:buFontTx/>
              <a:buChar char="-"/>
            </a:pPr>
            <a:r>
              <a:rPr lang="fr-CH" dirty="0" smtClean="0"/>
              <a:t>Hands-on Workshop</a:t>
            </a:r>
          </a:p>
          <a:p>
            <a:pPr marL="800100" lvl="1" indent="-342900">
              <a:lnSpc>
                <a:spcPct val="120000"/>
              </a:lnSpc>
              <a:buFontTx/>
              <a:buChar char="-"/>
            </a:pPr>
            <a:r>
              <a:rPr lang="fr-CH" b="0" dirty="0" err="1" smtClean="0"/>
              <a:t>Involves</a:t>
            </a:r>
            <a:r>
              <a:rPr lang="fr-CH" b="0" dirty="0" smtClean="0"/>
              <a:t> </a:t>
            </a:r>
            <a:r>
              <a:rPr lang="fr-CH" b="0" dirty="0" err="1" smtClean="0"/>
              <a:t>coding</a:t>
            </a:r>
            <a:r>
              <a:rPr lang="fr-CH" b="0" dirty="0" smtClean="0"/>
              <a:t>, </a:t>
            </a:r>
            <a:r>
              <a:rPr lang="fr-CH" b="0" dirty="0" err="1" smtClean="0"/>
              <a:t>following</a:t>
            </a:r>
            <a:r>
              <a:rPr lang="fr-CH" b="0" dirty="0" smtClean="0"/>
              <a:t> </a:t>
            </a:r>
            <a:r>
              <a:rPr lang="fr-CH" b="0" dirty="0" err="1" smtClean="0"/>
              <a:t>presenter’s</a:t>
            </a:r>
            <a:r>
              <a:rPr lang="fr-CH" b="0" dirty="0" smtClean="0"/>
              <a:t> guides</a:t>
            </a:r>
          </a:p>
          <a:p>
            <a:pPr marL="342900" indent="-342900">
              <a:lnSpc>
                <a:spcPct val="120000"/>
              </a:lnSpc>
              <a:buFontTx/>
              <a:buChar char="-"/>
            </a:pPr>
            <a:r>
              <a:rPr lang="fr-CH" dirty="0" err="1" smtClean="0"/>
              <a:t>Hachathon</a:t>
            </a:r>
            <a:endParaRPr lang="fr-CH" dirty="0" smtClean="0"/>
          </a:p>
          <a:p>
            <a:pPr marL="800100" lvl="1" indent="-342900">
              <a:lnSpc>
                <a:spcPct val="120000"/>
              </a:lnSpc>
              <a:buFontTx/>
              <a:buChar char="-"/>
            </a:pPr>
            <a:r>
              <a:rPr lang="fr-CH" b="0" dirty="0" err="1" smtClean="0"/>
              <a:t>Creating</a:t>
            </a:r>
            <a:r>
              <a:rPr lang="fr-CH" b="0" dirty="0" smtClean="0"/>
              <a:t> an AI application</a:t>
            </a:r>
          </a:p>
          <a:p>
            <a:pPr marL="342900" indent="-342900">
              <a:lnSpc>
                <a:spcPct val="120000"/>
              </a:lnSpc>
              <a:buFontTx/>
              <a:buChar char="-"/>
            </a:pPr>
            <a:r>
              <a:rPr lang="fr-CH" dirty="0" err="1" smtClean="0"/>
              <a:t>Ideation</a:t>
            </a:r>
            <a:r>
              <a:rPr lang="fr-CH" dirty="0" smtClean="0"/>
              <a:t> Session</a:t>
            </a:r>
          </a:p>
          <a:p>
            <a:pPr marL="800100" lvl="1" indent="-342900">
              <a:lnSpc>
                <a:spcPct val="120000"/>
              </a:lnSpc>
              <a:buFontTx/>
              <a:buChar char="-"/>
            </a:pPr>
            <a:r>
              <a:rPr lang="fr-CH" b="0" dirty="0" smtClean="0"/>
              <a:t>To </a:t>
            </a:r>
            <a:r>
              <a:rPr lang="fr-CH" b="0" dirty="0" err="1" smtClean="0"/>
              <a:t>find</a:t>
            </a:r>
            <a:r>
              <a:rPr lang="fr-CH" b="0" dirty="0" smtClean="0"/>
              <a:t> </a:t>
            </a:r>
            <a:r>
              <a:rPr lang="fr-CH" b="0" dirty="0" err="1" smtClean="0"/>
              <a:t>interesting</a:t>
            </a:r>
            <a:r>
              <a:rPr lang="fr-CH" b="0" dirty="0"/>
              <a:t> </a:t>
            </a:r>
            <a:r>
              <a:rPr lang="fr-CH" b="0" dirty="0" smtClean="0"/>
              <a:t>and </a:t>
            </a:r>
            <a:r>
              <a:rPr lang="fr-CH" b="0" dirty="0" err="1" smtClean="0"/>
              <a:t>meaningful</a:t>
            </a:r>
            <a:r>
              <a:rPr lang="fr-CH" b="0" dirty="0" smtClean="0"/>
              <a:t> </a:t>
            </a:r>
            <a:r>
              <a:rPr lang="fr-CH" b="0" dirty="0" err="1" smtClean="0"/>
              <a:t>problems</a:t>
            </a:r>
            <a:r>
              <a:rPr lang="fr-CH" b="0" dirty="0" smtClean="0"/>
              <a:t> to </a:t>
            </a:r>
            <a:r>
              <a:rPr lang="fr-CH" b="0" dirty="0" err="1" smtClean="0"/>
              <a:t>work</a:t>
            </a:r>
            <a:r>
              <a:rPr lang="fr-CH" b="0" dirty="0" smtClean="0"/>
              <a:t> on </a:t>
            </a:r>
            <a:r>
              <a:rPr lang="fr-CH" b="0" dirty="0" err="1" smtClean="0"/>
              <a:t>together</a:t>
            </a:r>
            <a:endParaRPr lang="fr-CH" b="0" dirty="0" smtClean="0"/>
          </a:p>
          <a:p>
            <a:pPr marL="342900" indent="-342900">
              <a:lnSpc>
                <a:spcPct val="120000"/>
              </a:lnSpc>
              <a:buFontTx/>
              <a:buChar char="-"/>
            </a:pPr>
            <a:r>
              <a:rPr lang="fr-CH" dirty="0" smtClean="0"/>
              <a:t>Team </a:t>
            </a:r>
            <a:r>
              <a:rPr lang="fr-CH" dirty="0" err="1" smtClean="0"/>
              <a:t>Projects</a:t>
            </a:r>
            <a:endParaRPr lang="fr-CH" dirty="0" smtClean="0"/>
          </a:p>
          <a:p>
            <a:pPr marL="342900" indent="-342900">
              <a:lnSpc>
                <a:spcPct val="120000"/>
              </a:lnSpc>
              <a:buFontTx/>
              <a:buChar char="-"/>
            </a:pPr>
            <a:r>
              <a:rPr lang="fr-CH" dirty="0" err="1" smtClean="0"/>
              <a:t>Work</a:t>
            </a:r>
            <a:r>
              <a:rPr lang="fr-CH" dirty="0" smtClean="0"/>
              <a:t> on </a:t>
            </a:r>
            <a:r>
              <a:rPr lang="fr-CH" dirty="0" err="1" smtClean="0"/>
              <a:t>Kaggle</a:t>
            </a:r>
            <a:r>
              <a:rPr lang="fr-CH" dirty="0" smtClean="0"/>
              <a:t>(-</a:t>
            </a:r>
            <a:r>
              <a:rPr lang="fr-CH" dirty="0" err="1" smtClean="0"/>
              <a:t>like</a:t>
            </a:r>
            <a:r>
              <a:rPr lang="fr-CH" dirty="0" smtClean="0"/>
              <a:t>) </a:t>
            </a:r>
            <a:r>
              <a:rPr lang="fr-CH" dirty="0" err="1" smtClean="0"/>
              <a:t>competition</a:t>
            </a:r>
            <a:r>
              <a:rPr lang="fr-CH" dirty="0" smtClean="0"/>
              <a:t> </a:t>
            </a:r>
            <a:r>
              <a:rPr lang="fr-CH" dirty="0" err="1" smtClean="0"/>
              <a:t>together</a:t>
            </a:r>
            <a:endParaRPr lang="fr-CH"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H" dirty="0" err="1" smtClean="0"/>
              <a:t>Welcome</a:t>
            </a:r>
            <a:endParaRPr lang="fr-CH" dirty="0"/>
          </a:p>
        </p:txBody>
      </p:sp>
      <p:sp>
        <p:nvSpPr>
          <p:cNvPr id="7" name="Text Placeholder 6"/>
          <p:cNvSpPr>
            <a:spLocks noGrp="1"/>
          </p:cNvSpPr>
          <p:nvPr>
            <p:ph type="body" idx="1"/>
          </p:nvPr>
        </p:nvSpPr>
        <p:spPr>
          <a:xfrm>
            <a:off x="539552" y="2789238"/>
            <a:ext cx="4040188" cy="639762"/>
          </a:xfrm>
        </p:spPr>
        <p:txBody>
          <a:bodyPr/>
          <a:lstStyle/>
          <a:p>
            <a:pPr algn="ctr"/>
            <a:r>
              <a:rPr lang="fr-CH" dirty="0" err="1" smtClean="0"/>
              <a:t>Tatsu</a:t>
            </a:r>
            <a:r>
              <a:rPr lang="fr-CH" dirty="0" smtClean="0"/>
              <a:t> Ilya</a:t>
            </a:r>
          </a:p>
        </p:txBody>
      </p:sp>
      <p:sp>
        <p:nvSpPr>
          <p:cNvPr id="4" name="Content Placeholder 3"/>
          <p:cNvSpPr>
            <a:spLocks noGrp="1"/>
          </p:cNvSpPr>
          <p:nvPr>
            <p:ph sz="half" idx="2"/>
          </p:nvPr>
        </p:nvSpPr>
        <p:spPr>
          <a:xfrm>
            <a:off x="539552" y="3501008"/>
            <a:ext cx="4040188" cy="2636912"/>
          </a:xfrm>
        </p:spPr>
        <p:txBody>
          <a:bodyPr>
            <a:normAutofit lnSpcReduction="10000"/>
          </a:bodyPr>
          <a:lstStyle/>
          <a:p>
            <a:r>
              <a:rPr lang="en-US" dirty="0"/>
              <a:t>Product Manager and Artificial Intelligence </a:t>
            </a:r>
            <a:r>
              <a:rPr lang="en-US" dirty="0" smtClean="0"/>
              <a:t>Lead </a:t>
            </a:r>
            <a:r>
              <a:rPr lang="en-US" dirty="0"/>
              <a:t>@ multinational corporation in </a:t>
            </a:r>
            <a:r>
              <a:rPr lang="en-US" dirty="0" smtClean="0"/>
              <a:t>Geneva.</a:t>
            </a:r>
          </a:p>
          <a:p>
            <a:r>
              <a:rPr lang="en-US" dirty="0"/>
              <a:t>M</a:t>
            </a:r>
            <a:r>
              <a:rPr lang="en-US" dirty="0" smtClean="0"/>
              <a:t>aster’s in bio-medical engineering. //image processing, </a:t>
            </a:r>
            <a:r>
              <a:rPr lang="en-US" dirty="0" smtClean="0"/>
              <a:t>FPGA</a:t>
            </a:r>
            <a:endParaRPr lang="en-US" dirty="0" smtClean="0"/>
          </a:p>
        </p:txBody>
      </p:sp>
      <p:sp>
        <p:nvSpPr>
          <p:cNvPr id="8" name="Text Placeholder 7"/>
          <p:cNvSpPr>
            <a:spLocks noGrp="1"/>
          </p:cNvSpPr>
          <p:nvPr>
            <p:ph type="body" sz="quarter" idx="3"/>
          </p:nvPr>
        </p:nvSpPr>
        <p:spPr>
          <a:xfrm>
            <a:off x="4716016" y="2789238"/>
            <a:ext cx="4041775" cy="639762"/>
          </a:xfrm>
        </p:spPr>
        <p:txBody>
          <a:bodyPr/>
          <a:lstStyle/>
          <a:p>
            <a:pPr algn="ctr"/>
            <a:r>
              <a:rPr lang="fr-CH" dirty="0" smtClean="0"/>
              <a:t>Charles </a:t>
            </a:r>
            <a:r>
              <a:rPr lang="fr-CH" dirty="0" err="1" smtClean="0"/>
              <a:t>Malafosse</a:t>
            </a:r>
            <a:endParaRPr lang="fr-CH" dirty="0" smtClean="0"/>
          </a:p>
        </p:txBody>
      </p:sp>
      <p:sp>
        <p:nvSpPr>
          <p:cNvPr id="5" name="Content Placeholder 4"/>
          <p:cNvSpPr>
            <a:spLocks noGrp="1"/>
          </p:cNvSpPr>
          <p:nvPr>
            <p:ph sz="quarter" idx="4"/>
          </p:nvPr>
        </p:nvSpPr>
        <p:spPr>
          <a:xfrm>
            <a:off x="4716016" y="3501008"/>
            <a:ext cx="4041775" cy="2636912"/>
          </a:xfrm>
        </p:spPr>
        <p:txBody>
          <a:bodyPr>
            <a:normAutofit fontScale="85000" lnSpcReduction="20000"/>
          </a:bodyPr>
          <a:lstStyle/>
          <a:p>
            <a:r>
              <a:rPr lang="fr-CH" dirty="0" err="1" smtClean="0"/>
              <a:t>Entrepeneur</a:t>
            </a:r>
            <a:r>
              <a:rPr lang="fr-CH" dirty="0" smtClean="0"/>
              <a:t>  in </a:t>
            </a:r>
            <a:r>
              <a:rPr lang="fr-CH" dirty="0" err="1" smtClean="0"/>
              <a:t>fields</a:t>
            </a:r>
            <a:r>
              <a:rPr lang="fr-CH" dirty="0" smtClean="0"/>
              <a:t> of </a:t>
            </a:r>
            <a:r>
              <a:rPr lang="fr-CH" dirty="0" err="1" smtClean="0"/>
              <a:t>Big</a:t>
            </a:r>
            <a:r>
              <a:rPr lang="fr-CH" dirty="0" smtClean="0"/>
              <a:t> data and AI.</a:t>
            </a:r>
          </a:p>
          <a:p>
            <a:r>
              <a:rPr lang="fr-CH" dirty="0" smtClean="0"/>
              <a:t>Former quant &amp; portfolio manager </a:t>
            </a:r>
            <a:r>
              <a:rPr lang="fr-CH" dirty="0" err="1" smtClean="0"/>
              <a:t>with</a:t>
            </a:r>
            <a:r>
              <a:rPr lang="fr-CH" dirty="0" smtClean="0"/>
              <a:t> 12 </a:t>
            </a:r>
            <a:r>
              <a:rPr lang="fr-CH" dirty="0" err="1" smtClean="0"/>
              <a:t>years</a:t>
            </a:r>
            <a:r>
              <a:rPr lang="fr-CH" dirty="0" smtClean="0"/>
              <a:t> </a:t>
            </a:r>
            <a:r>
              <a:rPr lang="fr-CH" dirty="0" err="1" smtClean="0"/>
              <a:t>experience</a:t>
            </a:r>
            <a:r>
              <a:rPr lang="fr-CH" dirty="0" smtClean="0"/>
              <a:t>.</a:t>
            </a:r>
          </a:p>
          <a:p>
            <a:r>
              <a:rPr lang="fr-CH" dirty="0" err="1" smtClean="0"/>
              <a:t>Engineer</a:t>
            </a:r>
            <a:r>
              <a:rPr lang="fr-CH" dirty="0" smtClean="0"/>
              <a:t>  </a:t>
            </a:r>
            <a:r>
              <a:rPr lang="fr-CH" dirty="0" err="1" smtClean="0"/>
              <a:t>Statistics</a:t>
            </a:r>
            <a:r>
              <a:rPr lang="fr-CH" dirty="0" smtClean="0"/>
              <a:t> &amp; Computer Science.</a:t>
            </a:r>
          </a:p>
          <a:p>
            <a:r>
              <a:rPr lang="fr-CH" dirty="0" smtClean="0"/>
              <a:t>Certif: CFA, AWS Solution Architect.</a:t>
            </a:r>
          </a:p>
          <a:p>
            <a:endParaRPr lang="fr-CH" dirty="0"/>
          </a:p>
        </p:txBody>
      </p:sp>
      <p:pic>
        <p:nvPicPr>
          <p:cNvPr id="5122" name="Picture 2" descr="C:\Users\charles\Desktop\Dropbox\SchoolOfAI\Presentation\0.jpg"/>
          <p:cNvPicPr>
            <a:picLocks noChangeAspect="1" noChangeArrowheads="1"/>
          </p:cNvPicPr>
          <p:nvPr/>
        </p:nvPicPr>
        <p:blipFill>
          <a:blip r:embed="rId2" cstate="print"/>
          <a:srcRect/>
          <a:stretch>
            <a:fillRect/>
          </a:stretch>
        </p:blipFill>
        <p:spPr bwMode="auto">
          <a:xfrm>
            <a:off x="5724128" y="1124744"/>
            <a:ext cx="1905000" cy="1905000"/>
          </a:xfrm>
          <a:prstGeom prst="ellipse">
            <a:avLst/>
          </a:prstGeom>
          <a:noFill/>
        </p:spPr>
      </p:pic>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552926" y="1196752"/>
            <a:ext cx="1894475" cy="1905000"/>
          </a:xfrm>
          <a:prstGeom prst="ellipse">
            <a:avLst/>
          </a:prstGeom>
          <a:noFill/>
        </p:spPr>
      </p:pic>
    </p:spTree>
    <p:extLst>
      <p:ext uri="{BB962C8B-B14F-4D97-AF65-F5344CB8AC3E}">
        <p14:creationId xmlns:p14="http://schemas.microsoft.com/office/powerpoint/2010/main" val="4068417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Yes, you can learn ML/AI by yourself</a:t>
            </a:r>
            <a:endParaRPr lang="en-US" dirty="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3528" y="1484784"/>
            <a:ext cx="3278736" cy="1766875"/>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83968" y="1340768"/>
            <a:ext cx="4070824" cy="1565006"/>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1520" y="3501008"/>
            <a:ext cx="3818080" cy="2345998"/>
          </a:xfrm>
          <a:prstGeom prst="rect">
            <a:avLst/>
          </a:prstGeom>
        </p:spPr>
      </p:pic>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292080" y="3068960"/>
            <a:ext cx="3434123" cy="2029948"/>
          </a:xfrm>
          <a:prstGeom prst="rect">
            <a:avLst/>
          </a:prstGeom>
        </p:spPr>
      </p:pic>
      <p:pic>
        <p:nvPicPr>
          <p:cNvPr id="11" name="Picture 10"/>
          <p:cNvPicPr>
            <a:picLocks noChangeAspect="1"/>
          </p:cNvPicPr>
          <p:nvPr/>
        </p:nvPicPr>
        <p:blipFill rotWithShape="1">
          <a:blip r:embed="rId6">
            <a:extLst>
              <a:ext uri="{28A0092B-C50C-407E-A947-70E740481C1C}">
                <a14:useLocalDpi xmlns:a14="http://schemas.microsoft.com/office/drawing/2010/main" val="0"/>
              </a:ext>
            </a:extLst>
          </a:blip>
          <a:srcRect b="51593"/>
          <a:stretch/>
        </p:blipFill>
        <p:spPr>
          <a:xfrm>
            <a:off x="4283968" y="5229200"/>
            <a:ext cx="4447077" cy="1368152"/>
          </a:xfrm>
          <a:prstGeom prst="rect">
            <a:avLst/>
          </a:prstGeom>
        </p:spPr>
      </p:pic>
      <p:pic>
        <p:nvPicPr>
          <p:cNvPr id="12" name="Picture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835696" y="1268760"/>
            <a:ext cx="3405945" cy="1200022"/>
          </a:xfrm>
          <a:prstGeom prst="rect">
            <a:avLst/>
          </a:prstGeom>
        </p:spPr>
      </p:pic>
      <p:pic>
        <p:nvPicPr>
          <p:cNvPr id="13" name="Picture 1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27584" y="5445224"/>
            <a:ext cx="3384376" cy="1304865"/>
          </a:xfrm>
          <a:prstGeom prst="rect">
            <a:avLst/>
          </a:prstGeom>
        </p:spPr>
      </p:pic>
    </p:spTree>
    <p:extLst>
      <p:ext uri="{BB962C8B-B14F-4D97-AF65-F5344CB8AC3E}">
        <p14:creationId xmlns:p14="http://schemas.microsoft.com/office/powerpoint/2010/main" val="38830452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H" dirty="0" err="1" smtClean="0"/>
              <a:t>Difficulties</a:t>
            </a:r>
            <a:r>
              <a:rPr lang="fr-CH" dirty="0" smtClean="0"/>
              <a:t> in solo-</a:t>
            </a:r>
            <a:r>
              <a:rPr lang="fr-CH" dirty="0" err="1" smtClean="0"/>
              <a:t>studying</a:t>
            </a:r>
            <a:r>
              <a:rPr lang="fr-CH" dirty="0" smtClean="0"/>
              <a:t> AI/ML</a:t>
            </a:r>
            <a:endParaRPr lang="fr-CH" dirty="0"/>
          </a:p>
        </p:txBody>
      </p:sp>
      <p:sp>
        <p:nvSpPr>
          <p:cNvPr id="8" name="Content Placeholder 4"/>
          <p:cNvSpPr txBox="1">
            <a:spLocks/>
          </p:cNvSpPr>
          <p:nvPr/>
        </p:nvSpPr>
        <p:spPr>
          <a:xfrm>
            <a:off x="539552" y="1700808"/>
            <a:ext cx="8229600" cy="4680520"/>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sz="2400" dirty="0" smtClean="0"/>
              <a:t>Completing MOOCS / Textbooks by yourself</a:t>
            </a:r>
          </a:p>
          <a:p>
            <a:pPr marL="457200" lvl="1" indent="0" algn="just">
              <a:buNone/>
            </a:pPr>
            <a:r>
              <a:rPr lang="en-US" sz="1800" dirty="0" smtClean="0"/>
              <a:t>There are tons of world-class AI education materials up there. But it’s just hard to complete by yourself!</a:t>
            </a:r>
          </a:p>
          <a:p>
            <a:pPr marL="457200" lvl="1" indent="0" algn="just">
              <a:buNone/>
            </a:pPr>
            <a:r>
              <a:rPr lang="en-US" sz="1800" dirty="0" smtClean="0"/>
              <a:t>Data shows you need positive pressures from others to reach the end.</a:t>
            </a:r>
          </a:p>
          <a:p>
            <a:pPr lvl="1" algn="just"/>
            <a:endParaRPr lang="en-US" sz="2000" dirty="0" smtClean="0">
              <a:solidFill>
                <a:schemeClr val="bg1"/>
              </a:solidFill>
            </a:endParaRPr>
          </a:p>
          <a:p>
            <a:pPr algn="just"/>
            <a:r>
              <a:rPr lang="en-US" sz="2400" dirty="0" smtClean="0">
                <a:solidFill>
                  <a:schemeClr val="bg1"/>
                </a:solidFill>
              </a:rPr>
              <a:t>Confirming your understanding</a:t>
            </a:r>
          </a:p>
          <a:p>
            <a:pPr lvl="1"/>
            <a:r>
              <a:rPr lang="en-US" sz="1600" dirty="0" smtClean="0">
                <a:solidFill>
                  <a:schemeClr val="bg1"/>
                </a:solidFill>
              </a:rPr>
              <a:t>You can learn more by teaching, and you can really confirm your understanding by teaching. Everyone knows that, but finding an opportunity to teach is difficult when you are learning solo.</a:t>
            </a:r>
          </a:p>
          <a:p>
            <a:pPr lvl="1"/>
            <a:endParaRPr lang="en-US" sz="1600" dirty="0" smtClean="0"/>
          </a:p>
          <a:p>
            <a:pPr algn="just"/>
            <a:r>
              <a:rPr lang="en-US" sz="2400" dirty="0" smtClean="0">
                <a:solidFill>
                  <a:schemeClr val="bg1"/>
                </a:solidFill>
              </a:rPr>
              <a:t>Building real-world Application</a:t>
            </a:r>
          </a:p>
          <a:p>
            <a:pPr lvl="1"/>
            <a:r>
              <a:rPr lang="en-US" sz="1600" dirty="0" smtClean="0">
                <a:solidFill>
                  <a:schemeClr val="bg1"/>
                </a:solidFill>
              </a:rPr>
              <a:t>You can learn theories and methods by yourself. You can also find tutorials using sample datasets yourself.</a:t>
            </a:r>
            <a:br>
              <a:rPr lang="en-US" sz="1600" dirty="0" smtClean="0">
                <a:solidFill>
                  <a:schemeClr val="bg1"/>
                </a:solidFill>
              </a:rPr>
            </a:br>
            <a:r>
              <a:rPr lang="en-US" sz="1600" dirty="0" smtClean="0">
                <a:solidFill>
                  <a:schemeClr val="bg1"/>
                </a:solidFill>
              </a:rPr>
              <a:t>But finding a really interesting and meaningful problems for you to work on next is sometimes difficult.</a:t>
            </a:r>
          </a:p>
          <a:p>
            <a:pPr lvl="1"/>
            <a:endParaRPr lang="en-US" sz="1600" dirty="0" smtClean="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27784" y="3645024"/>
            <a:ext cx="3816424" cy="2862318"/>
          </a:xfrm>
          <a:prstGeom prst="rect">
            <a:avLst/>
          </a:prstGeom>
        </p:spPr>
      </p:pic>
      <p:sp>
        <p:nvSpPr>
          <p:cNvPr id="9" name="Oval Callout 8"/>
          <p:cNvSpPr/>
          <p:nvPr/>
        </p:nvSpPr>
        <p:spPr>
          <a:xfrm rot="444852">
            <a:off x="6266215" y="3988126"/>
            <a:ext cx="2016224" cy="720080"/>
          </a:xfrm>
          <a:prstGeom prst="wedgeEllipseCallout">
            <a:avLst>
              <a:gd name="adj1" fmla="val -48600"/>
              <a:gd name="adj2" fmla="val 98782"/>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Sounds familiar?</a:t>
            </a:r>
            <a:endParaRPr lang="en-US" dirty="0"/>
          </a:p>
        </p:txBody>
      </p:sp>
    </p:spTree>
    <p:extLst>
      <p:ext uri="{BB962C8B-B14F-4D97-AF65-F5344CB8AC3E}">
        <p14:creationId xmlns:p14="http://schemas.microsoft.com/office/powerpoint/2010/main" val="20922006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H" dirty="0" err="1" smtClean="0"/>
              <a:t>Difficulties</a:t>
            </a:r>
            <a:r>
              <a:rPr lang="fr-CH" dirty="0" smtClean="0"/>
              <a:t> in solo-</a:t>
            </a:r>
            <a:r>
              <a:rPr lang="fr-CH" dirty="0" err="1" smtClean="0"/>
              <a:t>studying</a:t>
            </a:r>
            <a:r>
              <a:rPr lang="fr-CH" dirty="0" smtClean="0"/>
              <a:t> AI/ML</a:t>
            </a:r>
            <a:endParaRPr lang="fr-CH" dirty="0"/>
          </a:p>
        </p:txBody>
      </p:sp>
      <p:sp>
        <p:nvSpPr>
          <p:cNvPr id="8" name="Content Placeholder 4"/>
          <p:cNvSpPr txBox="1">
            <a:spLocks/>
          </p:cNvSpPr>
          <p:nvPr/>
        </p:nvSpPr>
        <p:spPr>
          <a:xfrm>
            <a:off x="539552" y="1700808"/>
            <a:ext cx="8229600" cy="4680520"/>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sz="2400" dirty="0" smtClean="0"/>
              <a:t>Really </a:t>
            </a:r>
            <a:r>
              <a:rPr lang="en-US" sz="2400" dirty="0"/>
              <a:t>c</a:t>
            </a:r>
            <a:r>
              <a:rPr lang="en-US" sz="2400" dirty="0" smtClean="0"/>
              <a:t>onfirming </a:t>
            </a:r>
            <a:r>
              <a:rPr lang="en-US" sz="2400" dirty="0"/>
              <a:t>your understanding</a:t>
            </a:r>
          </a:p>
          <a:p>
            <a:pPr marL="457200" lvl="1" indent="0">
              <a:buNone/>
            </a:pPr>
            <a:r>
              <a:rPr lang="en-US" sz="1800" dirty="0"/>
              <a:t>You can learn more by teaching, and </a:t>
            </a:r>
            <a:r>
              <a:rPr lang="en-US" sz="1800" dirty="0" smtClean="0"/>
              <a:t>by teaching you </a:t>
            </a:r>
            <a:r>
              <a:rPr lang="en-US" sz="1800" dirty="0"/>
              <a:t>can really confirm your </a:t>
            </a:r>
            <a:r>
              <a:rPr lang="en-US" sz="1800" dirty="0" smtClean="0"/>
              <a:t>understanding.</a:t>
            </a:r>
            <a:br>
              <a:rPr lang="en-US" sz="1800" dirty="0" smtClean="0"/>
            </a:br>
            <a:r>
              <a:rPr lang="en-US" sz="1800" dirty="0" smtClean="0"/>
              <a:t>We all know </a:t>
            </a:r>
            <a:r>
              <a:rPr lang="en-US" sz="1800" dirty="0"/>
              <a:t>that, but finding </a:t>
            </a:r>
            <a:r>
              <a:rPr lang="en-US" sz="1800" dirty="0" smtClean="0"/>
              <a:t>a teaching opportunity is </a:t>
            </a:r>
            <a:r>
              <a:rPr lang="en-US" sz="1800" dirty="0"/>
              <a:t>difficult when you are learning </a:t>
            </a:r>
            <a:r>
              <a:rPr lang="en-US" sz="1800" dirty="0" smtClean="0"/>
              <a:t>by yourself.</a:t>
            </a:r>
            <a:endParaRPr lang="en-US" sz="1800" dirty="0"/>
          </a:p>
          <a:p>
            <a:pPr lvl="1" algn="just"/>
            <a:endParaRPr lang="en-US" sz="2000" dirty="0" smtClean="0">
              <a:solidFill>
                <a:schemeClr val="bg1"/>
              </a:solidFill>
            </a:endParaRPr>
          </a:p>
          <a:p>
            <a:pPr algn="just"/>
            <a:r>
              <a:rPr lang="en-US" sz="2400" dirty="0" smtClean="0">
                <a:solidFill>
                  <a:schemeClr val="bg1"/>
                </a:solidFill>
              </a:rPr>
              <a:t>Confirming your understanding</a:t>
            </a:r>
          </a:p>
          <a:p>
            <a:pPr lvl="1"/>
            <a:r>
              <a:rPr lang="en-US" sz="1600" dirty="0" smtClean="0">
                <a:solidFill>
                  <a:schemeClr val="bg1"/>
                </a:solidFill>
              </a:rPr>
              <a:t>You can learn more by teaching, and you can really confirm your understanding by teaching. Everyone knows that, but finding an opportunity to teach is difficult when you are learning solo.</a:t>
            </a:r>
          </a:p>
          <a:p>
            <a:pPr lvl="1"/>
            <a:endParaRPr lang="en-US" sz="1600" dirty="0" smtClean="0"/>
          </a:p>
          <a:p>
            <a:pPr algn="just"/>
            <a:r>
              <a:rPr lang="en-US" sz="2400" dirty="0" smtClean="0">
                <a:solidFill>
                  <a:schemeClr val="bg1"/>
                </a:solidFill>
              </a:rPr>
              <a:t>Building real-world Application</a:t>
            </a:r>
          </a:p>
          <a:p>
            <a:pPr lvl="1"/>
            <a:r>
              <a:rPr lang="en-US" sz="1600" dirty="0" smtClean="0">
                <a:solidFill>
                  <a:schemeClr val="bg1"/>
                </a:solidFill>
              </a:rPr>
              <a:t>You can learn theories and methods by yourself. You can also find tutorials using sample datasets yourself.</a:t>
            </a:r>
            <a:br>
              <a:rPr lang="en-US" sz="1600" dirty="0" smtClean="0">
                <a:solidFill>
                  <a:schemeClr val="bg1"/>
                </a:solidFill>
              </a:rPr>
            </a:br>
            <a:r>
              <a:rPr lang="en-US" sz="1600" dirty="0" smtClean="0">
                <a:solidFill>
                  <a:schemeClr val="bg1"/>
                </a:solidFill>
              </a:rPr>
              <a:t>But finding a really interesting and meaningful problems for you to work on next is sometimes difficult.</a:t>
            </a:r>
          </a:p>
          <a:p>
            <a:pPr lvl="1"/>
            <a:endParaRPr lang="en-US" sz="1600"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7784" y="3429000"/>
            <a:ext cx="3672408" cy="3012255"/>
          </a:xfrm>
          <a:prstGeom prst="rect">
            <a:avLst/>
          </a:prstGeom>
        </p:spPr>
      </p:pic>
      <p:sp>
        <p:nvSpPr>
          <p:cNvPr id="5" name="Rectangle 4"/>
          <p:cNvSpPr/>
          <p:nvPr/>
        </p:nvSpPr>
        <p:spPr>
          <a:xfrm>
            <a:off x="4572000" y="5949280"/>
            <a:ext cx="1368152" cy="28803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07365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H" dirty="0" err="1" smtClean="0"/>
              <a:t>Difficulties</a:t>
            </a:r>
            <a:r>
              <a:rPr lang="fr-CH" dirty="0" smtClean="0"/>
              <a:t> in solo-</a:t>
            </a:r>
            <a:r>
              <a:rPr lang="fr-CH" dirty="0" err="1" smtClean="0"/>
              <a:t>studying</a:t>
            </a:r>
            <a:r>
              <a:rPr lang="fr-CH" dirty="0" smtClean="0"/>
              <a:t> AI/ML</a:t>
            </a:r>
            <a:endParaRPr lang="fr-CH" dirty="0"/>
          </a:p>
        </p:txBody>
      </p:sp>
      <p:sp>
        <p:nvSpPr>
          <p:cNvPr id="8" name="Content Placeholder 4"/>
          <p:cNvSpPr txBox="1">
            <a:spLocks/>
          </p:cNvSpPr>
          <p:nvPr/>
        </p:nvSpPr>
        <p:spPr>
          <a:xfrm>
            <a:off x="539552" y="1700808"/>
            <a:ext cx="8229600" cy="4680520"/>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sz="2400" dirty="0"/>
              <a:t>Building real-world Application</a:t>
            </a:r>
          </a:p>
          <a:p>
            <a:pPr marL="457200" lvl="1" indent="0">
              <a:buNone/>
            </a:pPr>
            <a:r>
              <a:rPr lang="en-US" sz="1800" dirty="0"/>
              <a:t>You can learn theories and methods by yourself. You can also find tutorials using sample datasets yourself.</a:t>
            </a:r>
            <a:br>
              <a:rPr lang="en-US" sz="1800" dirty="0"/>
            </a:br>
            <a:r>
              <a:rPr lang="en-US" sz="1800" dirty="0"/>
              <a:t>But finding a really interesting and meaningful problems for you to work on next is sometimes difficult.</a:t>
            </a:r>
          </a:p>
          <a:p>
            <a:pPr lvl="1" algn="just"/>
            <a:endParaRPr lang="en-US" sz="2000" dirty="0" smtClean="0">
              <a:solidFill>
                <a:schemeClr val="bg1"/>
              </a:solidFill>
            </a:endParaRPr>
          </a:p>
          <a:p>
            <a:pPr algn="just"/>
            <a:r>
              <a:rPr lang="en-US" sz="2400" dirty="0" smtClean="0">
                <a:solidFill>
                  <a:schemeClr val="bg1"/>
                </a:solidFill>
              </a:rPr>
              <a:t>Confirming your understanding</a:t>
            </a:r>
          </a:p>
          <a:p>
            <a:pPr lvl="1"/>
            <a:r>
              <a:rPr lang="en-US" sz="1600" dirty="0" smtClean="0">
                <a:solidFill>
                  <a:schemeClr val="bg1"/>
                </a:solidFill>
              </a:rPr>
              <a:t>You can learn more by teaching, and you can really confirm your understanding by teaching. Everyone knows that, but finding an opportunity to teach is difficult when you are learning solo.</a:t>
            </a:r>
          </a:p>
          <a:p>
            <a:pPr lvl="1"/>
            <a:endParaRPr lang="en-US" sz="1600" dirty="0" smtClean="0"/>
          </a:p>
          <a:p>
            <a:pPr algn="just"/>
            <a:r>
              <a:rPr lang="en-US" sz="2400" dirty="0" smtClean="0">
                <a:solidFill>
                  <a:schemeClr val="bg1"/>
                </a:solidFill>
              </a:rPr>
              <a:t>Building real-world Application</a:t>
            </a:r>
          </a:p>
          <a:p>
            <a:pPr lvl="1"/>
            <a:r>
              <a:rPr lang="en-US" sz="1600" dirty="0" smtClean="0">
                <a:solidFill>
                  <a:schemeClr val="bg1"/>
                </a:solidFill>
              </a:rPr>
              <a:t>You can learn theories and methods by yourself. You can also find tutorials using sample datasets yourself.</a:t>
            </a:r>
            <a:br>
              <a:rPr lang="en-US" sz="1600" dirty="0" smtClean="0">
                <a:solidFill>
                  <a:schemeClr val="bg1"/>
                </a:solidFill>
              </a:rPr>
            </a:br>
            <a:r>
              <a:rPr lang="en-US" sz="1600" dirty="0" smtClean="0">
                <a:solidFill>
                  <a:schemeClr val="bg1"/>
                </a:solidFill>
              </a:rPr>
              <a:t>But finding a really interesting and meaningful problems for you to work on next is sometimes difficult.</a:t>
            </a:r>
          </a:p>
          <a:p>
            <a:pPr lvl="1"/>
            <a:endParaRPr lang="en-US" sz="1600" dirty="0" smtClean="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4221088"/>
            <a:ext cx="2482664" cy="1512168"/>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24128" y="4077072"/>
            <a:ext cx="3096344" cy="1665890"/>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59832" y="3645024"/>
            <a:ext cx="2299206" cy="2457512"/>
          </a:xfrm>
          <a:prstGeom prst="rect">
            <a:avLst/>
          </a:prstGeom>
        </p:spPr>
      </p:pic>
    </p:spTree>
    <p:extLst>
      <p:ext uri="{BB962C8B-B14F-4D97-AF65-F5344CB8AC3E}">
        <p14:creationId xmlns:p14="http://schemas.microsoft.com/office/powerpoint/2010/main" val="40586806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H" dirty="0" smtClean="0"/>
              <a:t>Solution: </a:t>
            </a:r>
            <a:r>
              <a:rPr lang="fr-CH" dirty="0" err="1" smtClean="0"/>
              <a:t>We</a:t>
            </a:r>
            <a:r>
              <a:rPr lang="fr-CH" dirty="0" smtClean="0"/>
              <a:t> are </a:t>
            </a:r>
            <a:r>
              <a:rPr lang="fr-CH" dirty="0" err="1" smtClean="0"/>
              <a:t>here</a:t>
            </a:r>
            <a:r>
              <a:rPr lang="fr-CH" dirty="0" smtClean="0"/>
              <a:t> for </a:t>
            </a:r>
            <a:r>
              <a:rPr lang="fr-CH" dirty="0" err="1" smtClean="0"/>
              <a:t>you</a:t>
            </a:r>
            <a:r>
              <a:rPr lang="fr-CH" dirty="0" smtClean="0"/>
              <a:t>!</a:t>
            </a:r>
            <a:endParaRPr lang="fr-CH"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608" y="2060848"/>
            <a:ext cx="3451143" cy="4015481"/>
          </a:xfrm>
          <a:prstGeom prst="rect">
            <a:avLst/>
          </a:prstGeom>
        </p:spPr>
      </p:pic>
      <p:sp>
        <p:nvSpPr>
          <p:cNvPr id="6" name="Content Placeholder 4"/>
          <p:cNvSpPr>
            <a:spLocks noGrp="1"/>
          </p:cNvSpPr>
          <p:nvPr>
            <p:ph idx="1"/>
          </p:nvPr>
        </p:nvSpPr>
        <p:spPr>
          <a:xfrm>
            <a:off x="1403648" y="1628800"/>
            <a:ext cx="2736304" cy="432048"/>
          </a:xfrm>
          <a:ln>
            <a:solidFill>
              <a:schemeClr val="tx1"/>
            </a:solidFill>
          </a:ln>
        </p:spPr>
        <p:txBody>
          <a:bodyPr>
            <a:normAutofit lnSpcReduction="10000"/>
          </a:bodyPr>
          <a:lstStyle/>
          <a:p>
            <a:pPr marL="0" indent="0" algn="ctr">
              <a:buNone/>
            </a:pPr>
            <a:r>
              <a:rPr lang="en-US" sz="2400" dirty="0" smtClean="0"/>
              <a:t>Genève School of AI</a:t>
            </a:r>
          </a:p>
        </p:txBody>
      </p:sp>
      <p:sp>
        <p:nvSpPr>
          <p:cNvPr id="7" name="Content Placeholder 4"/>
          <p:cNvSpPr txBox="1">
            <a:spLocks/>
          </p:cNvSpPr>
          <p:nvPr/>
        </p:nvSpPr>
        <p:spPr>
          <a:xfrm>
            <a:off x="4644008" y="1844824"/>
            <a:ext cx="3600400" cy="453650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endParaRPr lang="en-US" sz="1600" dirty="0" smtClean="0"/>
          </a:p>
        </p:txBody>
      </p:sp>
      <p:sp>
        <p:nvSpPr>
          <p:cNvPr id="8" name="Content Placeholder 4"/>
          <p:cNvSpPr txBox="1">
            <a:spLocks/>
          </p:cNvSpPr>
          <p:nvPr/>
        </p:nvSpPr>
        <p:spPr>
          <a:xfrm>
            <a:off x="4644008" y="2276872"/>
            <a:ext cx="4320480" cy="370527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dirty="0" smtClean="0"/>
              <a:t>Community to</a:t>
            </a:r>
            <a:r>
              <a:rPr lang="fr-CH" sz="2000" dirty="0" smtClean="0"/>
              <a:t>: </a:t>
            </a:r>
          </a:p>
          <a:p>
            <a:pPr marL="0" indent="0">
              <a:buNone/>
            </a:pPr>
            <a:endParaRPr lang="fr-CH" sz="1000" dirty="0" smtClean="0"/>
          </a:p>
          <a:p>
            <a:pPr>
              <a:buFontTx/>
              <a:buChar char="-"/>
            </a:pPr>
            <a:r>
              <a:rPr lang="fr-CH" sz="1600" dirty="0" smtClean="0"/>
              <a:t>Help </a:t>
            </a:r>
            <a:r>
              <a:rPr lang="fr-CH" sz="1600" dirty="0" err="1" smtClean="0"/>
              <a:t>you</a:t>
            </a:r>
            <a:r>
              <a:rPr lang="fr-CH" sz="1600" dirty="0" smtClean="0"/>
              <a:t> </a:t>
            </a:r>
            <a:r>
              <a:rPr lang="fr-CH" sz="1600" dirty="0" err="1" smtClean="0"/>
              <a:t>complete</a:t>
            </a:r>
            <a:r>
              <a:rPr lang="fr-CH" sz="1600" dirty="0" smtClean="0"/>
              <a:t> </a:t>
            </a:r>
            <a:r>
              <a:rPr lang="fr-CH" sz="1600" dirty="0" err="1" smtClean="0"/>
              <a:t>your</a:t>
            </a:r>
            <a:r>
              <a:rPr lang="fr-CH" sz="1600" dirty="0" smtClean="0"/>
              <a:t> </a:t>
            </a:r>
            <a:r>
              <a:rPr lang="fr-CH" sz="1600" dirty="0" err="1" smtClean="0"/>
              <a:t>MOOCs</a:t>
            </a:r>
            <a:r>
              <a:rPr lang="fr-CH" sz="1600" dirty="0" smtClean="0"/>
              <a:t> / </a:t>
            </a:r>
            <a:r>
              <a:rPr lang="fr-CH" sz="1600" dirty="0" err="1" smtClean="0"/>
              <a:t>Textbooks</a:t>
            </a:r>
            <a:r>
              <a:rPr lang="fr-CH" sz="1600" dirty="0" smtClean="0"/>
              <a:t> by positive pressure!</a:t>
            </a:r>
          </a:p>
          <a:p>
            <a:pPr>
              <a:buFontTx/>
              <a:buChar char="-"/>
            </a:pPr>
            <a:r>
              <a:rPr lang="en-US" sz="1600" dirty="0" smtClean="0"/>
              <a:t>Provide you with teaching opportunities so you can really confirm your understanding and learn more!</a:t>
            </a:r>
          </a:p>
          <a:p>
            <a:pPr>
              <a:buFontTx/>
              <a:buChar char="-"/>
            </a:pPr>
            <a:r>
              <a:rPr lang="en-US" sz="1600" dirty="0" smtClean="0"/>
              <a:t>Find an interesting and meaningful real-world</a:t>
            </a:r>
            <a:r>
              <a:rPr lang="en-US" sz="1600" dirty="0"/>
              <a:t> </a:t>
            </a:r>
            <a:r>
              <a:rPr lang="en-US" sz="1600" dirty="0" smtClean="0"/>
              <a:t>problems/applications we can work on together!</a:t>
            </a:r>
          </a:p>
          <a:p>
            <a:pPr>
              <a:buFontTx/>
              <a:buChar char="-"/>
            </a:pPr>
            <a:endParaRPr lang="en-US" sz="1600" dirty="0"/>
          </a:p>
          <a:p>
            <a:pPr marL="0" indent="0">
              <a:buNone/>
            </a:pPr>
            <a:r>
              <a:rPr lang="en-US" sz="1600" dirty="0" smtClean="0"/>
              <a:t>..and other stuffs you cannot achieve by learning alone!</a:t>
            </a:r>
          </a:p>
        </p:txBody>
      </p:sp>
      <p:sp>
        <p:nvSpPr>
          <p:cNvPr id="9" name="Oval Callout 8"/>
          <p:cNvSpPr/>
          <p:nvPr/>
        </p:nvSpPr>
        <p:spPr>
          <a:xfrm rot="444852">
            <a:off x="4249991" y="1323830"/>
            <a:ext cx="2016224" cy="720080"/>
          </a:xfrm>
          <a:prstGeom prst="wedgeEllipseCallout">
            <a:avLst>
              <a:gd name="adj1" fmla="val -48600"/>
              <a:gd name="adj2" fmla="val 98782"/>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130+ members</a:t>
            </a:r>
            <a:endParaRPr lang="en-US" dirty="0"/>
          </a:p>
        </p:txBody>
      </p:sp>
    </p:spTree>
    <p:extLst>
      <p:ext uri="{BB962C8B-B14F-4D97-AF65-F5344CB8AC3E}">
        <p14:creationId xmlns:p14="http://schemas.microsoft.com/office/powerpoint/2010/main" val="27337493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H" dirty="0" err="1" smtClean="0"/>
              <a:t>What’s</a:t>
            </a:r>
            <a:r>
              <a:rPr lang="fr-CH" dirty="0" smtClean="0"/>
              <a:t> </a:t>
            </a:r>
            <a:r>
              <a:rPr lang="fr-CH" dirty="0" err="1" smtClean="0"/>
              <a:t>School</a:t>
            </a:r>
            <a:r>
              <a:rPr lang="fr-CH" dirty="0" smtClean="0"/>
              <a:t> of AI?</a:t>
            </a:r>
            <a:endParaRPr lang="en-US" dirty="0" smtClean="0"/>
          </a:p>
        </p:txBody>
      </p:sp>
      <p:sp>
        <p:nvSpPr>
          <p:cNvPr id="5" name="Content Placeholder 4"/>
          <p:cNvSpPr>
            <a:spLocks noGrp="1"/>
          </p:cNvSpPr>
          <p:nvPr>
            <p:ph idx="1"/>
          </p:nvPr>
        </p:nvSpPr>
        <p:spPr/>
        <p:txBody>
          <a:bodyPr>
            <a:noAutofit/>
          </a:bodyPr>
          <a:lstStyle/>
          <a:p>
            <a:pPr algn="just"/>
            <a:r>
              <a:rPr lang="en-US" sz="2000" dirty="0" smtClean="0"/>
              <a:t>An </a:t>
            </a:r>
            <a:r>
              <a:rPr lang="en-US" sz="2000" dirty="0"/>
              <a:t>international school dedicated to studying, teaching, and creating </a:t>
            </a:r>
            <a:r>
              <a:rPr lang="en-US" sz="2000" dirty="0" smtClean="0"/>
              <a:t>Artificial Intelligence </a:t>
            </a:r>
            <a:r>
              <a:rPr lang="en-US" sz="2000" dirty="0"/>
              <a:t>to help solve the world’s most difficult problems</a:t>
            </a:r>
            <a:r>
              <a:rPr lang="en-US" sz="2000" dirty="0" smtClean="0"/>
              <a:t>.</a:t>
            </a:r>
          </a:p>
          <a:p>
            <a:pPr algn="just">
              <a:buNone/>
            </a:pPr>
            <a:endParaRPr lang="en-US" sz="2000" dirty="0" smtClean="0"/>
          </a:p>
          <a:p>
            <a:r>
              <a:rPr lang="fr-CH" sz="2000" dirty="0"/>
              <a:t>Our </a:t>
            </a:r>
            <a:r>
              <a:rPr lang="fr-CH" sz="2000" dirty="0" err="1"/>
              <a:t>Core</a:t>
            </a:r>
            <a:r>
              <a:rPr lang="fr-CH" sz="2000" dirty="0"/>
              <a:t> Values</a:t>
            </a:r>
          </a:p>
          <a:p>
            <a:pPr lvl="1"/>
            <a:r>
              <a:rPr lang="en-US" sz="1600" dirty="0"/>
              <a:t>1. Embrace the Weird (We celebrate radically new ways of thinking. The unusual excites us.)</a:t>
            </a:r>
          </a:p>
          <a:p>
            <a:pPr lvl="1"/>
            <a:r>
              <a:rPr lang="en-US" sz="1600" dirty="0"/>
              <a:t>2. Inspire and Educate (When we influence others, we make sure it inspires &amp; educates them in </a:t>
            </a:r>
            <a:r>
              <a:rPr lang="en-US" sz="1600" dirty="0" smtClean="0"/>
              <a:t>some</a:t>
            </a:r>
            <a:r>
              <a:rPr lang="fr-CH" sz="1600" dirty="0" err="1" smtClean="0"/>
              <a:t>way</a:t>
            </a:r>
            <a:r>
              <a:rPr lang="fr-CH" sz="1600" dirty="0"/>
              <a:t>).</a:t>
            </a:r>
          </a:p>
          <a:p>
            <a:pPr lvl="1"/>
            <a:r>
              <a:rPr lang="en-US" sz="1600" dirty="0"/>
              <a:t>3. Data Driven Optimism (We’re optimistic people that use data to verify our beliefs.)</a:t>
            </a:r>
          </a:p>
          <a:p>
            <a:pPr lvl="1"/>
            <a:r>
              <a:rPr lang="en-US" sz="1600" dirty="0"/>
              <a:t>4. Rapid Experimentation (We try to fail fast so we can improve the next iteration)</a:t>
            </a:r>
          </a:p>
          <a:p>
            <a:pPr lvl="1"/>
            <a:r>
              <a:rPr lang="en-US" sz="1600" dirty="0"/>
              <a:t>5. Be Frugal (We find clever ways to support ourselves and grow our community, grassroots style)</a:t>
            </a:r>
          </a:p>
          <a:p>
            <a:pPr lvl="1"/>
            <a:r>
              <a:rPr lang="en-US" sz="1600" dirty="0"/>
              <a:t>6. Choose Love, not Fear (We try our best to make all of our decisions based on love for ourselves </a:t>
            </a:r>
            <a:r>
              <a:rPr lang="en-US" sz="1600" dirty="0" smtClean="0"/>
              <a:t>and </a:t>
            </a:r>
            <a:r>
              <a:rPr lang="fr-CH" sz="1600" dirty="0" err="1" smtClean="0"/>
              <a:t>others</a:t>
            </a:r>
            <a:r>
              <a:rPr lang="fr-CH" sz="1600" dirty="0"/>
              <a:t>)</a:t>
            </a:r>
          </a:p>
          <a:p>
            <a:pPr lvl="1"/>
            <a:r>
              <a:rPr lang="en-US" sz="1600" dirty="0"/>
              <a:t>7. Draw the Owl (We’re not always given instructions. So we take ownership and figure them </a:t>
            </a:r>
            <a:r>
              <a:rPr lang="en-US" sz="1600" dirty="0" smtClean="0"/>
              <a:t>out </a:t>
            </a:r>
            <a:r>
              <a:rPr lang="fr-CH" sz="1600" dirty="0" err="1" smtClean="0"/>
              <a:t>ourselves</a:t>
            </a:r>
            <a:r>
              <a:rPr lang="fr-CH" sz="1600" dirty="0"/>
              <a:t>)</a:t>
            </a:r>
            <a:endParaRPr lang="en-US" sz="1600" dirty="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H" dirty="0" err="1" smtClean="0"/>
              <a:t>Presence</a:t>
            </a:r>
            <a:r>
              <a:rPr lang="fr-CH" dirty="0" smtClean="0"/>
              <a:t> </a:t>
            </a:r>
            <a:r>
              <a:rPr lang="fr-CH" dirty="0" err="1" smtClean="0"/>
              <a:t>around</a:t>
            </a:r>
            <a:r>
              <a:rPr lang="fr-CH" dirty="0" smtClean="0"/>
              <a:t> the world</a:t>
            </a:r>
          </a:p>
        </p:txBody>
      </p:sp>
      <p:sp>
        <p:nvSpPr>
          <p:cNvPr id="3" name="Content Placeholder 2"/>
          <p:cNvSpPr>
            <a:spLocks noGrp="1"/>
          </p:cNvSpPr>
          <p:nvPr>
            <p:ph idx="1"/>
          </p:nvPr>
        </p:nvSpPr>
        <p:spPr/>
        <p:txBody>
          <a:bodyPr/>
          <a:lstStyle/>
          <a:p>
            <a:r>
              <a:rPr lang="fr-CH" dirty="0" smtClean="0"/>
              <a:t>800 </a:t>
            </a:r>
            <a:r>
              <a:rPr lang="fr-CH" dirty="0" err="1" smtClean="0"/>
              <a:t>deans</a:t>
            </a:r>
            <a:r>
              <a:rPr lang="fr-CH" dirty="0" smtClean="0"/>
              <a:t> for 400 </a:t>
            </a:r>
            <a:r>
              <a:rPr lang="fr-CH" dirty="0" err="1" smtClean="0"/>
              <a:t>cities</a:t>
            </a:r>
            <a:endParaRPr lang="fr-CH" dirty="0"/>
          </a:p>
        </p:txBody>
      </p:sp>
      <p:pic>
        <p:nvPicPr>
          <p:cNvPr id="2050" name="Picture 2"/>
          <p:cNvPicPr>
            <a:picLocks noChangeAspect="1" noChangeArrowheads="1"/>
          </p:cNvPicPr>
          <p:nvPr/>
        </p:nvPicPr>
        <p:blipFill>
          <a:blip r:embed="rId2" cstate="print"/>
          <a:srcRect/>
          <a:stretch>
            <a:fillRect/>
          </a:stretch>
        </p:blipFill>
        <p:spPr bwMode="auto">
          <a:xfrm>
            <a:off x="539552" y="2276872"/>
            <a:ext cx="8100020" cy="3821507"/>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229</TotalTime>
  <Words>584</Words>
  <Application>Microsoft Office PowerPoint</Application>
  <PresentationFormat>On-screen Show (4:3)</PresentationFormat>
  <Paragraphs>81</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Calibri</vt:lpstr>
      <vt:lpstr>Office Theme</vt:lpstr>
      <vt:lpstr>PowerPoint Presentation</vt:lpstr>
      <vt:lpstr>Welcome</vt:lpstr>
      <vt:lpstr>Yes, you can learn ML/AI by yourself</vt:lpstr>
      <vt:lpstr>Difficulties in solo-studying AI/ML</vt:lpstr>
      <vt:lpstr>Difficulties in solo-studying AI/ML</vt:lpstr>
      <vt:lpstr>Difficulties in solo-studying AI/ML</vt:lpstr>
      <vt:lpstr>Solution: We are here for you!</vt:lpstr>
      <vt:lpstr>What’s School of AI?</vt:lpstr>
      <vt:lpstr>Presence around the world</vt:lpstr>
      <vt:lpstr>Who’s the Director</vt:lpstr>
      <vt:lpstr>A Youtube channel to follow</vt:lpstr>
      <vt:lpstr>Meetup Ideas to discuss</vt:lpstr>
    </vt:vector>
  </TitlesOfParts>
  <Company>Grizli777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Geneva School of AI</dc:title>
  <dc:creator>charles malafosse</dc:creator>
  <cp:lastModifiedBy>Iriya, Tatsuaki</cp:lastModifiedBy>
  <cp:revision>41</cp:revision>
  <dcterms:created xsi:type="dcterms:W3CDTF">2018-08-22T12:08:34Z</dcterms:created>
  <dcterms:modified xsi:type="dcterms:W3CDTF">2018-09-21T13:08:09Z</dcterms:modified>
</cp:coreProperties>
</file>