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9" r:id="rId4"/>
    <p:sldId id="271" r:id="rId5"/>
    <p:sldId id="272" r:id="rId6"/>
    <p:sldId id="273" r:id="rId7"/>
    <p:sldId id="258" r:id="rId8"/>
    <p:sldId id="259" r:id="rId9"/>
    <p:sldId id="263" r:id="rId10"/>
    <p:sldId id="265" r:id="rId11"/>
    <p:sldId id="260" r:id="rId12"/>
    <p:sldId id="261" r:id="rId13"/>
    <p:sldId id="262"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50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H"/>
          </a:p>
        </p:txBody>
      </p:sp>
      <p:sp>
        <p:nvSpPr>
          <p:cNvPr id="4" name="Date Placeholder 3"/>
          <p:cNvSpPr>
            <a:spLocks noGrp="1"/>
          </p:cNvSpPr>
          <p:nvPr>
            <p:ph type="dt" sz="half" idx="10"/>
          </p:nvPr>
        </p:nvSpPr>
        <p:spPr/>
        <p:txBody>
          <a:bodyPr/>
          <a:lstStyle/>
          <a:p>
            <a:fld id="{C2B65A2E-E35B-415A-9599-53ABD6FBCF3A}" type="datetimeFigureOut">
              <a:rPr lang="fr-CH" smtClean="0"/>
              <a:t>20.09.2018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C2B65A2E-E35B-415A-9599-53ABD6FBCF3A}" type="datetimeFigureOut">
              <a:rPr lang="fr-CH" smtClean="0"/>
              <a:t>20.09.2018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C2B65A2E-E35B-415A-9599-53ABD6FBCF3A}" type="datetimeFigureOut">
              <a:rPr lang="fr-CH" smtClean="0"/>
              <a:t>20.09.2018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C2B65A2E-E35B-415A-9599-53ABD6FBCF3A}" type="datetimeFigureOut">
              <a:rPr lang="fr-CH" smtClean="0"/>
              <a:t>20.09.2018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B65A2E-E35B-415A-9599-53ABD6FBCF3A}" type="datetimeFigureOut">
              <a:rPr lang="fr-CH" smtClean="0"/>
              <a:t>20.09.2018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Date Placeholder 4"/>
          <p:cNvSpPr>
            <a:spLocks noGrp="1"/>
          </p:cNvSpPr>
          <p:nvPr>
            <p:ph type="dt" sz="half" idx="10"/>
          </p:nvPr>
        </p:nvSpPr>
        <p:spPr/>
        <p:txBody>
          <a:bodyPr/>
          <a:lstStyle/>
          <a:p>
            <a:fld id="{C2B65A2E-E35B-415A-9599-53ABD6FBCF3A}" type="datetimeFigureOut">
              <a:rPr lang="fr-CH" smtClean="0"/>
              <a:t>20.09.2018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Date Placeholder 6"/>
          <p:cNvSpPr>
            <a:spLocks noGrp="1"/>
          </p:cNvSpPr>
          <p:nvPr>
            <p:ph type="dt" sz="half" idx="10"/>
          </p:nvPr>
        </p:nvSpPr>
        <p:spPr/>
        <p:txBody>
          <a:bodyPr/>
          <a:lstStyle/>
          <a:p>
            <a:fld id="{C2B65A2E-E35B-415A-9599-53ABD6FBCF3A}" type="datetimeFigureOut">
              <a:rPr lang="fr-CH" smtClean="0"/>
              <a:t>20.09.2018</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Date Placeholder 2"/>
          <p:cNvSpPr>
            <a:spLocks noGrp="1"/>
          </p:cNvSpPr>
          <p:nvPr>
            <p:ph type="dt" sz="half" idx="10"/>
          </p:nvPr>
        </p:nvSpPr>
        <p:spPr/>
        <p:txBody>
          <a:bodyPr/>
          <a:lstStyle/>
          <a:p>
            <a:fld id="{C2B65A2E-E35B-415A-9599-53ABD6FBCF3A}" type="datetimeFigureOut">
              <a:rPr lang="fr-CH" smtClean="0"/>
              <a:t>20.09.2018</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65A2E-E35B-415A-9599-53ABD6FBCF3A}" type="datetimeFigureOut">
              <a:rPr lang="fr-CH" smtClean="0"/>
              <a:t>20.09.2018</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B65A2E-E35B-415A-9599-53ABD6FBCF3A}" type="datetimeFigureOut">
              <a:rPr lang="fr-CH" smtClean="0"/>
              <a:t>20.09.2018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B65A2E-E35B-415A-9599-53ABD6FBCF3A}" type="datetimeFigureOut">
              <a:rPr lang="fr-CH" smtClean="0"/>
              <a:t>20.09.2018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C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65A2E-E35B-415A-9599-53ABD6FBCF3A}" type="datetimeFigureOut">
              <a:rPr lang="fr-CH" smtClean="0"/>
              <a:t>20.09.2018</a:t>
            </a:fld>
            <a:endParaRPr lang="fr-C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34E49-74A5-4762-A4A0-B523362AB75F}" type="slidenum">
              <a:rPr lang="fr-CH" smtClean="0"/>
              <a:t>‹#›</a:t>
            </a:fld>
            <a:endParaRPr lang="fr-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789040"/>
            <a:ext cx="7772400" cy="1470025"/>
          </a:xfrm>
        </p:spPr>
        <p:txBody>
          <a:bodyPr/>
          <a:lstStyle/>
          <a:p>
            <a:r>
              <a:rPr lang="fr-CH" dirty="0" smtClean="0"/>
              <a:t>Geneva </a:t>
            </a:r>
            <a:r>
              <a:rPr lang="fr-CH" dirty="0" err="1" smtClean="0"/>
              <a:t>School</a:t>
            </a:r>
            <a:r>
              <a:rPr lang="fr-CH" dirty="0" smtClean="0"/>
              <a:t> of AI</a:t>
            </a:r>
            <a:endParaRPr lang="fr-CH" dirty="0"/>
          </a:p>
        </p:txBody>
      </p:sp>
      <p:sp>
        <p:nvSpPr>
          <p:cNvPr id="3" name="Subtitle 2"/>
          <p:cNvSpPr>
            <a:spLocks noGrp="1"/>
          </p:cNvSpPr>
          <p:nvPr>
            <p:ph type="subTitle" idx="1"/>
          </p:nvPr>
        </p:nvSpPr>
        <p:spPr>
          <a:xfrm>
            <a:off x="1403648" y="4869160"/>
            <a:ext cx="6400800" cy="1124744"/>
          </a:xfrm>
        </p:spPr>
        <p:txBody>
          <a:bodyPr/>
          <a:lstStyle/>
          <a:p>
            <a:r>
              <a:rPr lang="fr-CH" dirty="0" smtClean="0"/>
              <a:t>Date</a:t>
            </a:r>
            <a:endParaRPr lang="fr-CH" dirty="0"/>
          </a:p>
        </p:txBody>
      </p:sp>
      <p:pic>
        <p:nvPicPr>
          <p:cNvPr id="1027" name="Picture 3" descr="C:\Users\charles\Desktop\Dropbox\SchoolOfAI\School of AI\Logos\School of ai inverse logo.png"/>
          <p:cNvPicPr>
            <a:picLocks noChangeAspect="1" noChangeArrowheads="1"/>
          </p:cNvPicPr>
          <p:nvPr/>
        </p:nvPicPr>
        <p:blipFill>
          <a:blip r:embed="rId2" cstate="print"/>
          <a:srcRect/>
          <a:stretch>
            <a:fillRect/>
          </a:stretch>
        </p:blipFill>
        <p:spPr bwMode="auto">
          <a:xfrm>
            <a:off x="1763688" y="1556792"/>
            <a:ext cx="5616624" cy="215865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fr-CH" dirty="0" smtClean="0"/>
              <a:t>A </a:t>
            </a:r>
            <a:r>
              <a:rPr lang="fr-CH" dirty="0" err="1" smtClean="0"/>
              <a:t>view</a:t>
            </a:r>
            <a:r>
              <a:rPr lang="fr-CH" dirty="0" smtClean="0"/>
              <a:t> of </a:t>
            </a:r>
            <a:r>
              <a:rPr lang="fr-CH" dirty="0" err="1" smtClean="0"/>
              <a:t>what</a:t>
            </a:r>
            <a:r>
              <a:rPr lang="fr-CH" dirty="0" smtClean="0"/>
              <a:t> </a:t>
            </a:r>
            <a:r>
              <a:rPr lang="fr-CH" dirty="0" err="1" smtClean="0"/>
              <a:t>we</a:t>
            </a:r>
            <a:r>
              <a:rPr lang="fr-CH" dirty="0" smtClean="0"/>
              <a:t> </a:t>
            </a:r>
            <a:r>
              <a:rPr lang="fr-CH" dirty="0" err="1" smtClean="0"/>
              <a:t>intend</a:t>
            </a:r>
            <a:r>
              <a:rPr lang="fr-CH" dirty="0" smtClean="0"/>
              <a:t> to </a:t>
            </a:r>
            <a:r>
              <a:rPr lang="fr-CH" dirty="0" err="1" smtClean="0"/>
              <a:t>achieve</a:t>
            </a:r>
            <a:r>
              <a:rPr lang="fr-CH" dirty="0" smtClean="0"/>
              <a:t> in Geneva</a:t>
            </a:r>
            <a:endParaRPr lang="fr-CH" dirty="0"/>
          </a:p>
        </p:txBody>
      </p:sp>
      <p:pic>
        <p:nvPicPr>
          <p:cNvPr id="6146" name="Picture 2" descr="C:\Users\charles\Desktop\Dropbox\SchoolOfAI\Presentation\Geneva_School_of_AI-MM.png"/>
          <p:cNvPicPr>
            <a:picLocks noChangeAspect="1" noChangeArrowheads="1"/>
          </p:cNvPicPr>
          <p:nvPr/>
        </p:nvPicPr>
        <p:blipFill>
          <a:blip r:embed="rId2" cstate="print"/>
          <a:srcRect/>
          <a:stretch>
            <a:fillRect/>
          </a:stretch>
        </p:blipFill>
        <p:spPr bwMode="auto">
          <a:xfrm>
            <a:off x="827584" y="1700808"/>
            <a:ext cx="7402982" cy="4524968"/>
          </a:xfrm>
          <a:prstGeom prst="rect">
            <a:avLst/>
          </a:prstGeom>
          <a:noFill/>
        </p:spPr>
      </p:pic>
      <p:sp>
        <p:nvSpPr>
          <p:cNvPr id="5" name="Oval Callout 4"/>
          <p:cNvSpPr/>
          <p:nvPr/>
        </p:nvSpPr>
        <p:spPr>
          <a:xfrm rot="444852">
            <a:off x="2425445" y="2391212"/>
            <a:ext cx="5273429" cy="2363607"/>
          </a:xfrm>
          <a:prstGeom prst="wedgeEllipseCallout">
            <a:avLst>
              <a:gd name="adj1" fmla="val -32795"/>
              <a:gd name="adj2" fmla="val 6508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 think this map should be generated by members, and I’m afraid this can also limit the potential of our group!</a:t>
            </a:r>
            <a:br>
              <a:rPr lang="en-US" dirty="0" smtClean="0"/>
            </a:br>
            <a:r>
              <a:rPr lang="en-US" dirty="0" smtClean="0"/>
              <a:t>I suggest dropping this slide, or replacing it with more high-level overview.</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Geneva </a:t>
            </a:r>
            <a:r>
              <a:rPr lang="fr-CH" dirty="0" err="1" smtClean="0"/>
              <a:t>School</a:t>
            </a:r>
            <a:r>
              <a:rPr lang="fr-CH" dirty="0" smtClean="0"/>
              <a:t> of AI</a:t>
            </a:r>
            <a:endParaRPr lang="fr-CH" dirty="0"/>
          </a:p>
        </p:txBody>
      </p:sp>
      <p:sp>
        <p:nvSpPr>
          <p:cNvPr id="4" name="Text Placeholder 3"/>
          <p:cNvSpPr>
            <a:spLocks noGrp="1"/>
          </p:cNvSpPr>
          <p:nvPr>
            <p:ph type="body" idx="1"/>
          </p:nvPr>
        </p:nvSpPr>
        <p:spPr>
          <a:xfrm>
            <a:off x="457200" y="1535112"/>
            <a:ext cx="4040188" cy="646099"/>
          </a:xfrm>
        </p:spPr>
        <p:txBody>
          <a:bodyPr/>
          <a:lstStyle/>
          <a:p>
            <a:r>
              <a:rPr lang="fr-CH" dirty="0"/>
              <a:t>Class</a:t>
            </a:r>
          </a:p>
        </p:txBody>
      </p:sp>
      <p:sp>
        <p:nvSpPr>
          <p:cNvPr id="5" name="Content Placeholder 4"/>
          <p:cNvSpPr>
            <a:spLocks noGrp="1"/>
          </p:cNvSpPr>
          <p:nvPr>
            <p:ph sz="half" idx="2"/>
          </p:nvPr>
        </p:nvSpPr>
        <p:spPr>
          <a:xfrm>
            <a:off x="457200" y="2174875"/>
            <a:ext cx="4040188" cy="1758182"/>
          </a:xfrm>
        </p:spPr>
        <p:txBody>
          <a:bodyPr>
            <a:normAutofit fontScale="92500" lnSpcReduction="20000"/>
          </a:bodyPr>
          <a:lstStyle/>
          <a:p>
            <a:r>
              <a:rPr lang="fr-CH" dirty="0" smtClean="0"/>
              <a:t>ML concept</a:t>
            </a:r>
            <a:r>
              <a:rPr lang="fr-CH" dirty="0"/>
              <a:t>, </a:t>
            </a:r>
            <a:endParaRPr lang="fr-CH" dirty="0" smtClean="0"/>
          </a:p>
          <a:p>
            <a:r>
              <a:rPr lang="fr-CH" dirty="0" smtClean="0"/>
              <a:t>ML </a:t>
            </a:r>
            <a:r>
              <a:rPr lang="fr-CH" dirty="0" err="1" smtClean="0"/>
              <a:t>programing</a:t>
            </a:r>
            <a:endParaRPr lang="fr-CH" dirty="0" smtClean="0"/>
          </a:p>
          <a:p>
            <a:r>
              <a:rPr lang="fr-CH" dirty="0" smtClean="0"/>
              <a:t>Data management</a:t>
            </a:r>
          </a:p>
          <a:p>
            <a:r>
              <a:rPr lang="fr-CH" dirty="0" err="1" smtClean="0"/>
              <a:t>Ethics</a:t>
            </a:r>
            <a:endParaRPr lang="fr-CH" dirty="0" smtClean="0"/>
          </a:p>
          <a:p>
            <a:r>
              <a:rPr lang="fr-CH" dirty="0" err="1" smtClean="0"/>
              <a:t>etc</a:t>
            </a:r>
            <a:r>
              <a:rPr lang="fr-CH" dirty="0" smtClean="0"/>
              <a:t>…</a:t>
            </a:r>
            <a:endParaRPr lang="fr-CH" dirty="0"/>
          </a:p>
        </p:txBody>
      </p:sp>
      <p:sp>
        <p:nvSpPr>
          <p:cNvPr id="6" name="Text Placeholder 5"/>
          <p:cNvSpPr>
            <a:spLocks noGrp="1"/>
          </p:cNvSpPr>
          <p:nvPr>
            <p:ph type="body" sz="quarter" idx="3"/>
          </p:nvPr>
        </p:nvSpPr>
        <p:spPr>
          <a:xfrm>
            <a:off x="4645025" y="1535112"/>
            <a:ext cx="4041775" cy="646099"/>
          </a:xfrm>
        </p:spPr>
        <p:txBody>
          <a:bodyPr/>
          <a:lstStyle/>
          <a:p>
            <a:r>
              <a:rPr lang="fr-CH" dirty="0" err="1"/>
              <a:t>Study</a:t>
            </a:r>
            <a:r>
              <a:rPr lang="fr-CH" dirty="0"/>
              <a:t> Group</a:t>
            </a:r>
          </a:p>
        </p:txBody>
      </p:sp>
      <p:sp>
        <p:nvSpPr>
          <p:cNvPr id="7" name="Content Placeholder 6"/>
          <p:cNvSpPr>
            <a:spLocks noGrp="1"/>
          </p:cNvSpPr>
          <p:nvPr>
            <p:ph sz="quarter" idx="4"/>
          </p:nvPr>
        </p:nvSpPr>
        <p:spPr>
          <a:xfrm>
            <a:off x="4645025" y="2174875"/>
            <a:ext cx="4041775" cy="1758182"/>
          </a:xfrm>
        </p:spPr>
        <p:txBody>
          <a:bodyPr>
            <a:normAutofit fontScale="70000" lnSpcReduction="20000"/>
          </a:bodyPr>
          <a:lstStyle/>
          <a:p>
            <a:pPr algn="just"/>
            <a:r>
              <a:rPr lang="en-US" dirty="0"/>
              <a:t>A School of AI Study Group involves having an engaging group conversation on </a:t>
            </a:r>
            <a:r>
              <a:rPr lang="en-US" dirty="0" smtClean="0"/>
              <a:t>a particular </a:t>
            </a:r>
            <a:r>
              <a:rPr lang="en-US" dirty="0"/>
              <a:t>AI research paper</a:t>
            </a:r>
            <a:r>
              <a:rPr lang="en-US" dirty="0" smtClean="0"/>
              <a:t>. These </a:t>
            </a:r>
            <a:r>
              <a:rPr lang="en-US" dirty="0"/>
              <a:t>are open-ended sessions that involve asking any questions you </a:t>
            </a:r>
            <a:r>
              <a:rPr lang="en-US" dirty="0" smtClean="0"/>
              <a:t>have about </a:t>
            </a:r>
            <a:r>
              <a:rPr lang="en-US" dirty="0"/>
              <a:t>the paper and discussing the merits of different algorithmic approaches.</a:t>
            </a:r>
            <a:endParaRPr lang="fr-CH" dirty="0"/>
          </a:p>
        </p:txBody>
      </p:sp>
      <p:sp>
        <p:nvSpPr>
          <p:cNvPr id="8" name="Text Placeholder 3"/>
          <p:cNvSpPr txBox="1">
            <a:spLocks/>
          </p:cNvSpPr>
          <p:nvPr/>
        </p:nvSpPr>
        <p:spPr>
          <a:xfrm>
            <a:off x="446856" y="4229397"/>
            <a:ext cx="4040188" cy="646099"/>
          </a:xfrm>
          <a:prstGeom prst="rect">
            <a:avLst/>
          </a:prstGeom>
        </p:spPr>
        <p:txBody>
          <a:bodyPr vert="horz" lIns="91440" tIns="45720" rIns="91440" bIns="45720" rtlCol="0" anchor="b">
            <a:normAutofit/>
          </a:bodyPr>
          <a:lstStyle/>
          <a:p>
            <a:pPr lvl="0">
              <a:spcBef>
                <a:spcPct val="20000"/>
              </a:spcBef>
            </a:pPr>
            <a:r>
              <a:rPr lang="fr-CH" sz="2400" b="1" dirty="0"/>
              <a:t>Hands-on Workshop</a:t>
            </a:r>
            <a:endParaRPr kumimoji="0" lang="fr-CH"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4"/>
          <p:cNvSpPr txBox="1">
            <a:spLocks/>
          </p:cNvSpPr>
          <p:nvPr/>
        </p:nvSpPr>
        <p:spPr>
          <a:xfrm>
            <a:off x="446856" y="4869160"/>
            <a:ext cx="4040188" cy="1758182"/>
          </a:xfrm>
          <a:prstGeom prst="rect">
            <a:avLst/>
          </a:prstGeom>
        </p:spPr>
        <p:txBody>
          <a:bodyPr vert="horz" lIns="91440" tIns="45720" rIns="91440" bIns="45720" rtlCol="0">
            <a:noAutofit/>
          </a:bodyPr>
          <a:lstStyle/>
          <a:p>
            <a:pPr>
              <a:buFont typeface="Arial" pitchFamily="34" charset="0"/>
              <a:buChar char="•"/>
            </a:pPr>
            <a:r>
              <a:rPr lang="en-US" dirty="0" smtClean="0"/>
              <a:t> A </a:t>
            </a:r>
            <a:r>
              <a:rPr lang="en-US" dirty="0"/>
              <a:t>hands-on workshop involves coding. Students are asked to bring </a:t>
            </a:r>
            <a:r>
              <a:rPr lang="en-US" dirty="0" smtClean="0"/>
              <a:t>their laptops </a:t>
            </a:r>
            <a:r>
              <a:rPr lang="en-US" dirty="0"/>
              <a:t>as they will be following along as the presenter guides them through a particular application of AI.</a:t>
            </a:r>
            <a:endParaRPr kumimoji="0" lang="fr-CH"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Text Placeholder 5"/>
          <p:cNvSpPr txBox="1">
            <a:spLocks/>
          </p:cNvSpPr>
          <p:nvPr/>
        </p:nvSpPr>
        <p:spPr>
          <a:xfrm>
            <a:off x="4634681" y="4229397"/>
            <a:ext cx="4041775" cy="646099"/>
          </a:xfrm>
          <a:prstGeom prst="rect">
            <a:avLst/>
          </a:prstGeom>
        </p:spPr>
        <p:txBody>
          <a:bodyPr vert="horz" lIns="91440" tIns="45720" rIns="91440" bIns="45720" rtlCol="0" anchor="b">
            <a:normAutofit/>
          </a:bodyPr>
          <a:lstStyle/>
          <a:p>
            <a:pPr lvl="0">
              <a:spcBef>
                <a:spcPct val="20000"/>
              </a:spcBef>
            </a:pPr>
            <a:r>
              <a:rPr lang="fr-CH" sz="2400" b="1" dirty="0" err="1"/>
              <a:t>Hackathon</a:t>
            </a:r>
            <a:endParaRPr kumimoji="0" lang="fr-CH"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6"/>
          <p:cNvSpPr txBox="1">
            <a:spLocks/>
          </p:cNvSpPr>
          <p:nvPr/>
        </p:nvSpPr>
        <p:spPr>
          <a:xfrm>
            <a:off x="4634681" y="4869160"/>
            <a:ext cx="4041775" cy="1758182"/>
          </a:xfrm>
          <a:prstGeom prst="rect">
            <a:avLst/>
          </a:prstGeom>
        </p:spPr>
        <p:txBody>
          <a:bodyPr vert="horz" lIns="91440" tIns="45720" rIns="91440" bIns="45720" rtlCol="0">
            <a:normAutofit fontScale="77500" lnSpcReduction="20000"/>
          </a:bodyPr>
          <a:lstStyle/>
          <a:p>
            <a:pPr>
              <a:buFont typeface="Arial" pitchFamily="34" charset="0"/>
              <a:buChar char="•"/>
            </a:pPr>
            <a:r>
              <a:rPr lang="en-US" sz="2400" dirty="0" err="1"/>
              <a:t>Hackathons</a:t>
            </a:r>
            <a:r>
              <a:rPr lang="en-US" sz="2400" dirty="0"/>
              <a:t> are events that are up to 24 hours in length that involve students creating </a:t>
            </a:r>
            <a:r>
              <a:rPr lang="en-US" sz="2400" dirty="0" smtClean="0"/>
              <a:t>an AI </a:t>
            </a:r>
            <a:r>
              <a:rPr lang="en-US" sz="2400" dirty="0"/>
              <a:t>application that relates to a specific topic. These topics can be as open-ended (Code an AI app!) </a:t>
            </a:r>
            <a:r>
              <a:rPr lang="en-US" sz="2400" dirty="0" smtClean="0"/>
              <a:t>or specific </a:t>
            </a:r>
            <a:r>
              <a:rPr lang="en-US" sz="2400" dirty="0"/>
              <a:t>(Use </a:t>
            </a:r>
            <a:r>
              <a:rPr lang="en-US" sz="2400" dirty="0" err="1"/>
              <a:t>PyTorch</a:t>
            </a:r>
            <a:r>
              <a:rPr lang="en-US" sz="2400" dirty="0"/>
              <a:t> to create a price prediction app).</a:t>
            </a:r>
            <a:endParaRPr kumimoji="0" lang="fr-CH"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Oval Callout 11"/>
          <p:cNvSpPr/>
          <p:nvPr/>
        </p:nvSpPr>
        <p:spPr>
          <a:xfrm rot="444852">
            <a:off x="1955517" y="2166286"/>
            <a:ext cx="6285314" cy="2885468"/>
          </a:xfrm>
          <a:prstGeom prst="wedgeEllipseCallout">
            <a:avLst>
              <a:gd name="adj1" fmla="val -35180"/>
              <a:gd name="adj2" fmla="val 5780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Reflecting “</a:t>
            </a:r>
            <a:r>
              <a:rPr lang="en-US" dirty="0"/>
              <a:t>help solve the world’s most difficult problems</a:t>
            </a:r>
            <a:r>
              <a:rPr lang="en-US" dirty="0" smtClean="0"/>
              <a:t>” in our purpose, I’d love to include</a:t>
            </a:r>
            <a:br>
              <a:rPr lang="en-US" dirty="0" smtClean="0"/>
            </a:br>
            <a:r>
              <a:rPr lang="en-US" dirty="0" smtClean="0"/>
              <a:t>1)Ideation Session to find interesting and meaningful problems, along with</a:t>
            </a:r>
            <a:br>
              <a:rPr lang="en-US" dirty="0" smtClean="0"/>
            </a:br>
            <a:r>
              <a:rPr lang="en-US" dirty="0" smtClean="0"/>
              <a:t>2)Projects to work on them,</a:t>
            </a:r>
            <a:br>
              <a:rPr lang="en-US" dirty="0" smtClean="0"/>
            </a:br>
            <a:r>
              <a:rPr lang="en-US" dirty="0" smtClean="0"/>
              <a:t>and</a:t>
            </a:r>
            <a:br>
              <a:rPr lang="en-US" dirty="0" smtClean="0"/>
            </a:br>
            <a:r>
              <a:rPr lang="en-US" dirty="0" smtClean="0"/>
              <a:t>3)Session to work on </a:t>
            </a:r>
            <a:r>
              <a:rPr lang="en-US" dirty="0" err="1" smtClean="0"/>
              <a:t>Kaggle</a:t>
            </a:r>
            <a:r>
              <a:rPr lang="en-US" dirty="0" smtClean="0"/>
              <a:t> together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fr-CH" dirty="0" err="1" smtClean="0"/>
              <a:t>Prerequisites</a:t>
            </a:r>
            <a:endParaRPr lang="fr-CH" dirty="0"/>
          </a:p>
        </p:txBody>
      </p:sp>
      <p:sp>
        <p:nvSpPr>
          <p:cNvPr id="10" name="Content Placeholder 9"/>
          <p:cNvSpPr>
            <a:spLocks noGrp="1"/>
          </p:cNvSpPr>
          <p:nvPr>
            <p:ph idx="1"/>
          </p:nvPr>
        </p:nvSpPr>
        <p:spPr/>
        <p:txBody>
          <a:bodyPr/>
          <a:lstStyle/>
          <a:p>
            <a:r>
              <a:rPr lang="fr-CH" dirty="0" smtClean="0"/>
              <a:t>A lot!</a:t>
            </a:r>
          </a:p>
          <a:p>
            <a:r>
              <a:rPr lang="fr-CH" dirty="0" smtClean="0"/>
              <a:t>Just basic Python </a:t>
            </a:r>
            <a:r>
              <a:rPr lang="fr-CH" dirty="0" err="1" smtClean="0"/>
              <a:t>syntax</a:t>
            </a:r>
            <a:endParaRPr lang="fr-CH"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CH" dirty="0" smtClean="0"/>
              <a:t>A </a:t>
            </a:r>
            <a:r>
              <a:rPr lang="fr-CH" dirty="0" err="1" smtClean="0"/>
              <a:t>Youtube</a:t>
            </a:r>
            <a:r>
              <a:rPr lang="fr-CH" dirty="0" smtClean="0"/>
              <a:t> </a:t>
            </a:r>
            <a:r>
              <a:rPr lang="fr-CH" dirty="0" err="1" smtClean="0"/>
              <a:t>channel</a:t>
            </a:r>
            <a:r>
              <a:rPr lang="fr-CH" dirty="0" smtClean="0"/>
              <a:t> to </a:t>
            </a:r>
            <a:r>
              <a:rPr lang="fr-CH" dirty="0" err="1" smtClean="0"/>
              <a:t>follow</a:t>
            </a:r>
            <a:endParaRPr lang="fr-CH" dirty="0"/>
          </a:p>
        </p:txBody>
      </p:sp>
      <p:sp>
        <p:nvSpPr>
          <p:cNvPr id="8" name="Content Placeholder 7"/>
          <p:cNvSpPr>
            <a:spLocks noGrp="1"/>
          </p:cNvSpPr>
          <p:nvPr>
            <p:ph idx="1"/>
          </p:nvPr>
        </p:nvSpPr>
        <p:spPr/>
        <p:txBody>
          <a:bodyPr/>
          <a:lstStyle/>
          <a:p>
            <a:endParaRPr lang="fr-CH"/>
          </a:p>
        </p:txBody>
      </p:sp>
      <p:pic>
        <p:nvPicPr>
          <p:cNvPr id="3074" name="Picture 2"/>
          <p:cNvPicPr>
            <a:picLocks noChangeAspect="1" noChangeArrowheads="1"/>
          </p:cNvPicPr>
          <p:nvPr/>
        </p:nvPicPr>
        <p:blipFill>
          <a:blip r:embed="rId2" cstate="print"/>
          <a:srcRect/>
          <a:stretch>
            <a:fillRect/>
          </a:stretch>
        </p:blipFill>
        <p:spPr bwMode="auto">
          <a:xfrm>
            <a:off x="827584" y="1700808"/>
            <a:ext cx="7601328" cy="431194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Welcome</a:t>
            </a:r>
            <a:endParaRPr lang="fr-CH" dirty="0"/>
          </a:p>
        </p:txBody>
      </p:sp>
      <p:sp>
        <p:nvSpPr>
          <p:cNvPr id="7" name="Text Placeholder 6"/>
          <p:cNvSpPr>
            <a:spLocks noGrp="1"/>
          </p:cNvSpPr>
          <p:nvPr>
            <p:ph type="body" idx="1"/>
          </p:nvPr>
        </p:nvSpPr>
        <p:spPr>
          <a:xfrm>
            <a:off x="539552" y="2789238"/>
            <a:ext cx="4040188" cy="639762"/>
          </a:xfrm>
        </p:spPr>
        <p:txBody>
          <a:bodyPr/>
          <a:lstStyle/>
          <a:p>
            <a:pPr algn="ctr"/>
            <a:r>
              <a:rPr lang="fr-CH" dirty="0" err="1" smtClean="0"/>
              <a:t>Tatsu</a:t>
            </a:r>
            <a:r>
              <a:rPr lang="fr-CH" dirty="0" smtClean="0"/>
              <a:t> Ilya</a:t>
            </a:r>
          </a:p>
        </p:txBody>
      </p:sp>
      <p:sp>
        <p:nvSpPr>
          <p:cNvPr id="4" name="Content Placeholder 3"/>
          <p:cNvSpPr>
            <a:spLocks noGrp="1"/>
          </p:cNvSpPr>
          <p:nvPr>
            <p:ph sz="half" idx="2"/>
          </p:nvPr>
        </p:nvSpPr>
        <p:spPr>
          <a:xfrm>
            <a:off x="539552" y="3501008"/>
            <a:ext cx="4040188" cy="2636912"/>
          </a:xfrm>
        </p:spPr>
        <p:txBody>
          <a:bodyPr>
            <a:normAutofit fontScale="70000" lnSpcReduction="20000"/>
          </a:bodyPr>
          <a:lstStyle/>
          <a:p>
            <a:r>
              <a:rPr lang="en-US" dirty="0"/>
              <a:t>Product Manager and Artificial Intelligence </a:t>
            </a:r>
            <a:r>
              <a:rPr lang="en-US" dirty="0" smtClean="0"/>
              <a:t>Lead </a:t>
            </a:r>
            <a:r>
              <a:rPr lang="en-US" dirty="0"/>
              <a:t>@ multinational corporation in </a:t>
            </a:r>
            <a:r>
              <a:rPr lang="en-US" dirty="0" smtClean="0"/>
              <a:t>Geneva.</a:t>
            </a:r>
          </a:p>
          <a:p>
            <a:r>
              <a:rPr lang="en-US" dirty="0"/>
              <a:t>M</a:t>
            </a:r>
            <a:r>
              <a:rPr lang="en-US" dirty="0" smtClean="0"/>
              <a:t>aster’s in bio-medical engineering. //image processing, FPGA</a:t>
            </a:r>
          </a:p>
          <a:p>
            <a:r>
              <a:rPr lang="en-US" dirty="0" smtClean="0"/>
              <a:t>My </a:t>
            </a:r>
            <a:r>
              <a:rPr lang="en-US" dirty="0"/>
              <a:t>vision as an engineer is not only to create beautiful products, but to bring people together and connect communities through beautiful products.</a:t>
            </a:r>
            <a:endParaRPr lang="en-US" dirty="0"/>
          </a:p>
        </p:txBody>
      </p:sp>
      <p:sp>
        <p:nvSpPr>
          <p:cNvPr id="8" name="Text Placeholder 7"/>
          <p:cNvSpPr>
            <a:spLocks noGrp="1"/>
          </p:cNvSpPr>
          <p:nvPr>
            <p:ph type="body" sz="quarter" idx="3"/>
          </p:nvPr>
        </p:nvSpPr>
        <p:spPr>
          <a:xfrm>
            <a:off x="4716016" y="2789238"/>
            <a:ext cx="4041775" cy="639762"/>
          </a:xfrm>
        </p:spPr>
        <p:txBody>
          <a:bodyPr/>
          <a:lstStyle/>
          <a:p>
            <a:pPr algn="ctr"/>
            <a:r>
              <a:rPr lang="fr-CH" dirty="0" smtClean="0"/>
              <a:t>Charles </a:t>
            </a:r>
            <a:r>
              <a:rPr lang="fr-CH" dirty="0" err="1" smtClean="0"/>
              <a:t>Malafosse</a:t>
            </a:r>
            <a:endParaRPr lang="fr-CH" dirty="0" smtClean="0"/>
          </a:p>
        </p:txBody>
      </p:sp>
      <p:sp>
        <p:nvSpPr>
          <p:cNvPr id="5" name="Content Placeholder 4"/>
          <p:cNvSpPr>
            <a:spLocks noGrp="1"/>
          </p:cNvSpPr>
          <p:nvPr>
            <p:ph sz="quarter" idx="4"/>
          </p:nvPr>
        </p:nvSpPr>
        <p:spPr>
          <a:xfrm>
            <a:off x="4716016" y="3501008"/>
            <a:ext cx="4041775" cy="2636912"/>
          </a:xfrm>
        </p:spPr>
        <p:txBody>
          <a:bodyPr>
            <a:normAutofit fontScale="85000" lnSpcReduction="20000"/>
          </a:bodyPr>
          <a:lstStyle/>
          <a:p>
            <a:r>
              <a:rPr lang="fr-CH" dirty="0" err="1" smtClean="0"/>
              <a:t>Entrepeneur</a:t>
            </a:r>
            <a:r>
              <a:rPr lang="fr-CH" dirty="0" smtClean="0"/>
              <a:t>  in </a:t>
            </a:r>
            <a:r>
              <a:rPr lang="fr-CH" dirty="0" err="1" smtClean="0"/>
              <a:t>fields</a:t>
            </a:r>
            <a:r>
              <a:rPr lang="fr-CH" dirty="0" smtClean="0"/>
              <a:t> of </a:t>
            </a:r>
            <a:r>
              <a:rPr lang="fr-CH" dirty="0" err="1" smtClean="0"/>
              <a:t>Big</a:t>
            </a:r>
            <a:r>
              <a:rPr lang="fr-CH" dirty="0" smtClean="0"/>
              <a:t> data and AI.</a:t>
            </a:r>
          </a:p>
          <a:p>
            <a:r>
              <a:rPr lang="fr-CH" dirty="0" smtClean="0"/>
              <a:t>Former quant &amp; portfolio manager </a:t>
            </a:r>
            <a:r>
              <a:rPr lang="fr-CH" dirty="0" err="1" smtClean="0"/>
              <a:t>with</a:t>
            </a:r>
            <a:r>
              <a:rPr lang="fr-CH" dirty="0" smtClean="0"/>
              <a:t> 12 </a:t>
            </a:r>
            <a:r>
              <a:rPr lang="fr-CH" dirty="0" err="1" smtClean="0"/>
              <a:t>years</a:t>
            </a:r>
            <a:r>
              <a:rPr lang="fr-CH" dirty="0" smtClean="0"/>
              <a:t> </a:t>
            </a:r>
            <a:r>
              <a:rPr lang="fr-CH" dirty="0" err="1" smtClean="0"/>
              <a:t>experience</a:t>
            </a:r>
            <a:r>
              <a:rPr lang="fr-CH" dirty="0" smtClean="0"/>
              <a:t>.</a:t>
            </a:r>
          </a:p>
          <a:p>
            <a:r>
              <a:rPr lang="fr-CH" dirty="0" err="1" smtClean="0"/>
              <a:t>Engineer</a:t>
            </a:r>
            <a:r>
              <a:rPr lang="fr-CH" dirty="0" smtClean="0"/>
              <a:t>  </a:t>
            </a:r>
            <a:r>
              <a:rPr lang="fr-CH" dirty="0" err="1" smtClean="0"/>
              <a:t>Statistics</a:t>
            </a:r>
            <a:r>
              <a:rPr lang="fr-CH" dirty="0" smtClean="0"/>
              <a:t> &amp; Computer Science.</a:t>
            </a:r>
          </a:p>
          <a:p>
            <a:r>
              <a:rPr lang="fr-CH" dirty="0" smtClean="0"/>
              <a:t>Certif: CFA, AWS Solution Architect.</a:t>
            </a:r>
          </a:p>
          <a:p>
            <a:endParaRPr lang="fr-CH" dirty="0"/>
          </a:p>
        </p:txBody>
      </p:sp>
      <p:pic>
        <p:nvPicPr>
          <p:cNvPr id="5122" name="Picture 2" descr="C:\Users\charles\Desktop\Dropbox\SchoolOfAI\Presentation\0.jpg"/>
          <p:cNvPicPr>
            <a:picLocks noChangeAspect="1" noChangeArrowheads="1"/>
          </p:cNvPicPr>
          <p:nvPr/>
        </p:nvPicPr>
        <p:blipFill>
          <a:blip r:embed="rId2" cstate="print"/>
          <a:srcRect/>
          <a:stretch>
            <a:fillRect/>
          </a:stretch>
        </p:blipFill>
        <p:spPr bwMode="auto">
          <a:xfrm>
            <a:off x="5724128" y="1124744"/>
            <a:ext cx="1905000" cy="1905000"/>
          </a:xfrm>
          <a:prstGeom prst="ellipse">
            <a:avLst/>
          </a:prstGeom>
          <a:noFill/>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2926" y="1196752"/>
            <a:ext cx="1894475" cy="1905000"/>
          </a:xfrm>
          <a:prstGeom prst="ellipse">
            <a:avLst/>
          </a:prstGeom>
          <a:noFill/>
        </p:spPr>
      </p:pic>
    </p:spTree>
    <p:extLst>
      <p:ext uri="{BB962C8B-B14F-4D97-AF65-F5344CB8AC3E}">
        <p14:creationId xmlns:p14="http://schemas.microsoft.com/office/powerpoint/2010/main" val="406841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Problems</a:t>
            </a:r>
            <a:r>
              <a:rPr lang="fr-CH" dirty="0" smtClean="0"/>
              <a:t> in solo-</a:t>
            </a:r>
            <a:r>
              <a:rPr lang="fr-CH" dirty="0" err="1" smtClean="0"/>
              <a:t>studying</a:t>
            </a:r>
            <a:r>
              <a:rPr lang="fr-CH" dirty="0" smtClean="0"/>
              <a:t> AI/ML</a:t>
            </a:r>
            <a:endParaRPr lang="fr-CH" dirty="0"/>
          </a:p>
        </p:txBody>
      </p:sp>
      <p:sp>
        <p:nvSpPr>
          <p:cNvPr id="8" name="Content Placeholder 4"/>
          <p:cNvSpPr txBox="1">
            <a:spLocks/>
          </p:cNvSpPr>
          <p:nvPr/>
        </p:nvSpPr>
        <p:spPr>
          <a:xfrm>
            <a:off x="539552" y="1700808"/>
            <a:ext cx="8229600" cy="4680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3000" dirty="0" smtClean="0"/>
              <a:t>Difficulties in …</a:t>
            </a:r>
          </a:p>
          <a:p>
            <a:pPr marL="0" indent="0" algn="just">
              <a:buFont typeface="Arial" pitchFamily="34" charset="0"/>
              <a:buNone/>
            </a:pPr>
            <a:endParaRPr lang="en-US" sz="1100" dirty="0" smtClean="0"/>
          </a:p>
          <a:p>
            <a:pPr algn="just"/>
            <a:r>
              <a:rPr lang="en-US" sz="2400" dirty="0" smtClean="0"/>
              <a:t>Completing MOOCS / Textbooks</a:t>
            </a:r>
          </a:p>
          <a:p>
            <a:pPr lvl="1" algn="just"/>
            <a:r>
              <a:rPr lang="en-US" sz="1600" dirty="0" smtClean="0"/>
              <a:t>There are tons of world-class AI education materials up there. But it’s just hard to complete by yourself!</a:t>
            </a:r>
          </a:p>
          <a:p>
            <a:pPr lvl="1" algn="just"/>
            <a:r>
              <a:rPr lang="en-US" sz="1600" dirty="0" smtClean="0"/>
              <a:t>Data shows you need positive pressures from others to reach the end.</a:t>
            </a:r>
          </a:p>
          <a:p>
            <a:pPr lvl="1" algn="just"/>
            <a:endParaRPr lang="en-US" sz="2000" dirty="0" smtClean="0">
              <a:solidFill>
                <a:schemeClr val="bg1"/>
              </a:solidFill>
            </a:endParaRPr>
          </a:p>
          <a:p>
            <a:pPr algn="just"/>
            <a:r>
              <a:rPr lang="en-US" sz="2400" dirty="0" smtClean="0">
                <a:solidFill>
                  <a:schemeClr val="bg1"/>
                </a:solidFill>
              </a:rPr>
              <a:t>Confirming your understanding</a:t>
            </a:r>
          </a:p>
          <a:p>
            <a:pPr lvl="1"/>
            <a:r>
              <a:rPr lang="en-US" sz="1600" dirty="0" smtClean="0">
                <a:solidFill>
                  <a:schemeClr val="bg1"/>
                </a:solidFill>
              </a:rPr>
              <a:t>You can learn more by teaching, and you can really confirm your understanding by teaching. Everyone knows that, but finding an opportunity to teach is difficult when you are learning solo.</a:t>
            </a:r>
          </a:p>
          <a:p>
            <a:pPr lvl="1"/>
            <a:endParaRPr lang="en-US" sz="1600" dirty="0" smtClean="0"/>
          </a:p>
          <a:p>
            <a:pPr algn="just"/>
            <a:r>
              <a:rPr lang="en-US" sz="2400" dirty="0" smtClean="0">
                <a:solidFill>
                  <a:schemeClr val="bg1"/>
                </a:solidFill>
              </a:rPr>
              <a:t>Building real-world Application</a:t>
            </a:r>
          </a:p>
          <a:p>
            <a:pPr lvl="1"/>
            <a:r>
              <a:rPr lang="en-US" sz="1600" dirty="0" smtClean="0">
                <a:solidFill>
                  <a:schemeClr val="bg1"/>
                </a:solidFill>
              </a:rPr>
              <a:t>You can learn theories and methods by yourself. You can also find tutorials using sample datasets yourself.</a:t>
            </a:r>
            <a:br>
              <a:rPr lang="en-US" sz="1600" dirty="0" smtClean="0">
                <a:solidFill>
                  <a:schemeClr val="bg1"/>
                </a:solidFill>
              </a:rPr>
            </a:br>
            <a:r>
              <a:rPr lang="en-US" sz="1600" dirty="0" smtClean="0">
                <a:solidFill>
                  <a:schemeClr val="bg1"/>
                </a:solidFill>
              </a:rPr>
              <a:t>But finding a really interesting and meaningful problems for you to work on next is sometimes difficult.</a:t>
            </a:r>
          </a:p>
          <a:p>
            <a:pPr lvl="1"/>
            <a:endParaRPr lang="en-US" sz="1600"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7784" y="3645024"/>
            <a:ext cx="3816424" cy="2862318"/>
          </a:xfrm>
          <a:prstGeom prst="rect">
            <a:avLst/>
          </a:prstGeom>
        </p:spPr>
      </p:pic>
      <p:sp>
        <p:nvSpPr>
          <p:cNvPr id="9" name="Oval Callout 8"/>
          <p:cNvSpPr/>
          <p:nvPr/>
        </p:nvSpPr>
        <p:spPr>
          <a:xfrm rot="444852">
            <a:off x="6266215" y="3988126"/>
            <a:ext cx="2016224" cy="720080"/>
          </a:xfrm>
          <a:prstGeom prst="wedgeEllipseCallout">
            <a:avLst>
              <a:gd name="adj1" fmla="val -48600"/>
              <a:gd name="adj2" fmla="val 987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Sounds familiar?</a:t>
            </a:r>
            <a:endParaRPr lang="en-US" dirty="0"/>
          </a:p>
        </p:txBody>
      </p:sp>
    </p:spTree>
    <p:extLst>
      <p:ext uri="{BB962C8B-B14F-4D97-AF65-F5344CB8AC3E}">
        <p14:creationId xmlns:p14="http://schemas.microsoft.com/office/powerpoint/2010/main" val="209220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Problems</a:t>
            </a:r>
            <a:r>
              <a:rPr lang="fr-CH" dirty="0" smtClean="0"/>
              <a:t> in solo-</a:t>
            </a:r>
            <a:r>
              <a:rPr lang="fr-CH" dirty="0" err="1" smtClean="0"/>
              <a:t>studying</a:t>
            </a:r>
            <a:r>
              <a:rPr lang="fr-CH" dirty="0" smtClean="0"/>
              <a:t> AI/ML</a:t>
            </a:r>
            <a:endParaRPr lang="fr-CH" dirty="0"/>
          </a:p>
        </p:txBody>
      </p:sp>
      <p:sp>
        <p:nvSpPr>
          <p:cNvPr id="6" name="Content Placeholder 4"/>
          <p:cNvSpPr txBox="1">
            <a:spLocks/>
          </p:cNvSpPr>
          <p:nvPr/>
        </p:nvSpPr>
        <p:spPr>
          <a:xfrm>
            <a:off x="539552" y="1700808"/>
            <a:ext cx="8229600" cy="4680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3000" dirty="0" smtClean="0"/>
              <a:t>Difficulties in …</a:t>
            </a:r>
          </a:p>
          <a:p>
            <a:pPr marL="0" indent="0" algn="just">
              <a:buFont typeface="Arial" pitchFamily="34" charset="0"/>
              <a:buNone/>
            </a:pPr>
            <a:endParaRPr lang="en-US" sz="1100" dirty="0" smtClean="0"/>
          </a:p>
          <a:p>
            <a:pPr algn="just"/>
            <a:r>
              <a:rPr lang="en-US" sz="2400" dirty="0" smtClean="0"/>
              <a:t>Completing MOOCS / Textbooks</a:t>
            </a:r>
          </a:p>
          <a:p>
            <a:pPr lvl="1" algn="just"/>
            <a:r>
              <a:rPr lang="en-US" sz="1600" dirty="0" smtClean="0"/>
              <a:t>There are tons of world-class AI education materials up there. But it’s just hard to complete by yourself!</a:t>
            </a:r>
          </a:p>
          <a:p>
            <a:pPr lvl="1" algn="just"/>
            <a:r>
              <a:rPr lang="en-US" sz="1600" dirty="0" smtClean="0"/>
              <a:t>Data shows you need positive pressures from others to reach the end.</a:t>
            </a:r>
          </a:p>
          <a:p>
            <a:pPr lvl="1" algn="just"/>
            <a:endParaRPr lang="en-US" sz="2000" dirty="0" smtClean="0"/>
          </a:p>
          <a:p>
            <a:pPr algn="just"/>
            <a:r>
              <a:rPr lang="en-US" sz="2400" dirty="0" smtClean="0"/>
              <a:t>Confirming your understanding</a:t>
            </a:r>
          </a:p>
          <a:p>
            <a:pPr lvl="1"/>
            <a:r>
              <a:rPr lang="en-US" sz="1600" dirty="0" smtClean="0"/>
              <a:t>You can learn more by teaching, and you can really confirm your understanding by teaching. Everyone knows that, but finding an opportunity to teach is difficult when you are learning solo.</a:t>
            </a:r>
          </a:p>
          <a:p>
            <a:pPr lvl="1"/>
            <a:endParaRPr lang="en-US" sz="1600" dirty="0" smtClean="0"/>
          </a:p>
          <a:p>
            <a:pPr algn="just"/>
            <a:r>
              <a:rPr lang="en-US" sz="2400" dirty="0" smtClean="0">
                <a:solidFill>
                  <a:schemeClr val="bg1"/>
                </a:solidFill>
              </a:rPr>
              <a:t>Building real-world Application</a:t>
            </a:r>
          </a:p>
          <a:p>
            <a:pPr lvl="1"/>
            <a:r>
              <a:rPr lang="en-US" sz="1600" dirty="0" smtClean="0">
                <a:solidFill>
                  <a:schemeClr val="bg1"/>
                </a:solidFill>
              </a:rPr>
              <a:t>You can learn theories and methods by yourself. You can also find tutorials using sample datasets yourself.</a:t>
            </a:r>
            <a:br>
              <a:rPr lang="en-US" sz="1600" dirty="0" smtClean="0">
                <a:solidFill>
                  <a:schemeClr val="bg1"/>
                </a:solidFill>
              </a:rPr>
            </a:br>
            <a:r>
              <a:rPr lang="en-US" sz="1600" dirty="0" smtClean="0">
                <a:solidFill>
                  <a:schemeClr val="bg1"/>
                </a:solidFill>
              </a:rPr>
              <a:t>But finding a really interesting and meaningful problems for you to work on next is sometimes difficult.</a:t>
            </a:r>
          </a:p>
          <a:p>
            <a:pPr lvl="1"/>
            <a:endParaRPr lang="en-US" sz="1600" dirty="0" smtClean="0"/>
          </a:p>
        </p:txBody>
      </p:sp>
    </p:spTree>
    <p:extLst>
      <p:ext uri="{BB962C8B-B14F-4D97-AF65-F5344CB8AC3E}">
        <p14:creationId xmlns:p14="http://schemas.microsoft.com/office/powerpoint/2010/main" val="400423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Problems</a:t>
            </a:r>
            <a:r>
              <a:rPr lang="fr-CH" dirty="0" smtClean="0"/>
              <a:t> in solo-</a:t>
            </a:r>
            <a:r>
              <a:rPr lang="fr-CH" dirty="0" err="1" smtClean="0"/>
              <a:t>studying</a:t>
            </a:r>
            <a:r>
              <a:rPr lang="fr-CH" dirty="0" smtClean="0"/>
              <a:t> AI/ML</a:t>
            </a:r>
            <a:endParaRPr lang="fr-CH" dirty="0"/>
          </a:p>
        </p:txBody>
      </p:sp>
      <p:sp>
        <p:nvSpPr>
          <p:cNvPr id="5" name="Content Placeholder 4"/>
          <p:cNvSpPr>
            <a:spLocks noGrp="1"/>
          </p:cNvSpPr>
          <p:nvPr>
            <p:ph idx="1"/>
          </p:nvPr>
        </p:nvSpPr>
        <p:spPr>
          <a:xfrm>
            <a:off x="539552" y="1700808"/>
            <a:ext cx="8229600" cy="4680520"/>
          </a:xfrm>
        </p:spPr>
        <p:txBody>
          <a:bodyPr>
            <a:normAutofit fontScale="92500" lnSpcReduction="10000"/>
          </a:bodyPr>
          <a:lstStyle/>
          <a:p>
            <a:pPr marL="0" indent="0" algn="just">
              <a:buNone/>
            </a:pPr>
            <a:r>
              <a:rPr lang="en-US" sz="3000" dirty="0" smtClean="0"/>
              <a:t>Difficulties in …</a:t>
            </a:r>
          </a:p>
          <a:p>
            <a:pPr marL="0" indent="0" algn="just">
              <a:buNone/>
            </a:pPr>
            <a:endParaRPr lang="en-US" sz="1100" dirty="0" smtClean="0"/>
          </a:p>
          <a:p>
            <a:pPr algn="just"/>
            <a:r>
              <a:rPr lang="en-US" sz="2400" dirty="0" smtClean="0"/>
              <a:t>Completing MOOCS / Textbooks</a:t>
            </a:r>
          </a:p>
          <a:p>
            <a:pPr lvl="1" algn="just"/>
            <a:r>
              <a:rPr lang="en-US" sz="1600" dirty="0" smtClean="0"/>
              <a:t>There are tons of world-class AI education materials up there. But it’s just hard to complete by yourself!</a:t>
            </a:r>
          </a:p>
          <a:p>
            <a:pPr lvl="1" algn="just"/>
            <a:r>
              <a:rPr lang="en-US" sz="1600" dirty="0" smtClean="0"/>
              <a:t>Data shows you need positive pressures from others to reach the end.</a:t>
            </a:r>
          </a:p>
          <a:p>
            <a:pPr lvl="1" algn="just"/>
            <a:endParaRPr lang="en-US" sz="2000" dirty="0"/>
          </a:p>
          <a:p>
            <a:pPr algn="just"/>
            <a:r>
              <a:rPr lang="en-US" sz="2400" dirty="0" smtClean="0"/>
              <a:t>Confirming your understanding</a:t>
            </a:r>
            <a:endParaRPr lang="en-US" sz="2400" dirty="0"/>
          </a:p>
          <a:p>
            <a:pPr lvl="1"/>
            <a:r>
              <a:rPr lang="en-US" sz="1600" dirty="0"/>
              <a:t>You can learn more by </a:t>
            </a:r>
            <a:r>
              <a:rPr lang="en-US" sz="1600" dirty="0" smtClean="0"/>
              <a:t>teaching, and you can really confirm your understanding by teaching. Everyone knows that, but finding an opportunity to teach is difficult when you are learning solo.</a:t>
            </a:r>
          </a:p>
          <a:p>
            <a:pPr lvl="1"/>
            <a:endParaRPr lang="en-US" sz="1600" dirty="0" smtClean="0"/>
          </a:p>
          <a:p>
            <a:pPr algn="just"/>
            <a:r>
              <a:rPr lang="en-US" sz="2400" dirty="0" smtClean="0"/>
              <a:t>Building real-world Application</a:t>
            </a:r>
          </a:p>
          <a:p>
            <a:pPr lvl="1"/>
            <a:r>
              <a:rPr lang="en-US" sz="1600" dirty="0" smtClean="0"/>
              <a:t>You can learn theories and methods by yourself. You can also find tutorials using sample datasets yourself.</a:t>
            </a:r>
            <a:br>
              <a:rPr lang="en-US" sz="1600" dirty="0" smtClean="0"/>
            </a:br>
            <a:r>
              <a:rPr lang="en-US" sz="1600" dirty="0" smtClean="0"/>
              <a:t>But finding a really interesting and meaningful problems for you to work on next is sometimes difficult.</a:t>
            </a:r>
          </a:p>
          <a:p>
            <a:pPr lvl="1"/>
            <a:endParaRPr lang="en-US" sz="1600" dirty="0" smtClean="0"/>
          </a:p>
        </p:txBody>
      </p:sp>
    </p:spTree>
    <p:extLst>
      <p:ext uri="{BB962C8B-B14F-4D97-AF65-F5344CB8AC3E}">
        <p14:creationId xmlns:p14="http://schemas.microsoft.com/office/powerpoint/2010/main" val="3806721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Solution: </a:t>
            </a:r>
            <a:r>
              <a:rPr lang="fr-CH" dirty="0" err="1" smtClean="0"/>
              <a:t>We</a:t>
            </a:r>
            <a:r>
              <a:rPr lang="fr-CH" dirty="0" smtClean="0"/>
              <a:t> are </a:t>
            </a:r>
            <a:r>
              <a:rPr lang="fr-CH" dirty="0" err="1" smtClean="0"/>
              <a:t>here</a:t>
            </a:r>
            <a:r>
              <a:rPr lang="fr-CH" dirty="0" smtClean="0"/>
              <a:t> for </a:t>
            </a:r>
            <a:r>
              <a:rPr lang="fr-CH" dirty="0" err="1" smtClean="0"/>
              <a:t>you</a:t>
            </a:r>
            <a:r>
              <a:rPr lang="fr-CH" dirty="0" smtClean="0"/>
              <a:t>!</a:t>
            </a:r>
            <a:endParaRPr lang="fr-CH"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060848"/>
            <a:ext cx="3451143" cy="4015481"/>
          </a:xfrm>
          <a:prstGeom prst="rect">
            <a:avLst/>
          </a:prstGeom>
        </p:spPr>
      </p:pic>
      <p:sp>
        <p:nvSpPr>
          <p:cNvPr id="6" name="Content Placeholder 4"/>
          <p:cNvSpPr>
            <a:spLocks noGrp="1"/>
          </p:cNvSpPr>
          <p:nvPr>
            <p:ph idx="1"/>
          </p:nvPr>
        </p:nvSpPr>
        <p:spPr>
          <a:xfrm>
            <a:off x="1403648" y="1628800"/>
            <a:ext cx="2736304" cy="432048"/>
          </a:xfrm>
          <a:ln>
            <a:solidFill>
              <a:schemeClr val="tx1"/>
            </a:solidFill>
          </a:ln>
        </p:spPr>
        <p:txBody>
          <a:bodyPr>
            <a:normAutofit lnSpcReduction="10000"/>
          </a:bodyPr>
          <a:lstStyle/>
          <a:p>
            <a:pPr marL="0" indent="0" algn="ctr">
              <a:buNone/>
            </a:pPr>
            <a:r>
              <a:rPr lang="en-US" sz="2400" dirty="0" smtClean="0"/>
              <a:t>Genève School of AI</a:t>
            </a:r>
          </a:p>
        </p:txBody>
      </p:sp>
      <p:sp>
        <p:nvSpPr>
          <p:cNvPr id="7" name="Content Placeholder 4"/>
          <p:cNvSpPr txBox="1">
            <a:spLocks/>
          </p:cNvSpPr>
          <p:nvPr/>
        </p:nvSpPr>
        <p:spPr>
          <a:xfrm>
            <a:off x="4644008" y="1844824"/>
            <a:ext cx="3600400" cy="45365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sz="1600" dirty="0" smtClean="0"/>
          </a:p>
        </p:txBody>
      </p:sp>
      <p:sp>
        <p:nvSpPr>
          <p:cNvPr id="8" name="Content Placeholder 4"/>
          <p:cNvSpPr txBox="1">
            <a:spLocks/>
          </p:cNvSpPr>
          <p:nvPr/>
        </p:nvSpPr>
        <p:spPr>
          <a:xfrm>
            <a:off x="4644008" y="2276872"/>
            <a:ext cx="4320480" cy="37052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Community to</a:t>
            </a:r>
            <a:r>
              <a:rPr lang="fr-CH" sz="2000" dirty="0" smtClean="0"/>
              <a:t>: </a:t>
            </a:r>
          </a:p>
          <a:p>
            <a:pPr marL="0" indent="0">
              <a:buNone/>
            </a:pPr>
            <a:endParaRPr lang="fr-CH" sz="1000" dirty="0" smtClean="0"/>
          </a:p>
          <a:p>
            <a:pPr>
              <a:buFontTx/>
              <a:buChar char="-"/>
            </a:pPr>
            <a:r>
              <a:rPr lang="fr-CH" sz="1600" dirty="0" smtClean="0"/>
              <a:t>Help </a:t>
            </a:r>
            <a:r>
              <a:rPr lang="fr-CH" sz="1600" dirty="0" err="1" smtClean="0"/>
              <a:t>you</a:t>
            </a:r>
            <a:r>
              <a:rPr lang="fr-CH" sz="1600" dirty="0" smtClean="0"/>
              <a:t> </a:t>
            </a:r>
            <a:r>
              <a:rPr lang="fr-CH" sz="1600" dirty="0" err="1" smtClean="0"/>
              <a:t>complete</a:t>
            </a:r>
            <a:r>
              <a:rPr lang="fr-CH" sz="1600" dirty="0" smtClean="0"/>
              <a:t> </a:t>
            </a:r>
            <a:r>
              <a:rPr lang="fr-CH" sz="1600" dirty="0" err="1" smtClean="0"/>
              <a:t>your</a:t>
            </a:r>
            <a:r>
              <a:rPr lang="fr-CH" sz="1600" dirty="0" smtClean="0"/>
              <a:t> </a:t>
            </a:r>
            <a:r>
              <a:rPr lang="fr-CH" sz="1600" dirty="0" err="1" smtClean="0"/>
              <a:t>MOOCs</a:t>
            </a:r>
            <a:r>
              <a:rPr lang="fr-CH" sz="1600" dirty="0" smtClean="0"/>
              <a:t> / </a:t>
            </a:r>
            <a:r>
              <a:rPr lang="fr-CH" sz="1600" dirty="0" err="1" smtClean="0"/>
              <a:t>Textbooks</a:t>
            </a:r>
            <a:r>
              <a:rPr lang="fr-CH" sz="1600" dirty="0" smtClean="0"/>
              <a:t> by positive pressure!</a:t>
            </a:r>
          </a:p>
          <a:p>
            <a:pPr>
              <a:buFontTx/>
              <a:buChar char="-"/>
            </a:pPr>
            <a:r>
              <a:rPr lang="en-US" sz="1600" dirty="0" smtClean="0"/>
              <a:t>Provide you with teaching opportunities so you can confirm your understanding and learn more!</a:t>
            </a:r>
          </a:p>
          <a:p>
            <a:pPr>
              <a:buFontTx/>
              <a:buChar char="-"/>
            </a:pPr>
            <a:r>
              <a:rPr lang="en-US" sz="1600" dirty="0" smtClean="0"/>
              <a:t>Find an interesting and meaningful real-world</a:t>
            </a:r>
            <a:r>
              <a:rPr lang="en-US" sz="1600" dirty="0"/>
              <a:t> </a:t>
            </a:r>
            <a:r>
              <a:rPr lang="en-US" sz="1600" dirty="0" smtClean="0"/>
              <a:t>problems/applications we can work on together!</a:t>
            </a:r>
          </a:p>
          <a:p>
            <a:pPr>
              <a:buFontTx/>
              <a:buChar char="-"/>
            </a:pPr>
            <a:endParaRPr lang="en-US" sz="1600" dirty="0"/>
          </a:p>
          <a:p>
            <a:pPr marL="0" indent="0">
              <a:buNone/>
            </a:pPr>
            <a:r>
              <a:rPr lang="en-US" sz="1600" dirty="0" smtClean="0"/>
              <a:t>..and other stuffs you cannot achieve by learning solo!</a:t>
            </a:r>
          </a:p>
        </p:txBody>
      </p:sp>
      <p:sp>
        <p:nvSpPr>
          <p:cNvPr id="9" name="Oval Callout 8"/>
          <p:cNvSpPr/>
          <p:nvPr/>
        </p:nvSpPr>
        <p:spPr>
          <a:xfrm rot="444852">
            <a:off x="4249991" y="1323830"/>
            <a:ext cx="2016224" cy="720080"/>
          </a:xfrm>
          <a:prstGeom prst="wedgeEllipseCallout">
            <a:avLst>
              <a:gd name="adj1" fmla="val -48600"/>
              <a:gd name="adj2" fmla="val 987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100+ members</a:t>
            </a:r>
            <a:endParaRPr lang="en-US" dirty="0"/>
          </a:p>
        </p:txBody>
      </p:sp>
    </p:spTree>
    <p:extLst>
      <p:ext uri="{BB962C8B-B14F-4D97-AF65-F5344CB8AC3E}">
        <p14:creationId xmlns:p14="http://schemas.microsoft.com/office/powerpoint/2010/main" val="273374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What’s</a:t>
            </a:r>
            <a:r>
              <a:rPr lang="fr-CH" dirty="0" smtClean="0"/>
              <a:t> </a:t>
            </a:r>
            <a:r>
              <a:rPr lang="fr-CH" dirty="0" err="1" smtClean="0"/>
              <a:t>School</a:t>
            </a:r>
            <a:r>
              <a:rPr lang="fr-CH" dirty="0" smtClean="0"/>
              <a:t> of AI?</a:t>
            </a:r>
            <a:endParaRPr lang="en-US" dirty="0" smtClean="0"/>
          </a:p>
        </p:txBody>
      </p:sp>
      <p:sp>
        <p:nvSpPr>
          <p:cNvPr id="5" name="Content Placeholder 4"/>
          <p:cNvSpPr>
            <a:spLocks noGrp="1"/>
          </p:cNvSpPr>
          <p:nvPr>
            <p:ph idx="1"/>
          </p:nvPr>
        </p:nvSpPr>
        <p:spPr/>
        <p:txBody>
          <a:bodyPr>
            <a:noAutofit/>
          </a:bodyPr>
          <a:lstStyle/>
          <a:p>
            <a:pPr algn="just"/>
            <a:r>
              <a:rPr lang="en-US" sz="2000" dirty="0" smtClean="0"/>
              <a:t>An </a:t>
            </a:r>
            <a:r>
              <a:rPr lang="en-US" sz="2000" dirty="0"/>
              <a:t>international school dedicated to studying, teaching, and creating </a:t>
            </a:r>
            <a:r>
              <a:rPr lang="en-US" sz="2000" dirty="0" smtClean="0"/>
              <a:t>Artificial Intelligence </a:t>
            </a:r>
            <a:r>
              <a:rPr lang="en-US" sz="2000" dirty="0"/>
              <a:t>to help solve the world’s most difficult problems</a:t>
            </a:r>
            <a:r>
              <a:rPr lang="en-US" sz="2000" dirty="0" smtClean="0"/>
              <a:t>.</a:t>
            </a:r>
          </a:p>
          <a:p>
            <a:pPr algn="just">
              <a:buNone/>
            </a:pPr>
            <a:endParaRPr lang="en-US" sz="2000" dirty="0" smtClean="0"/>
          </a:p>
          <a:p>
            <a:r>
              <a:rPr lang="fr-CH" sz="2000" dirty="0"/>
              <a:t>Our </a:t>
            </a:r>
            <a:r>
              <a:rPr lang="fr-CH" sz="2000" dirty="0" err="1"/>
              <a:t>Core</a:t>
            </a:r>
            <a:r>
              <a:rPr lang="fr-CH" sz="2000" dirty="0"/>
              <a:t> Values</a:t>
            </a:r>
          </a:p>
          <a:p>
            <a:pPr lvl="1"/>
            <a:r>
              <a:rPr lang="en-US" sz="1600" dirty="0"/>
              <a:t>1. Embrace the Weird (We celebrate radically new ways of thinking. The unusual excites us.)</a:t>
            </a:r>
          </a:p>
          <a:p>
            <a:pPr lvl="1"/>
            <a:r>
              <a:rPr lang="en-US" sz="1600" dirty="0"/>
              <a:t>2. Inspire and Educate (When we influence others, we make sure it inspires &amp; educates them in </a:t>
            </a:r>
            <a:r>
              <a:rPr lang="en-US" sz="1600" dirty="0" smtClean="0"/>
              <a:t>some</a:t>
            </a:r>
            <a:r>
              <a:rPr lang="fr-CH" sz="1600" dirty="0" err="1" smtClean="0"/>
              <a:t>way</a:t>
            </a:r>
            <a:r>
              <a:rPr lang="fr-CH" sz="1600" dirty="0"/>
              <a:t>).</a:t>
            </a:r>
          </a:p>
          <a:p>
            <a:pPr lvl="1"/>
            <a:r>
              <a:rPr lang="en-US" sz="1600" dirty="0"/>
              <a:t>3. Data Driven Optimism (We’re optimistic people that use data to verify our beliefs.)</a:t>
            </a:r>
          </a:p>
          <a:p>
            <a:pPr lvl="1"/>
            <a:r>
              <a:rPr lang="en-US" sz="1600" dirty="0"/>
              <a:t>4. Rapid Experimentation (We try to fail fast so we can improve the next iteration)</a:t>
            </a:r>
          </a:p>
          <a:p>
            <a:pPr lvl="1"/>
            <a:r>
              <a:rPr lang="en-US" sz="1600" dirty="0"/>
              <a:t>5. Be Frugal (We find clever ways to support ourselves and grow our community, grassroots style)</a:t>
            </a:r>
          </a:p>
          <a:p>
            <a:pPr lvl="1"/>
            <a:r>
              <a:rPr lang="en-US" sz="1600" dirty="0"/>
              <a:t>6. Choose Love, not Fear (We try our best to make all of our decisions based on love for ourselves </a:t>
            </a:r>
            <a:r>
              <a:rPr lang="en-US" sz="1600" dirty="0" smtClean="0"/>
              <a:t>and </a:t>
            </a:r>
            <a:r>
              <a:rPr lang="fr-CH" sz="1600" dirty="0" err="1" smtClean="0"/>
              <a:t>others</a:t>
            </a:r>
            <a:r>
              <a:rPr lang="fr-CH" sz="1600" dirty="0"/>
              <a:t>)</a:t>
            </a:r>
          </a:p>
          <a:p>
            <a:pPr lvl="1"/>
            <a:r>
              <a:rPr lang="en-US" sz="1600" dirty="0"/>
              <a:t>7. Draw the Owl (We’re not always given instructions. So we take ownership and figure them </a:t>
            </a:r>
            <a:r>
              <a:rPr lang="en-US" sz="1600" dirty="0" smtClean="0"/>
              <a:t>out </a:t>
            </a:r>
            <a:r>
              <a:rPr lang="fr-CH" sz="1600" dirty="0" err="1" smtClean="0"/>
              <a:t>ourselves</a:t>
            </a:r>
            <a:r>
              <a:rPr lang="fr-CH" sz="1600" dirty="0"/>
              <a:t>)</a:t>
            </a:r>
            <a:endParaRPr lang="en-US" sz="16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Presence</a:t>
            </a:r>
            <a:r>
              <a:rPr lang="fr-CH" dirty="0" smtClean="0"/>
              <a:t> </a:t>
            </a:r>
            <a:r>
              <a:rPr lang="fr-CH" dirty="0" err="1" smtClean="0"/>
              <a:t>around</a:t>
            </a:r>
            <a:r>
              <a:rPr lang="fr-CH" dirty="0" smtClean="0"/>
              <a:t> the world</a:t>
            </a:r>
          </a:p>
        </p:txBody>
      </p:sp>
      <p:sp>
        <p:nvSpPr>
          <p:cNvPr id="3" name="Content Placeholder 2"/>
          <p:cNvSpPr>
            <a:spLocks noGrp="1"/>
          </p:cNvSpPr>
          <p:nvPr>
            <p:ph idx="1"/>
          </p:nvPr>
        </p:nvSpPr>
        <p:spPr/>
        <p:txBody>
          <a:bodyPr/>
          <a:lstStyle/>
          <a:p>
            <a:r>
              <a:rPr lang="fr-CH" dirty="0" smtClean="0"/>
              <a:t>800 </a:t>
            </a:r>
            <a:r>
              <a:rPr lang="fr-CH" dirty="0" err="1" smtClean="0"/>
              <a:t>deans</a:t>
            </a:r>
            <a:r>
              <a:rPr lang="fr-CH" dirty="0" smtClean="0"/>
              <a:t> for 400 </a:t>
            </a:r>
            <a:r>
              <a:rPr lang="fr-CH" dirty="0" err="1" smtClean="0"/>
              <a:t>cities</a:t>
            </a:r>
            <a:endParaRPr lang="fr-CH" dirty="0"/>
          </a:p>
        </p:txBody>
      </p:sp>
      <p:pic>
        <p:nvPicPr>
          <p:cNvPr id="2050" name="Picture 2"/>
          <p:cNvPicPr>
            <a:picLocks noChangeAspect="1" noChangeArrowheads="1"/>
          </p:cNvPicPr>
          <p:nvPr/>
        </p:nvPicPr>
        <p:blipFill>
          <a:blip r:embed="rId2" cstate="print"/>
          <a:srcRect/>
          <a:stretch>
            <a:fillRect/>
          </a:stretch>
        </p:blipFill>
        <p:spPr bwMode="auto">
          <a:xfrm>
            <a:off x="539552" y="2276872"/>
            <a:ext cx="8100020" cy="382150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Who’s</a:t>
            </a:r>
            <a:r>
              <a:rPr lang="fr-CH" dirty="0" smtClean="0"/>
              <a:t> the </a:t>
            </a:r>
            <a:r>
              <a:rPr lang="fr-CH" dirty="0" err="1" smtClean="0"/>
              <a:t>Director</a:t>
            </a:r>
            <a:endParaRPr lang="fr-CH" dirty="0"/>
          </a:p>
        </p:txBody>
      </p:sp>
      <p:sp>
        <p:nvSpPr>
          <p:cNvPr id="5" name="Content Placeholder 4"/>
          <p:cNvSpPr>
            <a:spLocks noGrp="1"/>
          </p:cNvSpPr>
          <p:nvPr>
            <p:ph idx="1"/>
          </p:nvPr>
        </p:nvSpPr>
        <p:spPr>
          <a:xfrm>
            <a:off x="457200" y="3429000"/>
            <a:ext cx="8229600" cy="2697163"/>
          </a:xfrm>
        </p:spPr>
        <p:txBody>
          <a:bodyPr>
            <a:normAutofit/>
          </a:bodyPr>
          <a:lstStyle/>
          <a:p>
            <a:pPr algn="just"/>
            <a:r>
              <a:rPr lang="en-US" sz="2400" dirty="0" err="1" smtClean="0"/>
              <a:t>Siraj</a:t>
            </a:r>
            <a:r>
              <a:rPr lang="en-US" sz="2400" dirty="0" smtClean="0"/>
              <a:t> </a:t>
            </a:r>
            <a:r>
              <a:rPr lang="en-US" sz="2400" dirty="0" err="1"/>
              <a:t>Raval</a:t>
            </a:r>
            <a:r>
              <a:rPr lang="en-US" sz="2400" dirty="0"/>
              <a:t> - He lives to serve all Wizards [the shared moniker of the community</a:t>
            </a:r>
            <a:r>
              <a:rPr lang="en-US" sz="2400" dirty="0" smtClean="0"/>
              <a:t>]. Inspiring</a:t>
            </a:r>
            <a:r>
              <a:rPr lang="en-US" sz="2400" dirty="0"/>
              <a:t>, educating, and guiding them along their journey to help them </a:t>
            </a:r>
            <a:r>
              <a:rPr lang="en-US" sz="2400" dirty="0" smtClean="0"/>
              <a:t>maximize their </a:t>
            </a:r>
            <a:r>
              <a:rPr lang="en-US" sz="2400" dirty="0"/>
              <a:t>positive impact in the world using AI </a:t>
            </a:r>
            <a:r>
              <a:rPr lang="en-US" sz="2400" dirty="0" smtClean="0"/>
              <a:t>technology. </a:t>
            </a:r>
          </a:p>
        </p:txBody>
      </p:sp>
      <p:pic>
        <p:nvPicPr>
          <p:cNvPr id="4098" name="Picture 2" descr="C:\Users\charles\Desktop\Dropbox\SchoolOfAI\Presentation\siraj.jpg"/>
          <p:cNvPicPr>
            <a:picLocks noChangeAspect="1" noChangeArrowheads="1"/>
          </p:cNvPicPr>
          <p:nvPr/>
        </p:nvPicPr>
        <p:blipFill>
          <a:blip r:embed="rId2" cstate="print"/>
          <a:srcRect/>
          <a:stretch>
            <a:fillRect/>
          </a:stretch>
        </p:blipFill>
        <p:spPr bwMode="auto">
          <a:xfrm>
            <a:off x="3635896" y="1412776"/>
            <a:ext cx="1959149" cy="1959149"/>
          </a:xfrm>
          <a:prstGeom prst="ellipse">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908</Words>
  <Application>Microsoft Office PowerPoint</Application>
  <PresentationFormat>On-screen Show (4:3)</PresentationFormat>
  <Paragraphs>94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Geneva School of AI</vt:lpstr>
      <vt:lpstr>Welcome</vt:lpstr>
      <vt:lpstr>Problems in solo-studying AI/ML</vt:lpstr>
      <vt:lpstr>Problems in solo-studying AI/ML</vt:lpstr>
      <vt:lpstr>Problems in solo-studying AI/ML</vt:lpstr>
      <vt:lpstr>Solution: We are here for you!</vt:lpstr>
      <vt:lpstr>What’s School of AI?</vt:lpstr>
      <vt:lpstr>Presence around the world</vt:lpstr>
      <vt:lpstr>Who’s the Director</vt:lpstr>
      <vt:lpstr>A view of what we intend to achieve in Geneva</vt:lpstr>
      <vt:lpstr>Geneva School of AI</vt:lpstr>
      <vt:lpstr>Prerequisites</vt:lpstr>
      <vt:lpstr>A Youtube channel to follow</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Geneva School of AI</dc:title>
  <dc:creator>charles malafosse</dc:creator>
  <cp:lastModifiedBy>Iriya, Tatsuaki</cp:lastModifiedBy>
  <cp:revision>33</cp:revision>
  <dcterms:created xsi:type="dcterms:W3CDTF">2018-08-22T12:08:34Z</dcterms:created>
  <dcterms:modified xsi:type="dcterms:W3CDTF">2018-09-20T17:21:50Z</dcterms:modified>
</cp:coreProperties>
</file>