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736A9-1385-4D35-B9B7-C50CC0FB558B}" v="2" dt="2023-09-16T17:16:55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918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delfini" userId="2127a8de6bb5953d" providerId="LiveId" clId="{EC9736A9-1385-4D35-B9B7-C50CC0FB558B}"/>
    <pc:docChg chg="custSel modSld">
      <pc:chgData name="lucas delfini" userId="2127a8de6bb5953d" providerId="LiveId" clId="{EC9736A9-1385-4D35-B9B7-C50CC0FB558B}" dt="2023-09-16T17:17:46.929" v="15" actId="1076"/>
      <pc:docMkLst>
        <pc:docMk/>
      </pc:docMkLst>
      <pc:sldChg chg="modSp mod">
        <pc:chgData name="lucas delfini" userId="2127a8de6bb5953d" providerId="LiveId" clId="{EC9736A9-1385-4D35-B9B7-C50CC0FB558B}" dt="2023-09-16T17:16:42.677" v="10" actId="20577"/>
        <pc:sldMkLst>
          <pc:docMk/>
          <pc:sldMk cId="0" sldId="261"/>
        </pc:sldMkLst>
        <pc:spChg chg="mod">
          <ac:chgData name="lucas delfini" userId="2127a8de6bb5953d" providerId="LiveId" clId="{EC9736A9-1385-4D35-B9B7-C50CC0FB558B}" dt="2023-09-16T17:16:42.677" v="10" actId="20577"/>
          <ac:spMkLst>
            <pc:docMk/>
            <pc:sldMk cId="0" sldId="261"/>
            <ac:spMk id="17" creationId="{308487D9-6E65-E1CC-1507-C9AB37C3A75B}"/>
          </ac:spMkLst>
        </pc:spChg>
      </pc:sldChg>
      <pc:sldChg chg="delSp modSp">
        <pc:chgData name="lucas delfini" userId="2127a8de6bb5953d" providerId="LiveId" clId="{EC9736A9-1385-4D35-B9B7-C50CC0FB558B}" dt="2023-09-16T17:16:55.417" v="12" actId="1076"/>
        <pc:sldMkLst>
          <pc:docMk/>
          <pc:sldMk cId="0" sldId="262"/>
        </pc:sldMkLst>
        <pc:picChg chg="mod">
          <ac:chgData name="lucas delfini" userId="2127a8de6bb5953d" providerId="LiveId" clId="{EC9736A9-1385-4D35-B9B7-C50CC0FB558B}" dt="2023-09-16T17:16:55.417" v="12" actId="1076"/>
          <ac:picMkLst>
            <pc:docMk/>
            <pc:sldMk cId="0" sldId="262"/>
            <ac:picMk id="6146" creationId="{D2B9CB63-A251-12F7-D79A-D2FCBBB8F37F}"/>
          </ac:picMkLst>
        </pc:picChg>
        <pc:picChg chg="del">
          <ac:chgData name="lucas delfini" userId="2127a8de6bb5953d" providerId="LiveId" clId="{EC9736A9-1385-4D35-B9B7-C50CC0FB558B}" dt="2023-09-16T17:16:52.670" v="11" actId="478"/>
          <ac:picMkLst>
            <pc:docMk/>
            <pc:sldMk cId="0" sldId="262"/>
            <ac:picMk id="6148" creationId="{2D23C93B-9846-0A49-03EE-8BC7F2BD9D92}"/>
          </ac:picMkLst>
        </pc:picChg>
      </pc:sldChg>
      <pc:sldChg chg="modSp mod">
        <pc:chgData name="lucas delfini" userId="2127a8de6bb5953d" providerId="LiveId" clId="{EC9736A9-1385-4D35-B9B7-C50CC0FB558B}" dt="2023-09-16T17:17:46.929" v="15" actId="1076"/>
        <pc:sldMkLst>
          <pc:docMk/>
          <pc:sldMk cId="0" sldId="263"/>
        </pc:sldMkLst>
        <pc:spChg chg="mod">
          <ac:chgData name="lucas delfini" userId="2127a8de6bb5953d" providerId="LiveId" clId="{EC9736A9-1385-4D35-B9B7-C50CC0FB558B}" dt="2023-09-16T17:17:46.929" v="15" actId="1076"/>
          <ac:spMkLst>
            <pc:docMk/>
            <pc:sldMk cId="0" sldId="263"/>
            <ac:spMk id="99" creationId="{00000000-0000-0000-0000-000000000000}"/>
          </ac:spMkLst>
        </pc:spChg>
      </pc:sldChg>
      <pc:sldChg chg="modSp mod">
        <pc:chgData name="lucas delfini" userId="2127a8de6bb5953d" providerId="LiveId" clId="{EC9736A9-1385-4D35-B9B7-C50CC0FB558B}" dt="2023-09-16T17:17:20.706" v="14" actId="33524"/>
        <pc:sldMkLst>
          <pc:docMk/>
          <pc:sldMk cId="0" sldId="264"/>
        </pc:sldMkLst>
        <pc:spChg chg="mod">
          <ac:chgData name="lucas delfini" userId="2127a8de6bb5953d" providerId="LiveId" clId="{EC9736A9-1385-4D35-B9B7-C50CC0FB558B}" dt="2023-09-16T17:17:20.706" v="14" actId="33524"/>
          <ac:spMkLst>
            <pc:docMk/>
            <pc:sldMk cId="0" sldId="264"/>
            <ac:spMk id="10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3384ed80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3384ed80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3384ed80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3384ed80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3384ed80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3384ed80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3384ed8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3384ed8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3384ed80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3384ed80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3384ed80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3384ed80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3384ed8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3384ed8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3384ed80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3384ed80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3384ed80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3384ed80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3384ed80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3384ed80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gif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4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6.png"/><Relationship Id="rId3" Type="http://schemas.openxmlformats.org/officeDocument/2006/relationships/image" Target="../media/image4.jpeg"/><Relationship Id="rId7" Type="http://schemas.openxmlformats.org/officeDocument/2006/relationships/image" Target="../media/image16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sv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62163" y="1646099"/>
            <a:ext cx="5316600" cy="18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Desenvolvimento de plataforma web para gestão de finanças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679576" y="4410635"/>
            <a:ext cx="4464424" cy="591640"/>
          </a:xfrm>
          <a:prstGeom prst="rect">
            <a:avLst/>
          </a:prstGeom>
        </p:spPr>
        <p:txBody>
          <a:bodyPr spcFirstLastPara="1" wrap="square" lIns="91425" tIns="91425" rIns="91425" bIns="3600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87" dirty="0"/>
              <a:t>Lucas Delfini </a:t>
            </a:r>
            <a:r>
              <a:rPr lang="pt-BR" sz="1387" dirty="0" err="1"/>
              <a:t>RIbeiro</a:t>
            </a:r>
            <a:r>
              <a:rPr lang="pt-BR" sz="1387" dirty="0"/>
              <a:t> da Silva - 109309</a:t>
            </a:r>
            <a:endParaRPr sz="1387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87" dirty="0"/>
              <a:t>Gabriel Augusto </a:t>
            </a:r>
            <a:r>
              <a:rPr lang="pt-BR" sz="1387" dirty="0" err="1"/>
              <a:t>vaz</a:t>
            </a:r>
            <a:r>
              <a:rPr lang="pt-BR" sz="1387" dirty="0"/>
              <a:t> de Lima - 109978</a:t>
            </a:r>
            <a:endParaRPr sz="1387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87" dirty="0"/>
              <a:t>Orientador: Prof. Sérgio Eduardo Nunes </a:t>
            </a:r>
            <a:endParaRPr sz="1387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525" y="0"/>
            <a:ext cx="1330476" cy="133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áfico 2" descr="Processador com preenchimento sólido">
            <a:extLst>
              <a:ext uri="{FF2B5EF4-FFF2-40B4-BE49-F238E27FC236}">
                <a16:creationId xmlns:a16="http://schemas.microsoft.com/office/drawing/2014/main" id="{4A28E548-65DA-DFBE-539F-9D5C3A5C8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7479" y="1904439"/>
            <a:ext cx="1334621" cy="13346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031B535-60E8-F98C-71FC-E89135F39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95546">
            <a:off x="-3976822" y="-1795204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41A8FEF-144C-862E-E011-AC1AA0A22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4648">
            <a:off x="-3656332" y="4687088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1BC3217-89A6-5898-E61A-CD8E3C83B9C0}"/>
              </a:ext>
            </a:extLst>
          </p:cNvPr>
          <p:cNvGrpSpPr/>
          <p:nvPr/>
        </p:nvGrpSpPr>
        <p:grpSpPr>
          <a:xfrm>
            <a:off x="0" y="0"/>
            <a:ext cx="3429000" cy="638735"/>
            <a:chOff x="0" y="0"/>
            <a:chExt cx="3274361" cy="50426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3394F535-66AB-2199-ACCE-8AE17399A72E}"/>
                </a:ext>
              </a:extLst>
            </p:cNvPr>
            <p:cNvSpPr/>
            <p:nvPr/>
          </p:nvSpPr>
          <p:spPr>
            <a:xfrm>
              <a:off x="0" y="0"/>
              <a:ext cx="2622176" cy="504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7394D3A4-39ED-D3EC-EE56-99DDDCAE2CCA}"/>
                </a:ext>
              </a:extLst>
            </p:cNvPr>
            <p:cNvSpPr/>
            <p:nvPr/>
          </p:nvSpPr>
          <p:spPr>
            <a:xfrm rot="5400000">
              <a:off x="2696136" y="-73958"/>
              <a:ext cx="504265" cy="6521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F636BAF2-37F5-1A7C-5C6E-E4A042C98E52}"/>
              </a:ext>
            </a:extLst>
          </p:cNvPr>
          <p:cNvSpPr txBox="1">
            <a:spLocks/>
          </p:cNvSpPr>
          <p:nvPr/>
        </p:nvSpPr>
        <p:spPr>
          <a:xfrm>
            <a:off x="218550" y="33016"/>
            <a:ext cx="21481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Referências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BE8552B-C304-5AD0-6EFD-13B2F108F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4648">
            <a:off x="-3851314" y="4619852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3D279768-DC55-87DC-7304-61E9109AB75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525" y="0"/>
            <a:ext cx="1330476" cy="133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612A140-9E40-A7C3-ABC8-95A1806EECA5}"/>
              </a:ext>
            </a:extLst>
          </p:cNvPr>
          <p:cNvSpPr txBox="1"/>
          <p:nvPr/>
        </p:nvSpPr>
        <p:spPr>
          <a:xfrm>
            <a:off x="1546413" y="1682020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Confederação Nacional do Comércio (CNC) – Pesquisa de Endividamento e inadimplência do Consumidor.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Serasa – Pesquisa Finanças Infantis.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Eliseu Martins - Contabilidade de Custo.</a:t>
            </a:r>
          </a:p>
        </p:txBody>
      </p:sp>
      <p:pic>
        <p:nvPicPr>
          <p:cNvPr id="3074" name="Picture 2" descr="Confederação Nacional do Comércio de Bens, Serviços e Turismo – Wikipédia,  a enciclopédia livre">
            <a:extLst>
              <a:ext uri="{FF2B5EF4-FFF2-40B4-BE49-F238E27FC236}">
                <a16:creationId xmlns:a16="http://schemas.microsoft.com/office/drawing/2014/main" id="{50D9BB10-F8F3-C23D-21D7-167020F5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13" y="3534106"/>
            <a:ext cx="1164869" cy="109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rviços de alimentação fecham 2022 com o maior número de novas empresas,  revela Serasa Experian ‹ O Regional">
            <a:extLst>
              <a:ext uri="{FF2B5EF4-FFF2-40B4-BE49-F238E27FC236}">
                <a16:creationId xmlns:a16="http://schemas.microsoft.com/office/drawing/2014/main" id="{774369AF-43F2-14BC-13A2-1EC9C026B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687" y="3894856"/>
            <a:ext cx="1420627" cy="73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ntabilidade de Custos | Amazon.com.br">
            <a:extLst>
              <a:ext uri="{FF2B5EF4-FFF2-40B4-BE49-F238E27FC236}">
                <a16:creationId xmlns:a16="http://schemas.microsoft.com/office/drawing/2014/main" id="{D6BE2AD5-E667-202C-1B73-FB1951274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720" y="3584721"/>
            <a:ext cx="861210" cy="133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D081C9E-FC32-2CB1-E9B2-93EA2023A09B}"/>
              </a:ext>
            </a:extLst>
          </p:cNvPr>
          <p:cNvGrpSpPr/>
          <p:nvPr/>
        </p:nvGrpSpPr>
        <p:grpSpPr>
          <a:xfrm>
            <a:off x="0" y="0"/>
            <a:ext cx="3429000" cy="638735"/>
            <a:chOff x="0" y="0"/>
            <a:chExt cx="3274361" cy="50426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3C61E6D2-5891-F11F-3151-057C31294398}"/>
                </a:ext>
              </a:extLst>
            </p:cNvPr>
            <p:cNvSpPr/>
            <p:nvPr/>
          </p:nvSpPr>
          <p:spPr>
            <a:xfrm>
              <a:off x="0" y="0"/>
              <a:ext cx="2622176" cy="504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F88E5400-A164-A7A2-C2D9-EF96BCA80D91}"/>
                </a:ext>
              </a:extLst>
            </p:cNvPr>
            <p:cNvSpPr/>
            <p:nvPr/>
          </p:nvSpPr>
          <p:spPr>
            <a:xfrm rot="5400000">
              <a:off x="2696136" y="-73958"/>
              <a:ext cx="504265" cy="6521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F1D8799C-9BE1-A4C6-2DDF-1382F824658B}"/>
              </a:ext>
            </a:extLst>
          </p:cNvPr>
          <p:cNvSpPr txBox="1">
            <a:spLocks/>
          </p:cNvSpPr>
          <p:nvPr/>
        </p:nvSpPr>
        <p:spPr>
          <a:xfrm>
            <a:off x="218550" y="33016"/>
            <a:ext cx="21481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Encerramento</a:t>
            </a:r>
          </a:p>
        </p:txBody>
      </p:sp>
      <p:pic>
        <p:nvPicPr>
          <p:cNvPr id="8" name="Google Shape;56;p13">
            <a:extLst>
              <a:ext uri="{FF2B5EF4-FFF2-40B4-BE49-F238E27FC236}">
                <a16:creationId xmlns:a16="http://schemas.microsoft.com/office/drawing/2014/main" id="{835082AE-0869-262F-257E-1D152D6CFE9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525" y="0"/>
            <a:ext cx="1330476" cy="13304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B7109D6-D55D-D6B3-ACF9-083420506D10}"/>
              </a:ext>
            </a:extLst>
          </p:cNvPr>
          <p:cNvSpPr txBox="1"/>
          <p:nvPr/>
        </p:nvSpPr>
        <p:spPr>
          <a:xfrm>
            <a:off x="2292723" y="2033141"/>
            <a:ext cx="43973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Agradeço a todos pela </a:t>
            </a:r>
            <a:br>
              <a:rPr lang="pt-BR" sz="3200" dirty="0"/>
            </a:br>
            <a:r>
              <a:rPr lang="pt-BR" sz="3200" dirty="0"/>
              <a:t>presença!</a:t>
            </a: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D22C7CEB-54C0-A198-1BE8-DD1871BD4150}"/>
              </a:ext>
            </a:extLst>
          </p:cNvPr>
          <p:cNvSpPr txBox="1">
            <a:spLocks/>
          </p:cNvSpPr>
          <p:nvPr/>
        </p:nvSpPr>
        <p:spPr>
          <a:xfrm>
            <a:off x="4679576" y="4410635"/>
            <a:ext cx="4464424" cy="5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360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lnSpc>
                <a:spcPct val="100000"/>
              </a:lnSpc>
              <a:buFont typeface="Arial"/>
              <a:buNone/>
            </a:pPr>
            <a:r>
              <a:rPr lang="pt-BR" sz="1387"/>
              <a:t>Lucas Delfini RIbeiro da Silva - 109309</a:t>
            </a:r>
          </a:p>
          <a:p>
            <a:pPr marL="0" indent="0" algn="r">
              <a:lnSpc>
                <a:spcPct val="100000"/>
              </a:lnSpc>
              <a:buFont typeface="Arial"/>
              <a:buNone/>
            </a:pPr>
            <a:r>
              <a:rPr lang="pt-BR" sz="1387"/>
              <a:t>Gabriel Augusto vaz de Lima - 109978</a:t>
            </a:r>
          </a:p>
          <a:p>
            <a:pPr marL="0" indent="0" algn="r">
              <a:lnSpc>
                <a:spcPct val="100000"/>
              </a:lnSpc>
              <a:buFont typeface="Arial"/>
              <a:buNone/>
            </a:pPr>
            <a:r>
              <a:rPr lang="pt-BR" sz="1387"/>
              <a:t>Orientador: Prof. Sérgio Eduardo Nunes </a:t>
            </a:r>
            <a:endParaRPr lang="pt-BR" sz="1387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E9725FE-1BB5-4FE5-799C-871D48B9C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4648">
            <a:off x="-3851314" y="4619852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56" y="1195387"/>
            <a:ext cx="451485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877" y="1195387"/>
            <a:ext cx="4120674" cy="28582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EF25ABB3-84D6-71CA-C9CD-4A82FE2563BE}"/>
              </a:ext>
            </a:extLst>
          </p:cNvPr>
          <p:cNvGrpSpPr/>
          <p:nvPr/>
        </p:nvGrpSpPr>
        <p:grpSpPr>
          <a:xfrm>
            <a:off x="0" y="0"/>
            <a:ext cx="3429000" cy="638735"/>
            <a:chOff x="0" y="0"/>
            <a:chExt cx="3274361" cy="504267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2E56BB00-7B31-1D69-EB5B-968F7F550B64}"/>
                </a:ext>
              </a:extLst>
            </p:cNvPr>
            <p:cNvSpPr/>
            <p:nvPr/>
          </p:nvSpPr>
          <p:spPr>
            <a:xfrm>
              <a:off x="0" y="0"/>
              <a:ext cx="2622176" cy="504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Triângulo isósceles 2">
              <a:extLst>
                <a:ext uri="{FF2B5EF4-FFF2-40B4-BE49-F238E27FC236}">
                  <a16:creationId xmlns:a16="http://schemas.microsoft.com/office/drawing/2014/main" id="{FE82DF2B-94E9-9028-9D1E-4DE492BB22A6}"/>
                </a:ext>
              </a:extLst>
            </p:cNvPr>
            <p:cNvSpPr/>
            <p:nvPr/>
          </p:nvSpPr>
          <p:spPr>
            <a:xfrm rot="5400000">
              <a:off x="2696136" y="-73958"/>
              <a:ext cx="504265" cy="6521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18550" y="33016"/>
            <a:ext cx="21481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Introdução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D5A9215-B44A-381F-06B1-00DDC687A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4648">
            <a:off x="-3851314" y="4619852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E2B5DD52-943B-D0A5-60AA-4DC181C08A0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3525" y="0"/>
            <a:ext cx="1330476" cy="13304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ADC9358-C45B-6422-5233-7CB5A49EB818}"/>
              </a:ext>
            </a:extLst>
          </p:cNvPr>
          <p:cNvSpPr txBox="1"/>
          <p:nvPr/>
        </p:nvSpPr>
        <p:spPr>
          <a:xfrm>
            <a:off x="2366682" y="4178444"/>
            <a:ext cx="152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CNC, 2022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A62F864-8B93-698A-195B-79C2D5584EB3}"/>
              </a:ext>
            </a:extLst>
          </p:cNvPr>
          <p:cNvSpPr txBox="1"/>
          <p:nvPr/>
        </p:nvSpPr>
        <p:spPr>
          <a:xfrm>
            <a:off x="6829724" y="4178444"/>
            <a:ext cx="152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CNC, 2022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3927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De acordo com Eliseu Martins(2018) em seu livro "Contabilidade de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Custos“, o planejamento orçamentário consiste em projetar as receitas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 despesas futuras de uma entidade, visando orientar a tomada de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decisão e garantir a saúde financeira do mesmo.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062FFF0-1ACB-0926-D4BF-9CA3F7E44E29}"/>
              </a:ext>
            </a:extLst>
          </p:cNvPr>
          <p:cNvGrpSpPr/>
          <p:nvPr/>
        </p:nvGrpSpPr>
        <p:grpSpPr>
          <a:xfrm>
            <a:off x="0" y="0"/>
            <a:ext cx="3429000" cy="638735"/>
            <a:chOff x="0" y="0"/>
            <a:chExt cx="3274361" cy="504267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949629F-D346-9F5B-29BF-50ABC6344114}"/>
                </a:ext>
              </a:extLst>
            </p:cNvPr>
            <p:cNvSpPr/>
            <p:nvPr/>
          </p:nvSpPr>
          <p:spPr>
            <a:xfrm>
              <a:off x="0" y="0"/>
              <a:ext cx="2622176" cy="504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D5C576BE-8B2C-C2CC-B85E-D3A6C5BFB51C}"/>
                </a:ext>
              </a:extLst>
            </p:cNvPr>
            <p:cNvSpPr/>
            <p:nvPr/>
          </p:nvSpPr>
          <p:spPr>
            <a:xfrm rot="5400000">
              <a:off x="2696136" y="-73958"/>
              <a:ext cx="504265" cy="6521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Google Shape;61;p14">
            <a:extLst>
              <a:ext uri="{FF2B5EF4-FFF2-40B4-BE49-F238E27FC236}">
                <a16:creationId xmlns:a16="http://schemas.microsoft.com/office/drawing/2014/main" id="{414F127C-BE03-4A38-6AC7-69CAE0EB45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550" y="33016"/>
            <a:ext cx="21481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Introdução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1EE7A3A-457C-EF6F-F54F-CE654FE24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4648">
            <a:off x="-3730289" y="4450509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oogle Shape;56;p13">
            <a:extLst>
              <a:ext uri="{FF2B5EF4-FFF2-40B4-BE49-F238E27FC236}">
                <a16:creationId xmlns:a16="http://schemas.microsoft.com/office/drawing/2014/main" id="{35027EAC-5CA3-517E-9ADB-AC90378D632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525" y="0"/>
            <a:ext cx="1330476" cy="133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2" descr="Contabilidade de Custos | Amazon.com.br">
            <a:extLst>
              <a:ext uri="{FF2B5EF4-FFF2-40B4-BE49-F238E27FC236}">
                <a16:creationId xmlns:a16="http://schemas.microsoft.com/office/drawing/2014/main" id="{C20890B4-F8C3-C540-479F-62EEF08A3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26" y="2798207"/>
            <a:ext cx="1430999" cy="221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65488" y="2029550"/>
            <a:ext cx="85206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Desenvolver uma aplicação para centralizar a vida financeira do usuário, simplificando o trabalho de gestão e organização das estradas e saídas geradas ao longo do mês.</a:t>
            </a:r>
            <a:endParaRPr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192F059-3DD0-4157-D2B9-4DAAB985F1DE}"/>
              </a:ext>
            </a:extLst>
          </p:cNvPr>
          <p:cNvGrpSpPr/>
          <p:nvPr/>
        </p:nvGrpSpPr>
        <p:grpSpPr>
          <a:xfrm>
            <a:off x="0" y="0"/>
            <a:ext cx="3429000" cy="638735"/>
            <a:chOff x="0" y="0"/>
            <a:chExt cx="3274361" cy="50426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68D61FE8-D033-2C23-EE1D-D4B340297DD5}"/>
                </a:ext>
              </a:extLst>
            </p:cNvPr>
            <p:cNvSpPr/>
            <p:nvPr/>
          </p:nvSpPr>
          <p:spPr>
            <a:xfrm>
              <a:off x="0" y="0"/>
              <a:ext cx="2622176" cy="504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735B1F40-1365-2F09-4368-FC0979104B48}"/>
                </a:ext>
              </a:extLst>
            </p:cNvPr>
            <p:cNvSpPr/>
            <p:nvPr/>
          </p:nvSpPr>
          <p:spPr>
            <a:xfrm rot="5400000">
              <a:off x="2696136" y="-73958"/>
              <a:ext cx="504265" cy="6521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09EBE9FA-0DFD-6637-14AD-90637393BD4D}"/>
              </a:ext>
            </a:extLst>
          </p:cNvPr>
          <p:cNvSpPr txBox="1">
            <a:spLocks/>
          </p:cNvSpPr>
          <p:nvPr/>
        </p:nvSpPr>
        <p:spPr>
          <a:xfrm>
            <a:off x="218550" y="33016"/>
            <a:ext cx="21481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Objetivo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6184BD-768B-2CB2-D707-7BBEDABF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4648">
            <a:off x="-3521861" y="4357635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C201D497-9218-A123-A93D-CD3997DB7A9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525" y="0"/>
            <a:ext cx="1330476" cy="133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AC164D7-B2F4-7BA2-29B5-1622A87DE137}"/>
              </a:ext>
            </a:extLst>
          </p:cNvPr>
          <p:cNvGrpSpPr/>
          <p:nvPr/>
        </p:nvGrpSpPr>
        <p:grpSpPr>
          <a:xfrm>
            <a:off x="0" y="0"/>
            <a:ext cx="3429000" cy="638735"/>
            <a:chOff x="0" y="0"/>
            <a:chExt cx="3274361" cy="50426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B37A1B40-E7BC-23DC-1FEA-78FC7FFB8734}"/>
                </a:ext>
              </a:extLst>
            </p:cNvPr>
            <p:cNvSpPr/>
            <p:nvPr/>
          </p:nvSpPr>
          <p:spPr>
            <a:xfrm>
              <a:off x="0" y="0"/>
              <a:ext cx="2622176" cy="504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68FAB9C1-EFFC-D479-6872-56CD519986B6}"/>
                </a:ext>
              </a:extLst>
            </p:cNvPr>
            <p:cNvSpPr/>
            <p:nvPr/>
          </p:nvSpPr>
          <p:spPr>
            <a:xfrm rot="5400000">
              <a:off x="2696136" y="-73958"/>
              <a:ext cx="504265" cy="6521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D9EC437F-A9A7-5F9D-5EE8-6BF5B1AB5D4F}"/>
              </a:ext>
            </a:extLst>
          </p:cNvPr>
          <p:cNvSpPr txBox="1">
            <a:spLocks/>
          </p:cNvSpPr>
          <p:nvPr/>
        </p:nvSpPr>
        <p:spPr>
          <a:xfrm>
            <a:off x="218550" y="33016"/>
            <a:ext cx="21481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Justificativa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64EFD5D-4028-2E14-AEFC-21C4E2F76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4648">
            <a:off x="-3851314" y="4619852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FAAFD564-2EE3-5855-B867-6CFCBB13A65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525" y="0"/>
            <a:ext cx="1330476" cy="133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10" descr="Dinheiro com preenchimento sólido">
            <a:extLst>
              <a:ext uri="{FF2B5EF4-FFF2-40B4-BE49-F238E27FC236}">
                <a16:creationId xmlns:a16="http://schemas.microsoft.com/office/drawing/2014/main" id="{C5F9D57A-0964-D649-A441-4596A5E979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14492" y="1657350"/>
            <a:ext cx="914400" cy="914400"/>
          </a:xfrm>
          <a:prstGeom prst="rect">
            <a:avLst/>
          </a:prstGeom>
        </p:spPr>
      </p:pic>
      <p:pic>
        <p:nvPicPr>
          <p:cNvPr id="13" name="Gráfico 12" descr="Selo cruz com preenchimento sólido">
            <a:extLst>
              <a:ext uri="{FF2B5EF4-FFF2-40B4-BE49-F238E27FC236}">
                <a16:creationId xmlns:a16="http://schemas.microsoft.com/office/drawing/2014/main" id="{AA14E674-8D5A-E195-4C4A-14D93A3DD1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0546" y="1657350"/>
            <a:ext cx="914400" cy="914400"/>
          </a:xfrm>
          <a:prstGeom prst="rect">
            <a:avLst/>
          </a:prstGeom>
        </p:spPr>
      </p:pic>
      <p:pic>
        <p:nvPicPr>
          <p:cNvPr id="15" name="Gráfico 14" descr="Ligar com preenchimento sólido">
            <a:extLst>
              <a:ext uri="{FF2B5EF4-FFF2-40B4-BE49-F238E27FC236}">
                <a16:creationId xmlns:a16="http://schemas.microsoft.com/office/drawing/2014/main" id="{CEDC2BCA-8692-A68E-CF6B-B139D56B1D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86600" y="1657350"/>
            <a:ext cx="914400" cy="9144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CDBA742-8691-8D7C-8F83-42DC36547EA5}"/>
              </a:ext>
            </a:extLst>
          </p:cNvPr>
          <p:cNvSpPr txBox="1"/>
          <p:nvPr/>
        </p:nvSpPr>
        <p:spPr>
          <a:xfrm>
            <a:off x="899162" y="2701949"/>
            <a:ext cx="21450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Grande número de pessoas endividadas ou com problemas de gestão financeira.</a:t>
            </a:r>
          </a:p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BD0FE6-31CD-9A91-46CA-84F19007B5F8}"/>
              </a:ext>
            </a:extLst>
          </p:cNvPr>
          <p:cNvSpPr txBox="1"/>
          <p:nvPr/>
        </p:nvSpPr>
        <p:spPr>
          <a:xfrm>
            <a:off x="3685216" y="2701949"/>
            <a:ext cx="2145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Baixa quantidade de ferramentas gratuitas focadas em gestão financeira.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D95E519-7F48-D67E-A774-64C422491CB5}"/>
              </a:ext>
            </a:extLst>
          </p:cNvPr>
          <p:cNvSpPr txBox="1"/>
          <p:nvPr/>
        </p:nvSpPr>
        <p:spPr>
          <a:xfrm>
            <a:off x="6471270" y="2701949"/>
            <a:ext cx="21450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1445" lvl="0" algn="ctr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dirty="0"/>
              <a:t>Evolução da tecnologia alinhada para controle financeiro.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B9CC8C73-23AD-55EC-20AC-964C534C5A11}"/>
              </a:ext>
            </a:extLst>
          </p:cNvPr>
          <p:cNvGrpSpPr/>
          <p:nvPr/>
        </p:nvGrpSpPr>
        <p:grpSpPr>
          <a:xfrm>
            <a:off x="0" y="0"/>
            <a:ext cx="4619065" cy="638735"/>
            <a:chOff x="0" y="0"/>
            <a:chExt cx="3274361" cy="50426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A5E631CB-DC64-E8A0-16D0-E008BC163A78}"/>
                </a:ext>
              </a:extLst>
            </p:cNvPr>
            <p:cNvSpPr/>
            <p:nvPr/>
          </p:nvSpPr>
          <p:spPr>
            <a:xfrm>
              <a:off x="0" y="0"/>
              <a:ext cx="2622176" cy="504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D499AC45-2F03-C002-1885-B328C61C53C9}"/>
                </a:ext>
              </a:extLst>
            </p:cNvPr>
            <p:cNvSpPr/>
            <p:nvPr/>
          </p:nvSpPr>
          <p:spPr>
            <a:xfrm rot="5400000">
              <a:off x="2696136" y="-73958"/>
              <a:ext cx="504265" cy="6521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F2C5267E-FD6F-4228-8BD7-3D5355103FAB}"/>
              </a:ext>
            </a:extLst>
          </p:cNvPr>
          <p:cNvSpPr txBox="1">
            <a:spLocks/>
          </p:cNvSpPr>
          <p:nvPr/>
        </p:nvSpPr>
        <p:spPr>
          <a:xfrm>
            <a:off x="218549" y="33016"/>
            <a:ext cx="371471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Revisão de literatura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35C5A76-3472-4C68-126A-5F6192259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4648">
            <a:off x="-3851314" y="4619852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FF805770-6402-B13C-E8C9-33A6DB3DA09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525" y="0"/>
            <a:ext cx="1330476" cy="133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10" descr="Aspiração com preenchimento sólido">
            <a:extLst>
              <a:ext uri="{FF2B5EF4-FFF2-40B4-BE49-F238E27FC236}">
                <a16:creationId xmlns:a16="http://schemas.microsoft.com/office/drawing/2014/main" id="{4470E9A4-AFE4-9E9F-3E8D-AC908DF9A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72158" y="1966455"/>
            <a:ext cx="914400" cy="914400"/>
          </a:xfrm>
          <a:prstGeom prst="rect">
            <a:avLst/>
          </a:prstGeom>
        </p:spPr>
      </p:pic>
      <p:pic>
        <p:nvPicPr>
          <p:cNvPr id="13" name="Gráfico 12" descr="Internet estrutura de tópicos">
            <a:extLst>
              <a:ext uri="{FF2B5EF4-FFF2-40B4-BE49-F238E27FC236}">
                <a16:creationId xmlns:a16="http://schemas.microsoft.com/office/drawing/2014/main" id="{5947D71F-094E-E0D9-010F-512F568296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94370" y="1966455"/>
            <a:ext cx="914400" cy="914400"/>
          </a:xfrm>
          <a:prstGeom prst="rect">
            <a:avLst/>
          </a:prstGeom>
        </p:spPr>
      </p:pic>
      <p:pic>
        <p:nvPicPr>
          <p:cNvPr id="15" name="Gráfico 14" descr="Empréstimo com preenchimento sólido">
            <a:extLst>
              <a:ext uri="{FF2B5EF4-FFF2-40B4-BE49-F238E27FC236}">
                <a16:creationId xmlns:a16="http://schemas.microsoft.com/office/drawing/2014/main" id="{32F31D9F-BE6B-2CA7-5EDE-0F27C6247C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33264" y="1933439"/>
            <a:ext cx="914400" cy="9144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D5703F8-F53B-03A4-A482-C7456037302A}"/>
              </a:ext>
            </a:extLst>
          </p:cNvPr>
          <p:cNvSpPr txBox="1"/>
          <p:nvPr/>
        </p:nvSpPr>
        <p:spPr>
          <a:xfrm>
            <a:off x="5783899" y="3166107"/>
            <a:ext cx="1290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Planejamento orçamentário </a:t>
            </a:r>
          </a:p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8487D9-6E65-E1CC-1507-C9AB37C3A75B}"/>
              </a:ext>
            </a:extLst>
          </p:cNvPr>
          <p:cNvSpPr txBox="1"/>
          <p:nvPr/>
        </p:nvSpPr>
        <p:spPr>
          <a:xfrm>
            <a:off x="1706111" y="3166108"/>
            <a:ext cx="1290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9225" lvl="0" algn="ctr" rtl="0">
              <a:spcBef>
                <a:spcPts val="0"/>
              </a:spcBef>
              <a:spcAft>
                <a:spcPts val="0"/>
              </a:spcAft>
              <a:buSzPts val="1250"/>
            </a:pPr>
            <a:r>
              <a:rPr lang="pt-BR" sz="1400" dirty="0"/>
              <a:t>Aplicação web/Mobile </a:t>
            </a:r>
          </a:p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B92A5EE-D3D0-7B07-344F-E9F25F4C2660}"/>
              </a:ext>
            </a:extLst>
          </p:cNvPr>
          <p:cNvSpPr txBox="1"/>
          <p:nvPr/>
        </p:nvSpPr>
        <p:spPr>
          <a:xfrm>
            <a:off x="3745005" y="3058386"/>
            <a:ext cx="1290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9225" lvl="0" algn="ctr" rtl="0">
              <a:spcBef>
                <a:spcPts val="0"/>
              </a:spcBef>
              <a:spcAft>
                <a:spcPts val="0"/>
              </a:spcAft>
              <a:buSzPts val="1250"/>
            </a:pPr>
            <a:r>
              <a:rPr lang="pt-BR" sz="1400" dirty="0"/>
              <a:t>Finanças </a:t>
            </a:r>
          </a:p>
          <a:p>
            <a:pPr marL="149225" lvl="0" algn="ctr" rtl="0">
              <a:spcBef>
                <a:spcPts val="0"/>
              </a:spcBef>
              <a:spcAft>
                <a:spcPts val="0"/>
              </a:spcAft>
              <a:buSzPts val="1250"/>
            </a:pPr>
            <a:r>
              <a:rPr lang="pt-BR" sz="1400" dirty="0"/>
              <a:t>e </a:t>
            </a:r>
          </a:p>
          <a:p>
            <a:pPr marL="149225" lvl="0" algn="ctr" rtl="0">
              <a:spcBef>
                <a:spcPts val="0"/>
              </a:spcBef>
              <a:spcAft>
                <a:spcPts val="0"/>
              </a:spcAft>
              <a:buSzPts val="1250"/>
            </a:pPr>
            <a:r>
              <a:rPr lang="pt-BR" sz="1400" dirty="0"/>
              <a:t>dívidas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1B11297D-547A-09A4-2E0E-74A38C98BF3A}"/>
              </a:ext>
            </a:extLst>
          </p:cNvPr>
          <p:cNvGrpSpPr/>
          <p:nvPr/>
        </p:nvGrpSpPr>
        <p:grpSpPr>
          <a:xfrm>
            <a:off x="0" y="0"/>
            <a:ext cx="3429000" cy="638735"/>
            <a:chOff x="0" y="0"/>
            <a:chExt cx="3274361" cy="50426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A5FA7118-5DE5-1631-4C5B-6955E839D4AD}"/>
                </a:ext>
              </a:extLst>
            </p:cNvPr>
            <p:cNvSpPr/>
            <p:nvPr/>
          </p:nvSpPr>
          <p:spPr>
            <a:xfrm>
              <a:off x="0" y="0"/>
              <a:ext cx="2622176" cy="504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2EE2AAD2-BBCF-FEBD-246C-B204383FBB5A}"/>
                </a:ext>
              </a:extLst>
            </p:cNvPr>
            <p:cNvSpPr/>
            <p:nvPr/>
          </p:nvSpPr>
          <p:spPr>
            <a:xfrm rot="5400000">
              <a:off x="2696136" y="-73958"/>
              <a:ext cx="504265" cy="6521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2E0B06D9-AE40-6AA2-43D8-4B2EC15A5BAD}"/>
              </a:ext>
            </a:extLst>
          </p:cNvPr>
          <p:cNvSpPr txBox="1">
            <a:spLocks/>
          </p:cNvSpPr>
          <p:nvPr/>
        </p:nvSpPr>
        <p:spPr>
          <a:xfrm>
            <a:off x="218550" y="33016"/>
            <a:ext cx="21481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Metodologia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0D36A24-9300-F2E3-9271-816A2F8D8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4648">
            <a:off x="-3851314" y="4619852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A57FA13A-19DB-1F2F-C2F2-F49B12FEE62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525" y="0"/>
            <a:ext cx="1330476" cy="133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10" descr="Lupa estrutura de tópicos">
            <a:extLst>
              <a:ext uri="{FF2B5EF4-FFF2-40B4-BE49-F238E27FC236}">
                <a16:creationId xmlns:a16="http://schemas.microsoft.com/office/drawing/2014/main" id="{45A2C9BD-FE44-57F1-FCAB-72348B03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7157" y="1508030"/>
            <a:ext cx="914400" cy="914400"/>
          </a:xfrm>
          <a:prstGeom prst="rect">
            <a:avLst/>
          </a:prstGeom>
        </p:spPr>
      </p:pic>
      <p:pic>
        <p:nvPicPr>
          <p:cNvPr id="13" name="Gráfico 12" descr="Internet estrutura de tópicos">
            <a:extLst>
              <a:ext uri="{FF2B5EF4-FFF2-40B4-BE49-F238E27FC236}">
                <a16:creationId xmlns:a16="http://schemas.microsoft.com/office/drawing/2014/main" id="{0825079C-7251-D431-2B04-62FC2F1372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90618" y="1497004"/>
            <a:ext cx="914400" cy="914400"/>
          </a:xfrm>
          <a:prstGeom prst="rect">
            <a:avLst/>
          </a:prstGeom>
        </p:spPr>
      </p:pic>
      <p:pic>
        <p:nvPicPr>
          <p:cNvPr id="15" name="Gráfico 14" descr="Ethernet com preenchimento sólido">
            <a:extLst>
              <a:ext uri="{FF2B5EF4-FFF2-40B4-BE49-F238E27FC236}">
                <a16:creationId xmlns:a16="http://schemas.microsoft.com/office/drawing/2014/main" id="{527F3FB0-ADEA-030C-662B-BBE37B4FB6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04079" y="1508030"/>
            <a:ext cx="914400" cy="914400"/>
          </a:xfrm>
          <a:prstGeom prst="rect">
            <a:avLst/>
          </a:prstGeom>
        </p:spPr>
      </p:pic>
      <p:pic>
        <p:nvPicPr>
          <p:cNvPr id="17" name="Gráfico 16" descr="Prancheta Parcialmente Marcada com preenchimento sólido">
            <a:extLst>
              <a:ext uri="{FF2B5EF4-FFF2-40B4-BE49-F238E27FC236}">
                <a16:creationId xmlns:a16="http://schemas.microsoft.com/office/drawing/2014/main" id="{B49798D4-D0DC-F6D2-4FB4-97C2A2F6D0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17540" y="1508030"/>
            <a:ext cx="914400" cy="914400"/>
          </a:xfrm>
          <a:prstGeom prst="rect">
            <a:avLst/>
          </a:prstGeom>
        </p:spPr>
      </p:pic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DC43FCC9-2B75-FD5A-3660-171AEC829FF3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2091557" y="1954204"/>
            <a:ext cx="1099061" cy="11026"/>
          </a:xfrm>
          <a:prstGeom prst="bentConnector3">
            <a:avLst>
              <a:gd name="adj1" fmla="val 100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72C244C8-2D4E-9407-6E6F-6054702923E1}"/>
              </a:ext>
            </a:extLst>
          </p:cNvPr>
          <p:cNvCxnSpPr/>
          <p:nvPr/>
        </p:nvCxnSpPr>
        <p:spPr>
          <a:xfrm flipV="1">
            <a:off x="4105018" y="1954204"/>
            <a:ext cx="1099061" cy="11026"/>
          </a:xfrm>
          <a:prstGeom prst="bentConnector3">
            <a:avLst>
              <a:gd name="adj1" fmla="val 100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507591D2-A9E3-4C63-AA53-438A50BB2EFE}"/>
              </a:ext>
            </a:extLst>
          </p:cNvPr>
          <p:cNvCxnSpPr/>
          <p:nvPr/>
        </p:nvCxnSpPr>
        <p:spPr>
          <a:xfrm flipV="1">
            <a:off x="6152326" y="1965230"/>
            <a:ext cx="1099061" cy="11026"/>
          </a:xfrm>
          <a:prstGeom prst="bentConnector3">
            <a:avLst>
              <a:gd name="adj1" fmla="val 100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766A4BB-E28A-2F21-8457-65F927F798F0}"/>
              </a:ext>
            </a:extLst>
          </p:cNvPr>
          <p:cNvSpPr txBox="1"/>
          <p:nvPr/>
        </p:nvSpPr>
        <p:spPr>
          <a:xfrm>
            <a:off x="946838" y="2543410"/>
            <a:ext cx="13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Pesquisa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1BF2C1F-F0CB-8D54-D62D-11652F82F15C}"/>
              </a:ext>
            </a:extLst>
          </p:cNvPr>
          <p:cNvSpPr txBox="1"/>
          <p:nvPr/>
        </p:nvSpPr>
        <p:spPr>
          <a:xfrm>
            <a:off x="2960299" y="2543410"/>
            <a:ext cx="13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Tecnologias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D9210C7-4925-66D8-4041-477CCDA733F0}"/>
              </a:ext>
            </a:extLst>
          </p:cNvPr>
          <p:cNvSpPr txBox="1"/>
          <p:nvPr/>
        </p:nvSpPr>
        <p:spPr>
          <a:xfrm>
            <a:off x="4834274" y="2549302"/>
            <a:ext cx="165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Desenvolvimento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6C2E04-14DC-C535-3404-CFD9E403F6E0}"/>
              </a:ext>
            </a:extLst>
          </p:cNvPr>
          <p:cNvSpPr txBox="1"/>
          <p:nvPr/>
        </p:nvSpPr>
        <p:spPr>
          <a:xfrm>
            <a:off x="6987221" y="2537777"/>
            <a:ext cx="137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testes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B7C51E66-4BB5-6A67-07D7-C76930397B1D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647818" y="2851187"/>
            <a:ext cx="0" cy="71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Laravel – Wikipédia, a enciclopédia livre">
            <a:extLst>
              <a:ext uri="{FF2B5EF4-FFF2-40B4-BE49-F238E27FC236}">
                <a16:creationId xmlns:a16="http://schemas.microsoft.com/office/drawing/2014/main" id="{D2B9CB63-A251-12F7-D79A-D2FCBBB8F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906" y="3753599"/>
            <a:ext cx="555454" cy="57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E9A66D46-47BC-223E-67C7-0E039BD92F86}"/>
              </a:ext>
            </a:extLst>
          </p:cNvPr>
          <p:cNvCxnSpPr>
            <a:cxnSpLocks/>
          </p:cNvCxnSpPr>
          <p:nvPr/>
        </p:nvCxnSpPr>
        <p:spPr>
          <a:xfrm>
            <a:off x="5729871" y="2851187"/>
            <a:ext cx="0" cy="71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4" name="Picture 10">
            <a:extLst>
              <a:ext uri="{FF2B5EF4-FFF2-40B4-BE49-F238E27FC236}">
                <a16:creationId xmlns:a16="http://schemas.microsoft.com/office/drawing/2014/main" id="{0045A22D-F667-511C-6179-E6C66E335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41" y="3826223"/>
            <a:ext cx="509675" cy="5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Trello - ícones de mídia social grátis">
            <a:extLst>
              <a:ext uri="{FF2B5EF4-FFF2-40B4-BE49-F238E27FC236}">
                <a16:creationId xmlns:a16="http://schemas.microsoft.com/office/drawing/2014/main" id="{B6B45263-EFC9-D61C-9311-44042790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1" y="3830780"/>
            <a:ext cx="500562" cy="50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754129"/>
            <a:ext cx="8520600" cy="1330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 algn="just">
              <a:lnSpc>
                <a:spcPct val="100000"/>
              </a:lnSpc>
              <a:buClr>
                <a:schemeClr val="dk1"/>
              </a:buClr>
              <a:buSzPts val="1100"/>
            </a:pPr>
            <a:endParaRPr sz="1200" dirty="0">
              <a:solidFill>
                <a:schemeClr val="dk1"/>
              </a:solidFill>
            </a:endParaRPr>
          </a:p>
          <a:p>
            <a:pPr marL="0" indent="0" algn="ctr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pt-BR" sz="1200" dirty="0">
                <a:solidFill>
                  <a:schemeClr val="dk1"/>
                </a:solidFill>
              </a:rPr>
              <a:t>Com a utilização da tecnologia, o software criado será responsivo para ser utilizado em qualquer aparelho com conexão à internet, por exemplo o celular, permitindo um usuário cadastrado realizar inserção de dados financeiros em categorias diversas, separando os valores de suas despesas e ao fim do mês sendo gerado um relatório mensal com os ganhos e gastos. 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A48F6EA-7D09-40A4-DBD1-B3ED7FA993D2}"/>
              </a:ext>
            </a:extLst>
          </p:cNvPr>
          <p:cNvGrpSpPr/>
          <p:nvPr/>
        </p:nvGrpSpPr>
        <p:grpSpPr>
          <a:xfrm>
            <a:off x="0" y="0"/>
            <a:ext cx="4437530" cy="638735"/>
            <a:chOff x="0" y="0"/>
            <a:chExt cx="3274361" cy="50426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83CCF73A-3DAB-7FAE-1C20-2573FCB67213}"/>
                </a:ext>
              </a:extLst>
            </p:cNvPr>
            <p:cNvSpPr/>
            <p:nvPr/>
          </p:nvSpPr>
          <p:spPr>
            <a:xfrm>
              <a:off x="0" y="0"/>
              <a:ext cx="2622176" cy="504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EE12F3DC-8063-4BA9-6800-23092EE4D078}"/>
                </a:ext>
              </a:extLst>
            </p:cNvPr>
            <p:cNvSpPr/>
            <p:nvPr/>
          </p:nvSpPr>
          <p:spPr>
            <a:xfrm rot="5400000">
              <a:off x="2696136" y="-73958"/>
              <a:ext cx="504265" cy="6521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3B749BEB-9199-86A1-ECE3-973C1F739A46}"/>
              </a:ext>
            </a:extLst>
          </p:cNvPr>
          <p:cNvSpPr txBox="1">
            <a:spLocks/>
          </p:cNvSpPr>
          <p:nvPr/>
        </p:nvSpPr>
        <p:spPr>
          <a:xfrm>
            <a:off x="218549" y="33016"/>
            <a:ext cx="34524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Resultados Esperados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0CC1858-D493-0CF4-E45C-59EA92766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4648">
            <a:off x="-3851314" y="4619852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4F462A16-E03D-1887-8B05-24884538D5F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525" y="0"/>
            <a:ext cx="1330476" cy="133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218549" y="1144846"/>
            <a:ext cx="8520600" cy="369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indent="-285750">
              <a:spcAft>
                <a:spcPts val="1200"/>
              </a:spcAft>
            </a:pPr>
            <a:r>
              <a:rPr lang="pt-BR" dirty="0"/>
              <a:t>Realização do trabalho de pesquisa;</a:t>
            </a:r>
          </a:p>
          <a:p>
            <a:pPr marL="742950" indent="-285750">
              <a:spcAft>
                <a:spcPts val="1200"/>
              </a:spcAft>
            </a:pPr>
            <a:r>
              <a:rPr lang="pt-BR" dirty="0"/>
              <a:t>Desenvolvido o plano de validação para as funcionalidades da aplicação;</a:t>
            </a:r>
          </a:p>
          <a:p>
            <a:pPr marL="742950" indent="-285750">
              <a:spcAft>
                <a:spcPts val="1200"/>
              </a:spcAft>
            </a:pPr>
            <a:r>
              <a:rPr lang="pt-BR" dirty="0"/>
              <a:t>Início do desenvolvimento:</a:t>
            </a:r>
          </a:p>
          <a:p>
            <a:pPr marL="1200150" lvl="1" indent="-285750">
              <a:spcAft>
                <a:spcPts val="1200"/>
              </a:spcAft>
            </a:pPr>
            <a:r>
              <a:rPr lang="pt-BR" dirty="0"/>
              <a:t>Login;</a:t>
            </a:r>
          </a:p>
          <a:p>
            <a:pPr marL="1200150" lvl="1" indent="-285750">
              <a:spcAft>
                <a:spcPts val="1200"/>
              </a:spcAft>
            </a:pPr>
            <a:r>
              <a:rPr lang="pt-BR" dirty="0"/>
              <a:t>Cadastro;</a:t>
            </a:r>
          </a:p>
          <a:p>
            <a:pPr marL="1200150" lvl="1" indent="-285750">
              <a:spcAft>
                <a:spcPts val="1200"/>
              </a:spcAft>
            </a:pPr>
            <a:r>
              <a:rPr lang="pt-BR" dirty="0"/>
              <a:t>Home Page;</a:t>
            </a:r>
          </a:p>
          <a:p>
            <a:pPr marL="1200150" lvl="1" indent="-285750">
              <a:spcAft>
                <a:spcPts val="1200"/>
              </a:spcAft>
            </a:pPr>
            <a:r>
              <a:rPr lang="pt-BR" dirty="0"/>
              <a:t>Esqueci minha senha.</a:t>
            </a:r>
            <a:endParaRPr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16E3D8-E6CF-CEE0-86BC-3581710A369D}"/>
              </a:ext>
            </a:extLst>
          </p:cNvPr>
          <p:cNvGrpSpPr/>
          <p:nvPr/>
        </p:nvGrpSpPr>
        <p:grpSpPr>
          <a:xfrm>
            <a:off x="0" y="0"/>
            <a:ext cx="4686300" cy="638735"/>
            <a:chOff x="0" y="0"/>
            <a:chExt cx="3274361" cy="50426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82930379-8B84-2B0F-C654-94129B2FDC3D}"/>
                </a:ext>
              </a:extLst>
            </p:cNvPr>
            <p:cNvSpPr/>
            <p:nvPr/>
          </p:nvSpPr>
          <p:spPr>
            <a:xfrm>
              <a:off x="0" y="0"/>
              <a:ext cx="2622176" cy="504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D9A77D7E-8FDA-832B-F828-8287927C5B46}"/>
                </a:ext>
              </a:extLst>
            </p:cNvPr>
            <p:cNvSpPr/>
            <p:nvPr/>
          </p:nvSpPr>
          <p:spPr>
            <a:xfrm rot="5400000">
              <a:off x="2696136" y="-73958"/>
              <a:ext cx="504265" cy="6521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DACEFC4B-2A0E-249B-C913-948F3D6CCC9B}"/>
              </a:ext>
            </a:extLst>
          </p:cNvPr>
          <p:cNvSpPr txBox="1">
            <a:spLocks/>
          </p:cNvSpPr>
          <p:nvPr/>
        </p:nvSpPr>
        <p:spPr>
          <a:xfrm>
            <a:off x="218549" y="33016"/>
            <a:ext cx="35667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Considerações Finais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AF47AFE-03CC-87FD-987B-37A5CAF5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94648">
            <a:off x="-3851314" y="4619852"/>
            <a:ext cx="5218195" cy="31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004B6047-83FA-E2BB-DE94-DE90FD9E009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525" y="0"/>
            <a:ext cx="1330476" cy="133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316</Words>
  <Application>Microsoft Office PowerPoint</Application>
  <PresentationFormat>Apresentação na tela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Desenvolvimento de plataforma web para gestão de finanças</vt:lpstr>
      <vt:lpstr>Introdução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plataforma web para gestão de finanças</dc:title>
  <dc:creator>user</dc:creator>
  <cp:lastModifiedBy>lucas delfini</cp:lastModifiedBy>
  <cp:revision>3</cp:revision>
  <dcterms:modified xsi:type="dcterms:W3CDTF">2023-09-16T17:17:57Z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2023-05-28T22:54:26Z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fe271b59-77b1-4329-a97d-601325950840</vt:lpwstr>
  </property>
  <property fmtid="{D5CDD505-2E9C-101B-9397-08002B2CF9AE}" pid="7" name="MSIP_Label_defa4170-0d19-0005-0004-bc88714345d2_ActionId">
    <vt:lpwstr>21cee1a5-deaf-4859-b333-09fd3c75e43b</vt:lpwstr>
  </property>
  <property fmtid="{D5CDD505-2E9C-101B-9397-08002B2CF9AE}" pid="8" name="MSIP_Label_defa4170-0d19-0005-0004-bc88714345d2_ContentBits">
    <vt:lpwstr>0</vt:lpwstr>
  </property>
</Properties>
</file>