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882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384ed8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384ed8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384ed80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384ed80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3384ed8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3384ed80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384ed8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384ed8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384ed8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3384ed8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384ed8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384ed8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384ed8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384ed8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384ed80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384ed80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384ed8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384ed8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384ed8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384ed8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6.pn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62163" y="1646099"/>
            <a:ext cx="53166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Desenvolvimento de plataforma web para gestão de finanças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79576" y="4410635"/>
            <a:ext cx="4464424" cy="591640"/>
          </a:xfrm>
          <a:prstGeom prst="rect">
            <a:avLst/>
          </a:prstGeom>
        </p:spPr>
        <p:txBody>
          <a:bodyPr spcFirstLastPara="1" wrap="square" lIns="91425" tIns="91425" rIns="91425" bIns="3600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Lucas Delfini </a:t>
            </a:r>
            <a:r>
              <a:rPr lang="pt-BR" sz="1387" dirty="0" err="1"/>
              <a:t>RIbeiro</a:t>
            </a:r>
            <a:r>
              <a:rPr lang="pt-BR" sz="1387" dirty="0"/>
              <a:t> da Silva - 109309</a:t>
            </a:r>
            <a:endParaRPr sz="1387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Gabriel Augusto </a:t>
            </a:r>
            <a:r>
              <a:rPr lang="pt-BR" sz="1387" dirty="0" err="1"/>
              <a:t>vaz</a:t>
            </a:r>
            <a:r>
              <a:rPr lang="pt-BR" sz="1387" dirty="0"/>
              <a:t> de Lima - 109978</a:t>
            </a:r>
            <a:endParaRPr sz="1387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Orientador: Prof. Sérgio Eduardo Nunes </a:t>
            </a:r>
            <a:endParaRPr sz="1387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 descr="Processador com preenchimento sólido">
            <a:extLst>
              <a:ext uri="{FF2B5EF4-FFF2-40B4-BE49-F238E27FC236}">
                <a16:creationId xmlns:a16="http://schemas.microsoft.com/office/drawing/2014/main" id="{4A28E548-65DA-DFBE-539F-9D5C3A5C8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479" y="1904439"/>
            <a:ext cx="1334621" cy="1334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31B535-60E8-F98C-71FC-E89135F3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95546">
            <a:off x="-3976822" y="-1795204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41A8FEF-144C-862E-E011-AC1AA0A2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656332" y="4687088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1BC3217-89A6-5898-E61A-CD8E3C83B9C0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394F535-66AB-2199-ACCE-8AE17399A72E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394D3A4-39ED-D3EC-EE56-99DDDCAE2CCA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636BAF2-37F5-1A7C-5C6E-E4A042C98E52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BE8552B-C304-5AD0-6EFD-13B2F108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3D279768-DC55-87DC-7304-61E9109AB7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612A140-9E40-A7C3-ABC8-95A1806EECA5}"/>
              </a:ext>
            </a:extLst>
          </p:cNvPr>
          <p:cNvSpPr txBox="1"/>
          <p:nvPr/>
        </p:nvSpPr>
        <p:spPr>
          <a:xfrm>
            <a:off x="1546413" y="168202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Confederação Nacional do Comércio (CNC) – Pesquisa de Endividamento e inadimplência do Consumidor.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Serasa – Pesquisa Finanças Infantis.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Eliseu Martins - Contabilidade de Custo.</a:t>
            </a:r>
          </a:p>
        </p:txBody>
      </p:sp>
      <p:pic>
        <p:nvPicPr>
          <p:cNvPr id="3074" name="Picture 2" descr="Confederação Nacional do Comércio de Bens, Serviços e Turismo – Wikipédia,  a enciclopédia livre">
            <a:extLst>
              <a:ext uri="{FF2B5EF4-FFF2-40B4-BE49-F238E27FC236}">
                <a16:creationId xmlns:a16="http://schemas.microsoft.com/office/drawing/2014/main" id="{50D9BB10-F8F3-C23D-21D7-167020F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13" y="3534106"/>
            <a:ext cx="1164869" cy="109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iços de alimentação fecham 2022 com o maior número de novas empresas,  revela Serasa Experian ‹ O Regional">
            <a:extLst>
              <a:ext uri="{FF2B5EF4-FFF2-40B4-BE49-F238E27FC236}">
                <a16:creationId xmlns:a16="http://schemas.microsoft.com/office/drawing/2014/main" id="{774369AF-43F2-14BC-13A2-1EC9C026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87" y="3894856"/>
            <a:ext cx="1420627" cy="73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abilidade de Custos | Amazon.com.br">
            <a:extLst>
              <a:ext uri="{FF2B5EF4-FFF2-40B4-BE49-F238E27FC236}">
                <a16:creationId xmlns:a16="http://schemas.microsoft.com/office/drawing/2014/main" id="{D6BE2AD5-E667-202C-1B73-FB195127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20" y="3584721"/>
            <a:ext cx="861210" cy="13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D081C9E-FC32-2CB1-E9B2-93EA2023A09B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C61E6D2-5891-F11F-3151-057C31294398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F88E5400-A164-A7A2-C2D9-EF96BCA80D91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1D8799C-9BE1-A4C6-2DDF-1382F824658B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Encerramento</a:t>
            </a:r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835082AE-0869-262F-257E-1D152D6CFE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7109D6-D55D-D6B3-ACF9-083420506D10}"/>
              </a:ext>
            </a:extLst>
          </p:cNvPr>
          <p:cNvSpPr txBox="1"/>
          <p:nvPr/>
        </p:nvSpPr>
        <p:spPr>
          <a:xfrm>
            <a:off x="2292723" y="2033141"/>
            <a:ext cx="439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Agradeço a todos pela </a:t>
            </a:r>
            <a:br>
              <a:rPr lang="pt-BR" sz="3200" dirty="0"/>
            </a:br>
            <a:r>
              <a:rPr lang="pt-BR" sz="3200" dirty="0"/>
              <a:t>presença!</a:t>
            </a: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D22C7CEB-54C0-A198-1BE8-DD1871BD4150}"/>
              </a:ext>
            </a:extLst>
          </p:cNvPr>
          <p:cNvSpPr txBox="1">
            <a:spLocks/>
          </p:cNvSpPr>
          <p:nvPr/>
        </p:nvSpPr>
        <p:spPr>
          <a:xfrm>
            <a:off x="4679576" y="4410635"/>
            <a:ext cx="4464424" cy="5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6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Lucas Delfini RIbeiro da Silva - 109309</a:t>
            </a:r>
          </a:p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Gabriel Augusto vaz de Lima - 109978</a:t>
            </a:r>
          </a:p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Orientador: Prof. Sérgio Eduardo Nunes </a:t>
            </a:r>
            <a:endParaRPr lang="pt-BR" sz="1387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9725FE-1BB5-4FE5-799C-871D48B9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6" y="1195387"/>
            <a:ext cx="45148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877" y="1195387"/>
            <a:ext cx="4120674" cy="2858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F25ABB3-84D6-71CA-C9CD-4A82FE2563BE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6BB00-7B31-1D69-EB5B-968F7F550B6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FE82DF2B-94E9-9028-9D1E-4DE492BB22A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18550" y="33016"/>
            <a:ext cx="2148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Introdução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5A9215-B44A-381F-06B1-00DDC687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E2B5DD52-943B-D0A5-60AA-4DC181C08A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DC9358-C45B-6422-5233-7CB5A49EB818}"/>
              </a:ext>
            </a:extLst>
          </p:cNvPr>
          <p:cNvSpPr txBox="1"/>
          <p:nvPr/>
        </p:nvSpPr>
        <p:spPr>
          <a:xfrm>
            <a:off x="2366682" y="4178444"/>
            <a:ext cx="15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CNC, 2022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62F864-8B93-698A-195B-79C2D5584EB3}"/>
              </a:ext>
            </a:extLst>
          </p:cNvPr>
          <p:cNvSpPr txBox="1"/>
          <p:nvPr/>
        </p:nvSpPr>
        <p:spPr>
          <a:xfrm>
            <a:off x="6829724" y="4178444"/>
            <a:ext cx="15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CNC, 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3927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 acordo com Eliseu Martins(2018) em seu livro "Contabilidade 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Custos“, o planejamento orçamentário consiste em projetar as receitas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 despesas futuras de uma entidade, visando orientar a tomada 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decisão e garantir a saúde financeira do mesmo.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62FFF0-1ACB-0926-D4BF-9CA3F7E44E29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49629F-D346-9F5B-29BF-50ABC634411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D5C576BE-8B2C-C2CC-B85E-D3A6C5BFB51C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Google Shape;61;p14">
            <a:extLst>
              <a:ext uri="{FF2B5EF4-FFF2-40B4-BE49-F238E27FC236}">
                <a16:creationId xmlns:a16="http://schemas.microsoft.com/office/drawing/2014/main" id="{414F127C-BE03-4A38-6AC7-69CAE0EB4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550" y="33016"/>
            <a:ext cx="2148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Introdução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EE7A3A-457C-EF6F-F54F-CE654FE2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730289" y="4450509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35027EAC-5CA3-517E-9ADB-AC90378D63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Contabilidade de Custos | Amazon.com.br">
            <a:extLst>
              <a:ext uri="{FF2B5EF4-FFF2-40B4-BE49-F238E27FC236}">
                <a16:creationId xmlns:a16="http://schemas.microsoft.com/office/drawing/2014/main" id="{C20890B4-F8C3-C540-479F-62EEF08A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26" y="2798207"/>
            <a:ext cx="1430999" cy="22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65488" y="2029550"/>
            <a:ext cx="85206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Desenvolver uma aplicação para centralizar a vida financeira do usuário, simplificando o trabalho de gestão e organização das estradas e saídas geradas ao longo do mês.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92F059-3DD0-4157-D2B9-4DAAB985F1DE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8D61FE8-D033-2C23-EE1D-D4B340297DD5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35B1F40-1365-2F09-4368-FC0979104B48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09EBE9FA-0DFD-6637-14AD-90637393BD4D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6184BD-768B-2CB2-D707-7BBEDABF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521861" y="4357635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C201D497-9218-A123-A93D-CD3997DB7A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AC164D7-B2F4-7BA2-29B5-1622A87DE137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37A1B40-E7BC-23DC-1FEA-78FC7FFB873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68FAB9C1-EFFC-D479-6872-56CD519986B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D9EC437F-A9A7-5F9D-5EE8-6BF5B1AB5D4F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Justificativa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64EFD5D-4028-2E14-AEFC-21C4E2F7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FAAFD564-2EE3-5855-B867-6CFCBB13A6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Dinheiro com preenchimento sólido">
            <a:extLst>
              <a:ext uri="{FF2B5EF4-FFF2-40B4-BE49-F238E27FC236}">
                <a16:creationId xmlns:a16="http://schemas.microsoft.com/office/drawing/2014/main" id="{C5F9D57A-0964-D649-A441-4596A5E97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4492" y="1657350"/>
            <a:ext cx="914400" cy="914400"/>
          </a:xfrm>
          <a:prstGeom prst="rect">
            <a:avLst/>
          </a:prstGeom>
        </p:spPr>
      </p:pic>
      <p:pic>
        <p:nvPicPr>
          <p:cNvPr id="13" name="Gráfico 12" descr="Selo cruz com preenchimento sólido">
            <a:extLst>
              <a:ext uri="{FF2B5EF4-FFF2-40B4-BE49-F238E27FC236}">
                <a16:creationId xmlns:a16="http://schemas.microsoft.com/office/drawing/2014/main" id="{AA14E674-8D5A-E195-4C4A-14D93A3DD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546" y="1657350"/>
            <a:ext cx="914400" cy="914400"/>
          </a:xfrm>
          <a:prstGeom prst="rect">
            <a:avLst/>
          </a:prstGeom>
        </p:spPr>
      </p:pic>
      <p:pic>
        <p:nvPicPr>
          <p:cNvPr id="15" name="Gráfico 14" descr="Ligar com preenchimento sólido">
            <a:extLst>
              <a:ext uri="{FF2B5EF4-FFF2-40B4-BE49-F238E27FC236}">
                <a16:creationId xmlns:a16="http://schemas.microsoft.com/office/drawing/2014/main" id="{CEDC2BCA-8692-A68E-CF6B-B139D56B1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6600" y="1657350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DBA742-8691-8D7C-8F83-42DC36547EA5}"/>
              </a:ext>
            </a:extLst>
          </p:cNvPr>
          <p:cNvSpPr txBox="1"/>
          <p:nvPr/>
        </p:nvSpPr>
        <p:spPr>
          <a:xfrm>
            <a:off x="899162" y="2701949"/>
            <a:ext cx="2145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Grande número de pessoas endividadas ou com problemas de gestão financeira.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BD0FE6-31CD-9A91-46CA-84F19007B5F8}"/>
              </a:ext>
            </a:extLst>
          </p:cNvPr>
          <p:cNvSpPr txBox="1"/>
          <p:nvPr/>
        </p:nvSpPr>
        <p:spPr>
          <a:xfrm>
            <a:off x="3685216" y="2701949"/>
            <a:ext cx="214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Baixa quantidade de ferramentas gratuitas focadas em gestão financeira.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95E519-7F48-D67E-A774-64C422491CB5}"/>
              </a:ext>
            </a:extLst>
          </p:cNvPr>
          <p:cNvSpPr txBox="1"/>
          <p:nvPr/>
        </p:nvSpPr>
        <p:spPr>
          <a:xfrm>
            <a:off x="6471270" y="2701949"/>
            <a:ext cx="2145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" lvl="0" algn="ctr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dirty="0"/>
              <a:t>Evolução da tecnologia alinhada para controle financeiro.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9CC8C73-23AD-55EC-20AC-964C534C5A11}"/>
              </a:ext>
            </a:extLst>
          </p:cNvPr>
          <p:cNvGrpSpPr/>
          <p:nvPr/>
        </p:nvGrpSpPr>
        <p:grpSpPr>
          <a:xfrm>
            <a:off x="0" y="0"/>
            <a:ext cx="4619065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5E631CB-DC64-E8A0-16D0-E008BC163A78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499AC45-2F03-C002-1885-B328C61C53C9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2C5267E-FD6F-4228-8BD7-3D5355103FAB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7147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Revisão de literatura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5C5A76-3472-4C68-126A-5F619225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FF805770-6402-B13C-E8C9-33A6DB3DA0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Aspiração com preenchimento sólido">
            <a:extLst>
              <a:ext uri="{FF2B5EF4-FFF2-40B4-BE49-F238E27FC236}">
                <a16:creationId xmlns:a16="http://schemas.microsoft.com/office/drawing/2014/main" id="{4470E9A4-AFE4-9E9F-3E8D-AC908DF9A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2158" y="1966455"/>
            <a:ext cx="914400" cy="914400"/>
          </a:xfrm>
          <a:prstGeom prst="rect">
            <a:avLst/>
          </a:prstGeom>
        </p:spPr>
      </p:pic>
      <p:pic>
        <p:nvPicPr>
          <p:cNvPr id="13" name="Gráfico 12" descr="Internet estrutura de tópicos">
            <a:extLst>
              <a:ext uri="{FF2B5EF4-FFF2-40B4-BE49-F238E27FC236}">
                <a16:creationId xmlns:a16="http://schemas.microsoft.com/office/drawing/2014/main" id="{5947D71F-094E-E0D9-010F-512F56829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70" y="1966455"/>
            <a:ext cx="914400" cy="914400"/>
          </a:xfrm>
          <a:prstGeom prst="rect">
            <a:avLst/>
          </a:prstGeom>
        </p:spPr>
      </p:pic>
      <p:pic>
        <p:nvPicPr>
          <p:cNvPr id="15" name="Gráfico 14" descr="Empréstimo com preenchimento sólido">
            <a:extLst>
              <a:ext uri="{FF2B5EF4-FFF2-40B4-BE49-F238E27FC236}">
                <a16:creationId xmlns:a16="http://schemas.microsoft.com/office/drawing/2014/main" id="{32F31D9F-BE6B-2CA7-5EDE-0F27C6247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3264" y="1933439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5703F8-F53B-03A4-A482-C7456037302A}"/>
              </a:ext>
            </a:extLst>
          </p:cNvPr>
          <p:cNvSpPr txBox="1"/>
          <p:nvPr/>
        </p:nvSpPr>
        <p:spPr>
          <a:xfrm>
            <a:off x="5783899" y="3166107"/>
            <a:ext cx="1290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Planejamento orçamentário 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8487D9-6E65-E1CC-1507-C9AB37C3A75B}"/>
              </a:ext>
            </a:extLst>
          </p:cNvPr>
          <p:cNvSpPr txBox="1"/>
          <p:nvPr/>
        </p:nvSpPr>
        <p:spPr>
          <a:xfrm>
            <a:off x="1706111" y="3166108"/>
            <a:ext cx="1290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Aplicação web 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92A5EE-D3D0-7B07-344F-E9F25F4C2660}"/>
              </a:ext>
            </a:extLst>
          </p:cNvPr>
          <p:cNvSpPr txBox="1"/>
          <p:nvPr/>
        </p:nvSpPr>
        <p:spPr>
          <a:xfrm>
            <a:off x="3745005" y="3058386"/>
            <a:ext cx="129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Finanças </a:t>
            </a:r>
          </a:p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e </a:t>
            </a:r>
          </a:p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dívidas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B11297D-547A-09A4-2E0E-74A38C98BF3A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5FA7118-5DE5-1631-4C5B-6955E839D4AD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2EE2AAD2-BBCF-FEBD-246C-B204383FBB5A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2E0B06D9-AE40-6AA2-43D8-4B2EC15A5BAD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Metodologia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0D36A24-9300-F2E3-9271-816A2F8D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A57FA13A-19DB-1F2F-C2F2-F49B12FEE6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Lupa estrutura de tópicos">
            <a:extLst>
              <a:ext uri="{FF2B5EF4-FFF2-40B4-BE49-F238E27FC236}">
                <a16:creationId xmlns:a16="http://schemas.microsoft.com/office/drawing/2014/main" id="{45A2C9BD-FE44-57F1-FCAB-72348B03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7157" y="1508030"/>
            <a:ext cx="914400" cy="914400"/>
          </a:xfrm>
          <a:prstGeom prst="rect">
            <a:avLst/>
          </a:prstGeom>
        </p:spPr>
      </p:pic>
      <p:pic>
        <p:nvPicPr>
          <p:cNvPr id="13" name="Gráfico 12" descr="Internet estrutura de tópicos">
            <a:extLst>
              <a:ext uri="{FF2B5EF4-FFF2-40B4-BE49-F238E27FC236}">
                <a16:creationId xmlns:a16="http://schemas.microsoft.com/office/drawing/2014/main" id="{0825079C-7251-D431-2B04-62FC2F137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618" y="1497004"/>
            <a:ext cx="914400" cy="914400"/>
          </a:xfrm>
          <a:prstGeom prst="rect">
            <a:avLst/>
          </a:prstGeom>
        </p:spPr>
      </p:pic>
      <p:pic>
        <p:nvPicPr>
          <p:cNvPr id="15" name="Gráfico 14" descr="Ethernet com preenchimento sólido">
            <a:extLst>
              <a:ext uri="{FF2B5EF4-FFF2-40B4-BE49-F238E27FC236}">
                <a16:creationId xmlns:a16="http://schemas.microsoft.com/office/drawing/2014/main" id="{527F3FB0-ADEA-030C-662B-BBE37B4FB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4079" y="1508030"/>
            <a:ext cx="914400" cy="914400"/>
          </a:xfrm>
          <a:prstGeom prst="rect">
            <a:avLst/>
          </a:prstGeom>
        </p:spPr>
      </p:pic>
      <p:pic>
        <p:nvPicPr>
          <p:cNvPr id="17" name="Gráfico 16" descr="Prancheta Parcialmente Marcada com preenchimento sólido">
            <a:extLst>
              <a:ext uri="{FF2B5EF4-FFF2-40B4-BE49-F238E27FC236}">
                <a16:creationId xmlns:a16="http://schemas.microsoft.com/office/drawing/2014/main" id="{B49798D4-D0DC-F6D2-4FB4-97C2A2F6D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7540" y="1508030"/>
            <a:ext cx="914400" cy="914400"/>
          </a:xfrm>
          <a:prstGeom prst="rect">
            <a:avLst/>
          </a:prstGeom>
        </p:spPr>
      </p:pic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C43FCC9-2B75-FD5A-3660-171AEC829FF3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091557" y="1954204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2C244C8-2D4E-9407-6E6F-6054702923E1}"/>
              </a:ext>
            </a:extLst>
          </p:cNvPr>
          <p:cNvCxnSpPr/>
          <p:nvPr/>
        </p:nvCxnSpPr>
        <p:spPr>
          <a:xfrm flipV="1">
            <a:off x="4105018" y="1954204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07591D2-A9E3-4C63-AA53-438A50BB2EFE}"/>
              </a:ext>
            </a:extLst>
          </p:cNvPr>
          <p:cNvCxnSpPr/>
          <p:nvPr/>
        </p:nvCxnSpPr>
        <p:spPr>
          <a:xfrm flipV="1">
            <a:off x="6152326" y="1965230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66A4BB-E28A-2F21-8457-65F927F798F0}"/>
              </a:ext>
            </a:extLst>
          </p:cNvPr>
          <p:cNvSpPr txBox="1"/>
          <p:nvPr/>
        </p:nvSpPr>
        <p:spPr>
          <a:xfrm>
            <a:off x="946838" y="2543410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BF2C1F-F0CB-8D54-D62D-11652F82F15C}"/>
              </a:ext>
            </a:extLst>
          </p:cNvPr>
          <p:cNvSpPr txBox="1"/>
          <p:nvPr/>
        </p:nvSpPr>
        <p:spPr>
          <a:xfrm>
            <a:off x="2960299" y="2543410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9210C7-4925-66D8-4041-477CCDA733F0}"/>
              </a:ext>
            </a:extLst>
          </p:cNvPr>
          <p:cNvSpPr txBox="1"/>
          <p:nvPr/>
        </p:nvSpPr>
        <p:spPr>
          <a:xfrm>
            <a:off x="4834274" y="2549302"/>
            <a:ext cx="165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6C2E04-14DC-C535-3404-CFD9E403F6E0}"/>
              </a:ext>
            </a:extLst>
          </p:cNvPr>
          <p:cNvSpPr txBox="1"/>
          <p:nvPr/>
        </p:nvSpPr>
        <p:spPr>
          <a:xfrm>
            <a:off x="6987221" y="2537777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7C51E66-4BB5-6A67-07D7-C76930397B1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647818" y="2851187"/>
            <a:ext cx="0" cy="7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Laravel – Wikipédia, a enciclopédia livre">
            <a:extLst>
              <a:ext uri="{FF2B5EF4-FFF2-40B4-BE49-F238E27FC236}">
                <a16:creationId xmlns:a16="http://schemas.microsoft.com/office/drawing/2014/main" id="{D2B9CB63-A251-12F7-D79A-D2FCBBB8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93" y="3726873"/>
            <a:ext cx="555454" cy="5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icrosoft Apps">
            <a:extLst>
              <a:ext uri="{FF2B5EF4-FFF2-40B4-BE49-F238E27FC236}">
                <a16:creationId xmlns:a16="http://schemas.microsoft.com/office/drawing/2014/main" id="{2D23C93B-9846-0A49-03EE-8BC7F2B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06" y="3749162"/>
            <a:ext cx="555454" cy="5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9A66D46-47BC-223E-67C7-0E039BD92F86}"/>
              </a:ext>
            </a:extLst>
          </p:cNvPr>
          <p:cNvCxnSpPr>
            <a:cxnSpLocks/>
          </p:cNvCxnSpPr>
          <p:nvPr/>
        </p:nvCxnSpPr>
        <p:spPr>
          <a:xfrm>
            <a:off x="5729871" y="2851187"/>
            <a:ext cx="0" cy="7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0045A22D-F667-511C-6179-E6C66E33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41" y="3826223"/>
            <a:ext cx="509675" cy="5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Trello - ícones de mídia social grátis">
            <a:extLst>
              <a:ext uri="{FF2B5EF4-FFF2-40B4-BE49-F238E27FC236}">
                <a16:creationId xmlns:a16="http://schemas.microsoft.com/office/drawing/2014/main" id="{B6B45263-EFC9-D61C-9311-44042790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1" y="3830780"/>
            <a:ext cx="500562" cy="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2100492"/>
            <a:ext cx="8520600" cy="133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lnSpc>
                <a:spcPct val="100000"/>
              </a:lnSpc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pt-BR" sz="1200" dirty="0">
                <a:solidFill>
                  <a:schemeClr val="dk1"/>
                </a:solidFill>
              </a:rPr>
              <a:t>Com a utilização da tecnologia, o software criado será responsivo para ser utilizado em qualquer aparelho com conexão à internet, por exemplo o celular, permitindo um usuário cadastrado realizar inserção de dados financeiros em categorias diversas, separando os valores de suas despesas e ao fim do mês sendo gerado um relatório mensal com os ganhos e gastos.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A48F6EA-7D09-40A4-DBD1-B3ED7FA993D2}"/>
              </a:ext>
            </a:extLst>
          </p:cNvPr>
          <p:cNvGrpSpPr/>
          <p:nvPr/>
        </p:nvGrpSpPr>
        <p:grpSpPr>
          <a:xfrm>
            <a:off x="0" y="0"/>
            <a:ext cx="443753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3CCF73A-3DAB-7FAE-1C20-2573FCB67213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E12F3DC-8063-4BA9-6800-23092EE4D078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3B749BEB-9199-86A1-ECE3-973C1F739A46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45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Resultados Esperados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CC1858-D493-0CF4-E45C-59EA9276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4F462A16-E03D-1887-8B05-24884538D5F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18549" y="1144846"/>
            <a:ext cx="8520600" cy="369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Aft>
                <a:spcPts val="1200"/>
              </a:spcAft>
            </a:pPr>
            <a:r>
              <a:rPr lang="pt-BR" dirty="0"/>
              <a:t>Realização do trabalho de pesquisa;</a:t>
            </a:r>
          </a:p>
          <a:p>
            <a:pPr marL="742950" indent="-285750">
              <a:spcAft>
                <a:spcPts val="1200"/>
              </a:spcAft>
            </a:pPr>
            <a:r>
              <a:rPr lang="pt-BR" dirty="0"/>
              <a:t>Realizada a implantação e validação </a:t>
            </a:r>
            <a:r>
              <a:rPr lang="pt-BR"/>
              <a:t>do OCR;</a:t>
            </a:r>
            <a:endParaRPr lang="pt-BR" dirty="0"/>
          </a:p>
          <a:p>
            <a:pPr marL="742950" indent="-285750">
              <a:spcAft>
                <a:spcPts val="1200"/>
              </a:spcAft>
            </a:pPr>
            <a:r>
              <a:rPr lang="pt-BR" dirty="0"/>
              <a:t>Desenvolvido o plano de validação para as funcionalidades da aplicação;</a:t>
            </a:r>
          </a:p>
          <a:p>
            <a:pPr marL="742950" indent="-285750">
              <a:spcAft>
                <a:spcPts val="1200"/>
              </a:spcAft>
            </a:pPr>
            <a:r>
              <a:rPr lang="pt-BR" dirty="0"/>
              <a:t>Inicio do desenvolvimento: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Login;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Cadastro;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Home Page;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Esqueci minha senha.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16E3D8-E6CF-CEE0-86BC-3581710A369D}"/>
              </a:ext>
            </a:extLst>
          </p:cNvPr>
          <p:cNvGrpSpPr/>
          <p:nvPr/>
        </p:nvGrpSpPr>
        <p:grpSpPr>
          <a:xfrm>
            <a:off x="0" y="0"/>
            <a:ext cx="46863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2930379-8B84-2B0F-C654-94129B2FDC3D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9A77D7E-8FDA-832B-F828-8287927C5B4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DACEFC4B-2A0E-249B-C913-948F3D6CCC9B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5667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Considerações Finais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AF47AFE-03CC-87FD-987B-37A5CAF5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004B6047-83FA-E2BB-DE94-DE90FD9E00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Office PowerPoint</Application>
  <PresentationFormat>Apresentação na tela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Desenvolvimento de plataforma web para gestão de finanças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plataforma web para gestão de finanças</dc:title>
  <dc:creator>user</dc:creator>
  <cp:lastModifiedBy>lucas delfini</cp:lastModifiedBy>
  <cp:revision>3</cp:revision>
  <dcterms:modified xsi:type="dcterms:W3CDTF">2023-05-29T22:06:17Z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2023-05-28T22:54:26Z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fe271b59-77b1-4329-a97d-601325950840</vt:lpwstr>
  </property>
  <property fmtid="{D5CDD505-2E9C-101B-9397-08002B2CF9AE}" pid="7" name="MSIP_Label_defa4170-0d19-0005-0004-bc88714345d2_ActionId">
    <vt:lpwstr>21cee1a5-deaf-4859-b333-09fd3c75e43b</vt:lpwstr>
  </property>
  <property fmtid="{D5CDD505-2E9C-101B-9397-08002B2CF9AE}" pid="8" name="MSIP_Label_defa4170-0d19-0005-0004-bc88714345d2_ContentBits">
    <vt:lpwstr>0</vt:lpwstr>
  </property>
</Properties>
</file>