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3" r:id="rId7"/>
    <p:sldId id="264" r:id="rId8"/>
    <p:sldId id="260" r:id="rId9"/>
    <p:sldId id="266" r:id="rId10"/>
    <p:sldId id="267" r:id="rId11"/>
    <p:sldId id="268" r:id="rId12"/>
    <p:sldId id="261" r:id="rId13"/>
    <p:sldId id="269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 snapToObjects="1">
      <p:cViewPr varScale="1">
        <p:scale>
          <a:sx n="111" d="100"/>
          <a:sy n="111" d="100"/>
        </p:scale>
        <p:origin x="88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3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4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10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62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45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51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90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06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4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3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9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4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8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5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4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36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598" y="4562167"/>
            <a:ext cx="8178801" cy="11503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700" b="1" err="1"/>
              <a:t>Projeto</a:t>
            </a:r>
            <a:r>
              <a:rPr lang="pt-BR" sz="3700" b="1"/>
              <a:t> de </a:t>
            </a:r>
            <a:r>
              <a:rPr lang="pt-BR" sz="3700" b="1" err="1"/>
              <a:t>Inteligência</a:t>
            </a:r>
            <a:r>
              <a:rPr lang="pt-BR" sz="3700" b="1"/>
              <a:t> Artificial - Jogo da </a:t>
            </a:r>
            <a:r>
              <a:rPr lang="pt-BR" sz="3700" b="1" err="1"/>
              <a:t>Velha</a:t>
            </a:r>
            <a:endParaRPr lang="pt-BR" sz="37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598" y="5712543"/>
            <a:ext cx="8178801" cy="5019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400" dirty="0"/>
              <a:t>Lucas Josué Schneider - Engenharia de Software 8ª FASE</a:t>
            </a:r>
            <a:br>
              <a:rPr lang="pt-BR" sz="1400" dirty="0"/>
            </a:br>
            <a:r>
              <a:rPr lang="pt-BR" sz="1400" dirty="0"/>
              <a:t>DISCIPLINA: Análise preditiva</a:t>
            </a:r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9FA99689-953B-3A77-90DE-07B7BB3F2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1602" y="643464"/>
            <a:ext cx="3604072" cy="360407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694" y="189782"/>
            <a:ext cx="3510951" cy="70289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Verificação de Vitória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546" y="1310895"/>
            <a:ext cx="5723627" cy="1069996"/>
          </a:xfrm>
        </p:spPr>
        <p:txBody>
          <a:bodyPr>
            <a:noAutofit/>
          </a:bodyPr>
          <a:lstStyle/>
          <a:p>
            <a:r>
              <a:rPr lang="pt-BR" dirty="0"/>
              <a:t>Após cada jogada, o código verifica se há um vencedor ou empate usando o método </a:t>
            </a:r>
            <a:r>
              <a:rPr lang="pt-BR" b="1" dirty="0" err="1"/>
              <a:t>current_winner</a:t>
            </a:r>
            <a:r>
              <a:rPr lang="pt-BR" b="1" dirty="0"/>
              <a:t>. </a:t>
            </a:r>
            <a:r>
              <a:rPr lang="pt-BR" dirty="0"/>
              <a:t>Se alguém vencer ou houver empate, os dados do jogo são salvos, e o jogo é reiniciado.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187D14-9886-69FE-46B9-D1F1A57F7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40" y="3204431"/>
            <a:ext cx="6296904" cy="14670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936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4711700" cy="1456267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TREINAR E </a:t>
            </a:r>
            <a:r>
              <a:rPr b="1" dirty="0"/>
              <a:t>Coleta</a:t>
            </a:r>
            <a:r>
              <a:rPr lang="pt-BR" b="1" dirty="0"/>
              <a:t>R</a:t>
            </a:r>
            <a:r>
              <a:rPr b="1" dirty="0"/>
              <a:t> Dados</a:t>
            </a:r>
            <a:r>
              <a:rPr lang="pt-BR" b="1" dirty="0"/>
              <a:t> </a:t>
            </a:r>
            <a:br>
              <a:rPr lang="pt-BR" b="1" dirty="0"/>
            </a:br>
            <a:r>
              <a:rPr lang="pt-BR" b="1" dirty="0"/>
              <a:t>PARA 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42068"/>
            <a:ext cx="6601745" cy="1782952"/>
          </a:xfrm>
        </p:spPr>
        <p:txBody>
          <a:bodyPr>
            <a:normAutofit/>
          </a:bodyPr>
          <a:lstStyle/>
          <a:p>
            <a:r>
              <a:rPr lang="pt-BR" dirty="0"/>
              <a:t>Após 100 partidas, o modelo de IA é treinado com os dados coletados. Isso acontece no método </a:t>
            </a:r>
            <a:r>
              <a:rPr lang="pt-BR" dirty="0" err="1"/>
              <a:t>train_ai</a:t>
            </a:r>
            <a:r>
              <a:rPr lang="pt-BR" dirty="0"/>
              <a:t>, que coleta os dados armazenados em </a:t>
            </a:r>
            <a:r>
              <a:rPr lang="pt-BR" b="1" dirty="0" err="1"/>
              <a:t>self.game_data</a:t>
            </a:r>
            <a:r>
              <a:rPr lang="pt-BR" b="1" dirty="0"/>
              <a:t> </a:t>
            </a:r>
            <a:r>
              <a:rPr lang="pt-BR" dirty="0"/>
              <a:t>e ajusta os </a:t>
            </a:r>
            <a:r>
              <a:rPr lang="pt-BR" dirty="0" err="1"/>
              <a:t>hiperparâmetros</a:t>
            </a:r>
            <a:r>
              <a:rPr lang="pt-BR" dirty="0"/>
              <a:t> do modelo.</a:t>
            </a:r>
            <a:endParaRPr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DDFCC66-E666-F241-F85D-B67FC9A1C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27" y="4162489"/>
            <a:ext cx="6601746" cy="16385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8809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642" y="112143"/>
            <a:ext cx="2447118" cy="711520"/>
          </a:xfrm>
        </p:spPr>
        <p:txBody>
          <a:bodyPr/>
          <a:lstStyle/>
          <a:p>
            <a:pPr algn="ctr"/>
            <a:r>
              <a:rPr b="1" dirty="0" err="1"/>
              <a:t>Resultados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347" y="1090536"/>
            <a:ext cx="6922698" cy="8866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resultados</a:t>
            </a:r>
            <a:r>
              <a:rPr dirty="0"/>
              <a:t> das 100 </a:t>
            </a:r>
            <a:r>
              <a:rPr dirty="0" err="1"/>
              <a:t>partidas</a:t>
            </a:r>
            <a:r>
              <a:rPr dirty="0"/>
              <a:t> </a:t>
            </a:r>
            <a:r>
              <a:rPr dirty="0" err="1"/>
              <a:t>foram</a:t>
            </a:r>
            <a:r>
              <a:rPr dirty="0"/>
              <a:t> </a:t>
            </a:r>
            <a:r>
              <a:rPr dirty="0" err="1"/>
              <a:t>analisados</a:t>
            </a:r>
            <a:r>
              <a:rPr dirty="0"/>
              <a:t> para </a:t>
            </a:r>
            <a:r>
              <a:rPr dirty="0" err="1"/>
              <a:t>avaliar</a:t>
            </a:r>
            <a:r>
              <a:rPr dirty="0"/>
              <a:t> a </a:t>
            </a:r>
            <a:r>
              <a:rPr dirty="0" err="1"/>
              <a:t>acurácia</a:t>
            </a:r>
            <a:r>
              <a:rPr dirty="0"/>
              <a:t> do </a:t>
            </a:r>
            <a:r>
              <a:rPr dirty="0" err="1"/>
              <a:t>modelo</a:t>
            </a:r>
            <a:r>
              <a:rPr dirty="0"/>
              <a:t>. </a:t>
            </a:r>
            <a:r>
              <a:rPr dirty="0" err="1"/>
              <a:t>Gráficos</a:t>
            </a:r>
            <a:r>
              <a:rPr dirty="0"/>
              <a:t> de </a:t>
            </a:r>
            <a:r>
              <a:rPr dirty="0" err="1"/>
              <a:t>distribuição</a:t>
            </a:r>
            <a:r>
              <a:rPr dirty="0"/>
              <a:t> de </a:t>
            </a:r>
            <a:r>
              <a:rPr dirty="0" err="1"/>
              <a:t>vitórias</a:t>
            </a:r>
            <a:r>
              <a:rPr dirty="0"/>
              <a:t>, </a:t>
            </a:r>
            <a:r>
              <a:rPr dirty="0" err="1"/>
              <a:t>empates</a:t>
            </a:r>
            <a:r>
              <a:rPr dirty="0"/>
              <a:t> e </a:t>
            </a:r>
            <a:r>
              <a:rPr dirty="0" err="1"/>
              <a:t>derrotas</a:t>
            </a:r>
            <a:r>
              <a:rPr dirty="0"/>
              <a:t> </a:t>
            </a:r>
            <a:r>
              <a:rPr dirty="0" err="1"/>
              <a:t>foram</a:t>
            </a:r>
            <a:r>
              <a:rPr dirty="0"/>
              <a:t> </a:t>
            </a:r>
            <a:r>
              <a:rPr dirty="0" err="1"/>
              <a:t>gerados</a:t>
            </a:r>
            <a:r>
              <a:rPr dirty="0"/>
              <a:t>, </a:t>
            </a:r>
            <a:r>
              <a:rPr dirty="0" err="1"/>
              <a:t>mostrando</a:t>
            </a:r>
            <a:r>
              <a:rPr dirty="0"/>
              <a:t> a </a:t>
            </a:r>
            <a:r>
              <a:rPr dirty="0" err="1"/>
              <a:t>eficácia</a:t>
            </a:r>
            <a:r>
              <a:rPr dirty="0"/>
              <a:t> da IA </a:t>
            </a:r>
            <a:r>
              <a:rPr dirty="0" err="1"/>
              <a:t>nas</a:t>
            </a:r>
            <a:r>
              <a:rPr dirty="0"/>
              <a:t> </a:t>
            </a:r>
            <a:r>
              <a:rPr dirty="0" err="1"/>
              <a:t>decisões</a:t>
            </a:r>
            <a:r>
              <a:rPr dirty="0"/>
              <a:t> de </a:t>
            </a:r>
            <a:r>
              <a:rPr dirty="0" err="1"/>
              <a:t>jogo</a:t>
            </a:r>
            <a:r>
              <a:rPr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553C93-33CF-D751-2571-87923F3D4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2" y="2144813"/>
            <a:ext cx="4427416" cy="391532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330F0CB-175D-38ED-9CA1-69239E7D9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44812"/>
            <a:ext cx="4496427" cy="391532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642" y="112143"/>
            <a:ext cx="2447118" cy="711520"/>
          </a:xfrm>
        </p:spPr>
        <p:txBody>
          <a:bodyPr>
            <a:normAutofit fontScale="90000"/>
          </a:bodyPr>
          <a:lstStyle/>
          <a:p>
            <a:pPr algn="ctr"/>
            <a:r>
              <a:rPr b="1" dirty="0" err="1"/>
              <a:t>Resultados</a:t>
            </a:r>
            <a:r>
              <a:rPr lang="pt-BR" b="1" dirty="0"/>
              <a:t> - GRÁFICOS</a:t>
            </a:r>
            <a:endParaRPr b="1" dirty="0"/>
          </a:p>
        </p:txBody>
      </p:sp>
      <p:pic>
        <p:nvPicPr>
          <p:cNvPr id="9" name="Imagem 8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6FD51A93-5C3C-740C-91AC-D7306D3D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776"/>
          <a:stretch/>
        </p:blipFill>
        <p:spPr>
          <a:xfrm>
            <a:off x="1550597" y="905775"/>
            <a:ext cx="5253486" cy="2251494"/>
          </a:xfrm>
          <a:prstGeom prst="rect">
            <a:avLst/>
          </a:prstGeom>
        </p:spPr>
      </p:pic>
      <p:pic>
        <p:nvPicPr>
          <p:cNvPr id="13" name="Imagem 12" descr="Gráfico, Gráfico de barras, Gráfico de caixa estreita&#10;&#10;Descrição gerada automaticamente">
            <a:extLst>
              <a:ext uri="{FF2B5EF4-FFF2-40B4-BE49-F238E27FC236}">
                <a16:creationId xmlns:a16="http://schemas.microsoft.com/office/drawing/2014/main" id="{7C6D0FBF-BEFF-5765-55D6-02F2B39B1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73" y="3429000"/>
            <a:ext cx="6767421" cy="31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93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030289"/>
            <a:ext cx="5111062" cy="1035578"/>
          </a:xfrm>
        </p:spPr>
        <p:txBody>
          <a:bodyPr>
            <a:normAutofit/>
          </a:bodyPr>
          <a:lstStyle/>
          <a:p>
            <a:r>
              <a:rPr b="1" dirty="0" err="1"/>
              <a:t>Conclusão</a:t>
            </a:r>
            <a:endParaRPr lang="pt-BR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42067"/>
            <a:ext cx="5111062" cy="3649133"/>
          </a:xfrm>
        </p:spPr>
        <p:txBody>
          <a:bodyPr>
            <a:normAutofit/>
          </a:bodyPr>
          <a:lstStyle/>
          <a:p>
            <a:r>
              <a:rPr dirty="0"/>
              <a:t>O </a:t>
            </a:r>
            <a:r>
              <a:rPr dirty="0" err="1"/>
              <a:t>uso</a:t>
            </a:r>
            <a:r>
              <a:rPr dirty="0"/>
              <a:t> de </a:t>
            </a:r>
            <a:r>
              <a:rPr dirty="0" err="1"/>
              <a:t>algoritmos</a:t>
            </a:r>
            <a:r>
              <a:rPr dirty="0"/>
              <a:t> de </a:t>
            </a:r>
            <a:r>
              <a:rPr dirty="0" err="1"/>
              <a:t>aprendizado</a:t>
            </a:r>
            <a:r>
              <a:rPr dirty="0"/>
              <a:t> de </a:t>
            </a:r>
            <a:r>
              <a:rPr dirty="0" err="1"/>
              <a:t>máquina</a:t>
            </a:r>
            <a:r>
              <a:rPr dirty="0"/>
              <a:t>,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árvores</a:t>
            </a:r>
            <a:r>
              <a:rPr dirty="0"/>
              <a:t> de </a:t>
            </a:r>
            <a:r>
              <a:rPr dirty="0" err="1"/>
              <a:t>decisão</a:t>
            </a:r>
            <a:r>
              <a:rPr dirty="0"/>
              <a:t>, </a:t>
            </a:r>
            <a:r>
              <a:rPr dirty="0" err="1"/>
              <a:t>mostrou</a:t>
            </a:r>
            <a:r>
              <a:rPr dirty="0"/>
              <a:t>-se </a:t>
            </a:r>
            <a:r>
              <a:rPr dirty="0" err="1"/>
              <a:t>eficaz</a:t>
            </a:r>
            <a:r>
              <a:rPr dirty="0"/>
              <a:t> para </a:t>
            </a:r>
            <a:r>
              <a:rPr dirty="0" err="1"/>
              <a:t>prever</a:t>
            </a:r>
            <a:r>
              <a:rPr dirty="0"/>
              <a:t> </a:t>
            </a:r>
            <a:r>
              <a:rPr dirty="0" err="1"/>
              <a:t>movimentos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um </a:t>
            </a:r>
            <a:r>
              <a:rPr dirty="0" err="1"/>
              <a:t>jogo</a:t>
            </a:r>
            <a:r>
              <a:rPr dirty="0"/>
              <a:t> simples </a:t>
            </a:r>
            <a:r>
              <a:rPr dirty="0" err="1"/>
              <a:t>como</a:t>
            </a:r>
            <a:r>
              <a:rPr dirty="0"/>
              <a:t> o </a:t>
            </a:r>
            <a:r>
              <a:rPr dirty="0" err="1"/>
              <a:t>jogo</a:t>
            </a:r>
            <a:r>
              <a:rPr dirty="0"/>
              <a:t> da </a:t>
            </a:r>
            <a:r>
              <a:rPr dirty="0" err="1"/>
              <a:t>velha</a:t>
            </a:r>
            <a:r>
              <a:rPr dirty="0"/>
              <a:t>. A IA </a:t>
            </a:r>
            <a:r>
              <a:rPr dirty="0" err="1"/>
              <a:t>foi</a:t>
            </a:r>
            <a:r>
              <a:rPr dirty="0"/>
              <a:t> </a:t>
            </a:r>
            <a:r>
              <a:rPr dirty="0" err="1"/>
              <a:t>capaz</a:t>
            </a:r>
            <a:r>
              <a:rPr dirty="0"/>
              <a:t> de </a:t>
            </a:r>
            <a:r>
              <a:rPr dirty="0" err="1"/>
              <a:t>melhorar</a:t>
            </a:r>
            <a:r>
              <a:rPr dirty="0"/>
              <a:t> </a:t>
            </a:r>
            <a:r>
              <a:rPr dirty="0" err="1"/>
              <a:t>suas</a:t>
            </a:r>
            <a:r>
              <a:rPr dirty="0"/>
              <a:t> </a:t>
            </a:r>
            <a:r>
              <a:rPr dirty="0" err="1"/>
              <a:t>estratégias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longo</a:t>
            </a:r>
            <a:r>
              <a:rPr dirty="0"/>
              <a:t> das </a:t>
            </a:r>
            <a:r>
              <a:rPr dirty="0" err="1"/>
              <a:t>partidas</a:t>
            </a:r>
            <a:r>
              <a:rPr dirty="0"/>
              <a:t>, e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ajustes</a:t>
            </a:r>
            <a:r>
              <a:rPr dirty="0"/>
              <a:t> </a:t>
            </a:r>
            <a:r>
              <a:rPr dirty="0" err="1"/>
              <a:t>nos</a:t>
            </a:r>
            <a:r>
              <a:rPr dirty="0"/>
              <a:t> </a:t>
            </a:r>
            <a:r>
              <a:rPr dirty="0" err="1"/>
              <a:t>hiperparâmetros</a:t>
            </a:r>
            <a:r>
              <a:rPr dirty="0"/>
              <a:t> </a:t>
            </a:r>
            <a:r>
              <a:rPr dirty="0" err="1"/>
              <a:t>foram</a:t>
            </a:r>
            <a:r>
              <a:rPr dirty="0"/>
              <a:t> </a:t>
            </a:r>
            <a:r>
              <a:rPr dirty="0" err="1"/>
              <a:t>fundamentais</a:t>
            </a:r>
            <a:r>
              <a:rPr dirty="0"/>
              <a:t> para o </a:t>
            </a:r>
            <a:r>
              <a:rPr dirty="0" err="1"/>
              <a:t>desempenho</a:t>
            </a:r>
            <a:r>
              <a:rPr dirty="0"/>
              <a:t> do </a:t>
            </a:r>
            <a:r>
              <a:rPr dirty="0" err="1"/>
              <a:t>modelo</a:t>
            </a:r>
            <a:r>
              <a:rPr dirty="0"/>
              <a:t>.</a:t>
            </a:r>
          </a:p>
        </p:txBody>
      </p:sp>
      <p:pic>
        <p:nvPicPr>
          <p:cNvPr id="7" name="Graphic 6" descr="Contorno de robô">
            <a:extLst>
              <a:ext uri="{FF2B5EF4-FFF2-40B4-BE49-F238E27FC236}">
                <a16:creationId xmlns:a16="http://schemas.microsoft.com/office/drawing/2014/main" id="{C5B5252F-E0FC-E78E-BE0C-180B4C49D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7419" y="1030289"/>
            <a:ext cx="2314574" cy="2314574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7" descr="Código QR&#10;&#10;Descrição gerada automaticamente">
            <a:extLst>
              <a:ext uri="{FF2B5EF4-FFF2-40B4-BE49-F238E27FC236}">
                <a16:creationId xmlns:a16="http://schemas.microsoft.com/office/drawing/2014/main" id="{EE5294A1-6286-C184-AD7B-D826B6B53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419" y="3508376"/>
            <a:ext cx="2314574" cy="2314574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193E4B-97C4-CD95-1D29-5FEF22BC84B8}"/>
              </a:ext>
            </a:extLst>
          </p:cNvPr>
          <p:cNvSpPr txBox="1">
            <a:spLocks/>
          </p:cNvSpPr>
          <p:nvPr/>
        </p:nvSpPr>
        <p:spPr>
          <a:xfrm>
            <a:off x="6393926" y="5791200"/>
            <a:ext cx="1981559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GITHUB LINK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719807"/>
            <a:ext cx="2744542" cy="3418387"/>
          </a:xfrm>
        </p:spPr>
        <p:txBody>
          <a:bodyPr>
            <a:normAutofit/>
          </a:bodyPr>
          <a:lstStyle/>
          <a:p>
            <a:pPr algn="r"/>
            <a:r>
              <a:t>Introdução</a:t>
            </a:r>
            <a:endParaRPr lang="pt-B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0192" y="2108835"/>
            <a:ext cx="0" cy="26403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1494" y="1719807"/>
            <a:ext cx="4888157" cy="3418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Este </a:t>
            </a:r>
            <a:r>
              <a:rPr dirty="0" err="1"/>
              <a:t>projeto</a:t>
            </a:r>
            <a:r>
              <a:rPr dirty="0"/>
              <a:t> </a:t>
            </a:r>
            <a:r>
              <a:rPr dirty="0" err="1"/>
              <a:t>tem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objetivo</a:t>
            </a:r>
            <a:r>
              <a:rPr dirty="0"/>
              <a:t> </a:t>
            </a:r>
            <a:r>
              <a:rPr dirty="0" err="1"/>
              <a:t>desenvolver</a:t>
            </a:r>
            <a:r>
              <a:rPr dirty="0"/>
              <a:t> um </a:t>
            </a:r>
            <a:r>
              <a:rPr dirty="0" err="1"/>
              <a:t>jogo</a:t>
            </a:r>
            <a:r>
              <a:rPr dirty="0"/>
              <a:t> da </a:t>
            </a:r>
            <a:r>
              <a:rPr dirty="0" err="1"/>
              <a:t>velha</a:t>
            </a:r>
            <a:r>
              <a:rPr dirty="0"/>
              <a:t> com </a:t>
            </a:r>
            <a:r>
              <a:rPr dirty="0" err="1"/>
              <a:t>inteligência</a:t>
            </a:r>
            <a:r>
              <a:rPr dirty="0"/>
              <a:t> artificial </a:t>
            </a:r>
            <a:r>
              <a:rPr dirty="0" err="1"/>
              <a:t>aplicando</a:t>
            </a:r>
            <a:r>
              <a:rPr dirty="0"/>
              <a:t> </a:t>
            </a:r>
            <a:r>
              <a:rPr dirty="0" err="1"/>
              <a:t>técnicas</a:t>
            </a:r>
            <a:r>
              <a:rPr dirty="0"/>
              <a:t> de </a:t>
            </a:r>
            <a:r>
              <a:rPr dirty="0" err="1"/>
              <a:t>aprendizado</a:t>
            </a:r>
            <a:r>
              <a:rPr dirty="0"/>
              <a:t> de </a:t>
            </a:r>
            <a:r>
              <a:rPr dirty="0" err="1"/>
              <a:t>máquina</a:t>
            </a:r>
            <a:r>
              <a:rPr dirty="0"/>
              <a:t>. O </a:t>
            </a:r>
            <a:r>
              <a:rPr dirty="0" err="1"/>
              <a:t>foco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implementação</a:t>
            </a:r>
            <a:r>
              <a:rPr dirty="0"/>
              <a:t> de </a:t>
            </a:r>
            <a:r>
              <a:rPr dirty="0" err="1"/>
              <a:t>árvores</a:t>
            </a:r>
            <a:r>
              <a:rPr dirty="0"/>
              <a:t> de </a:t>
            </a:r>
            <a:r>
              <a:rPr dirty="0" err="1"/>
              <a:t>decisão</a:t>
            </a:r>
            <a:r>
              <a:rPr dirty="0"/>
              <a:t> para </a:t>
            </a:r>
            <a:r>
              <a:rPr dirty="0" err="1"/>
              <a:t>prever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movimentos</a:t>
            </a:r>
            <a:r>
              <a:rPr dirty="0"/>
              <a:t> dos </a:t>
            </a:r>
            <a:r>
              <a:rPr dirty="0" err="1"/>
              <a:t>jogadores</a:t>
            </a:r>
            <a:r>
              <a:rPr dirty="0"/>
              <a:t> e </a:t>
            </a:r>
            <a:r>
              <a:rPr dirty="0" err="1"/>
              <a:t>estratégias</a:t>
            </a:r>
            <a:r>
              <a:rPr dirty="0"/>
              <a:t> de </a:t>
            </a:r>
            <a:r>
              <a:rPr dirty="0" err="1"/>
              <a:t>jogo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40821"/>
            <a:ext cx="4711700" cy="7802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/>
              <a:t>Jogo da </a:t>
            </a:r>
            <a:r>
              <a:rPr lang="en-US" sz="3600" b="1" dirty="0" err="1"/>
              <a:t>Velha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4350" y="1221109"/>
            <a:ext cx="5090921" cy="2377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dirty="0"/>
              <a:t>O Jogo da </a:t>
            </a:r>
            <a:r>
              <a:rPr lang="en-US" dirty="0" err="1"/>
              <a:t>Velha</a:t>
            </a:r>
            <a:r>
              <a:rPr lang="en-US" dirty="0"/>
              <a:t> é um </a:t>
            </a:r>
            <a:r>
              <a:rPr lang="en-US" dirty="0" err="1"/>
              <a:t>jogo</a:t>
            </a:r>
            <a:r>
              <a:rPr lang="en-US" dirty="0"/>
              <a:t> de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jogadores</a:t>
            </a:r>
            <a:r>
              <a:rPr lang="en-US" dirty="0"/>
              <a:t> que se </a:t>
            </a:r>
            <a:r>
              <a:rPr lang="en-US" dirty="0" err="1"/>
              <a:t>alternam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marcar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espaços</a:t>
            </a:r>
            <a:r>
              <a:rPr lang="en-US" dirty="0"/>
              <a:t> de um </a:t>
            </a:r>
            <a:r>
              <a:rPr lang="en-US" dirty="0" err="1"/>
              <a:t>tabuleiro</a:t>
            </a:r>
            <a:r>
              <a:rPr lang="en-US" dirty="0"/>
              <a:t> 3x3 com 'X' </a:t>
            </a:r>
            <a:r>
              <a:rPr lang="en-US" dirty="0" err="1"/>
              <a:t>ou</a:t>
            </a:r>
            <a:r>
              <a:rPr lang="en-US" dirty="0"/>
              <a:t> 'O'. O </a:t>
            </a:r>
            <a:r>
              <a:rPr lang="en-US" dirty="0" err="1"/>
              <a:t>objetivo</a:t>
            </a:r>
            <a:r>
              <a:rPr lang="en-US" dirty="0"/>
              <a:t> é </a:t>
            </a:r>
            <a:r>
              <a:rPr lang="en-US" dirty="0" err="1"/>
              <a:t>formar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 com </a:t>
            </a:r>
            <a:r>
              <a:rPr lang="en-US" dirty="0" err="1"/>
              <a:t>três</a:t>
            </a:r>
            <a:r>
              <a:rPr lang="en-US" dirty="0"/>
              <a:t> </a:t>
            </a:r>
            <a:r>
              <a:rPr lang="en-US" dirty="0" err="1"/>
              <a:t>símbolos</a:t>
            </a:r>
            <a:r>
              <a:rPr lang="en-US" dirty="0"/>
              <a:t> </a:t>
            </a:r>
            <a:r>
              <a:rPr lang="en-US" dirty="0" err="1"/>
              <a:t>iguais</a:t>
            </a:r>
            <a:r>
              <a:rPr lang="en-US" dirty="0"/>
              <a:t>,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horizontal, vertical </a:t>
            </a:r>
            <a:r>
              <a:rPr lang="en-US" dirty="0" err="1"/>
              <a:t>ou</a:t>
            </a:r>
            <a:r>
              <a:rPr lang="en-US" dirty="0"/>
              <a:t> diagonal.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O </a:t>
            </a:r>
            <a:r>
              <a:rPr lang="en-US" dirty="0" err="1"/>
              <a:t>jogo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Python (game.py):</a:t>
            </a:r>
          </a:p>
        </p:txBody>
      </p:sp>
      <p:pic>
        <p:nvPicPr>
          <p:cNvPr id="4" name="Picture 3" descr="tic_tac_toe_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692" y="440821"/>
            <a:ext cx="2584285" cy="25900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E44D638-D5BE-A1DE-EB49-97176EA3E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598" y="3435018"/>
            <a:ext cx="5780422" cy="30732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40821"/>
            <a:ext cx="4711700" cy="7802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/>
              <a:t>Jogo da </a:t>
            </a:r>
            <a:r>
              <a:rPr lang="en-US" sz="3600" b="1" dirty="0" err="1"/>
              <a:t>Velha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4350" y="1300667"/>
            <a:ext cx="6965442" cy="147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BR" dirty="0"/>
              <a:t>O método </a:t>
            </a:r>
            <a:r>
              <a:rPr lang="pt-BR" b="1" dirty="0" err="1"/>
              <a:t>make_move</a:t>
            </a:r>
            <a:r>
              <a:rPr lang="pt-BR" b="1" dirty="0"/>
              <a:t> </a:t>
            </a:r>
            <a:r>
              <a:rPr lang="pt-BR" dirty="0"/>
              <a:t>permite que os jogadores façam movimentos nas posições vazias, marcando com "X" ou "O". O método </a:t>
            </a:r>
            <a:r>
              <a:rPr lang="pt-BR" b="1" dirty="0" err="1"/>
              <a:t>winner</a:t>
            </a:r>
            <a:r>
              <a:rPr lang="pt-BR" dirty="0"/>
              <a:t> verifica se um jogador venceu analisando as linhas, colunas e diagonais. O jogo continua enquanto houver espaços vazios no tabuleiro, e o vencedor é registrado quando uma condição de vitória é atendida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5BC3B13-D666-E2B6-CF45-365B6A61F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789" y="2851020"/>
            <a:ext cx="6434040" cy="3687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058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311572"/>
            <a:ext cx="7772400" cy="877148"/>
          </a:xfrm>
        </p:spPr>
        <p:txBody>
          <a:bodyPr/>
          <a:lstStyle/>
          <a:p>
            <a:pPr algn="ctr"/>
            <a:r>
              <a:rPr b="1" dirty="0" err="1"/>
              <a:t>Algoritmos</a:t>
            </a:r>
            <a:r>
              <a:rPr b="1" dirty="0"/>
              <a:t> de </a:t>
            </a:r>
            <a:r>
              <a:rPr b="1" dirty="0" err="1"/>
              <a:t>Aprendizado</a:t>
            </a:r>
            <a:r>
              <a:rPr b="1" dirty="0"/>
              <a:t> de </a:t>
            </a:r>
            <a:r>
              <a:rPr b="1" dirty="0" err="1"/>
              <a:t>Máquina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188720"/>
            <a:ext cx="6517084" cy="1271017"/>
          </a:xfrm>
        </p:spPr>
        <p:txBody>
          <a:bodyPr>
            <a:normAutofit lnSpcReduction="10000"/>
          </a:bodyPr>
          <a:lstStyle/>
          <a:p>
            <a:r>
              <a:rPr dirty="0"/>
              <a:t>O </a:t>
            </a:r>
            <a:r>
              <a:rPr dirty="0" err="1"/>
              <a:t>modelo</a:t>
            </a:r>
            <a:r>
              <a:rPr dirty="0"/>
              <a:t> de IA </a:t>
            </a:r>
            <a:r>
              <a:rPr dirty="0" err="1"/>
              <a:t>foi</a:t>
            </a:r>
            <a:r>
              <a:rPr dirty="0"/>
              <a:t> </a:t>
            </a:r>
            <a:r>
              <a:rPr dirty="0" err="1"/>
              <a:t>treinado</a:t>
            </a:r>
            <a:r>
              <a:rPr dirty="0"/>
              <a:t> </a:t>
            </a:r>
            <a:r>
              <a:rPr dirty="0" err="1"/>
              <a:t>usando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seguintes</a:t>
            </a:r>
            <a:r>
              <a:rPr dirty="0"/>
              <a:t> </a:t>
            </a:r>
            <a:r>
              <a:rPr dirty="0" err="1"/>
              <a:t>algoritmos</a:t>
            </a:r>
            <a:r>
              <a:rPr lang="pt-BR" dirty="0"/>
              <a:t> de </a:t>
            </a:r>
            <a:r>
              <a:rPr dirty="0" err="1"/>
              <a:t>Árvore</a:t>
            </a:r>
            <a:r>
              <a:rPr dirty="0"/>
              <a:t> de </a:t>
            </a:r>
            <a:r>
              <a:rPr dirty="0" err="1"/>
              <a:t>Decisão</a:t>
            </a:r>
            <a:r>
              <a:rPr lang="pt-BR" dirty="0"/>
              <a:t>.</a:t>
            </a:r>
            <a:endParaRPr dirty="0"/>
          </a:p>
          <a:p>
            <a:pPr marL="0" indent="0">
              <a:buNone/>
            </a:pPr>
            <a:r>
              <a:rPr dirty="0" err="1"/>
              <a:t>Os</a:t>
            </a:r>
            <a:r>
              <a:rPr dirty="0"/>
              <a:t> dados do </a:t>
            </a:r>
            <a:r>
              <a:rPr dirty="0" err="1"/>
              <a:t>jogo</a:t>
            </a:r>
            <a:r>
              <a:rPr dirty="0"/>
              <a:t> </a:t>
            </a:r>
            <a:r>
              <a:rPr dirty="0" err="1"/>
              <a:t>foram</a:t>
            </a:r>
            <a:r>
              <a:rPr dirty="0"/>
              <a:t> </a:t>
            </a:r>
            <a:r>
              <a:rPr dirty="0" err="1"/>
              <a:t>utilizados</a:t>
            </a:r>
            <a:r>
              <a:rPr dirty="0"/>
              <a:t> para </a:t>
            </a:r>
            <a:r>
              <a:rPr dirty="0" err="1"/>
              <a:t>treinar</a:t>
            </a:r>
            <a:r>
              <a:rPr dirty="0"/>
              <a:t> o </a:t>
            </a:r>
            <a:r>
              <a:rPr dirty="0" err="1"/>
              <a:t>modelo</a:t>
            </a:r>
            <a:r>
              <a:rPr dirty="0"/>
              <a:t> a </a:t>
            </a:r>
            <a:r>
              <a:rPr dirty="0" err="1"/>
              <a:t>prever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movimentos</a:t>
            </a:r>
            <a:r>
              <a:rPr dirty="0"/>
              <a:t> com base no </a:t>
            </a:r>
            <a:r>
              <a:rPr dirty="0" err="1"/>
              <a:t>histórico</a:t>
            </a:r>
            <a:r>
              <a:rPr dirty="0"/>
              <a:t> das </a:t>
            </a:r>
            <a:r>
              <a:rPr dirty="0" err="1"/>
              <a:t>partidas</a:t>
            </a:r>
            <a:r>
              <a:rPr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CB7492-2CEE-F0D2-A6C4-091D8B1E80BC}"/>
              </a:ext>
            </a:extLst>
          </p:cNvPr>
          <p:cNvSpPr txBox="1">
            <a:spLocks/>
          </p:cNvSpPr>
          <p:nvPr/>
        </p:nvSpPr>
        <p:spPr>
          <a:xfrm>
            <a:off x="6099048" y="3446263"/>
            <a:ext cx="2660904" cy="1491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A IA é chamada e treinada usando o algoritmo Árvore de Decisão ocorre na função </a:t>
            </a:r>
            <a:r>
              <a:rPr lang="pt-BR" b="1" dirty="0" err="1"/>
              <a:t>train_model</a:t>
            </a:r>
            <a:endParaRPr lang="pt-BR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905F212-CCB2-F09B-8396-E0D8C2A9C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4" y="2570139"/>
            <a:ext cx="5154628" cy="4050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32" y="433151"/>
            <a:ext cx="5168231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100" b="1" dirty="0" err="1"/>
              <a:t>Algoritmos</a:t>
            </a:r>
            <a:r>
              <a:rPr lang="en-US" sz="3100" b="1" dirty="0"/>
              <a:t> de </a:t>
            </a:r>
            <a:r>
              <a:rPr lang="en-US" sz="3100" b="1" dirty="0" err="1"/>
              <a:t>Aprendizado</a:t>
            </a:r>
            <a:r>
              <a:rPr lang="en-US" sz="3100" b="1" dirty="0"/>
              <a:t> de </a:t>
            </a:r>
            <a:r>
              <a:rPr lang="en-US" sz="3100" b="1" dirty="0" err="1"/>
              <a:t>Máquina</a:t>
            </a:r>
            <a:endParaRPr lang="en-US" sz="31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CB7492-2CEE-F0D2-A6C4-091D8B1E80BC}"/>
              </a:ext>
            </a:extLst>
          </p:cNvPr>
          <p:cNvSpPr txBox="1">
            <a:spLocks/>
          </p:cNvSpPr>
          <p:nvPr/>
        </p:nvSpPr>
        <p:spPr>
          <a:xfrm>
            <a:off x="601633" y="2261420"/>
            <a:ext cx="3002202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/>
              <a:t> A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b="1" dirty="0" err="1"/>
              <a:t>collect_data</a:t>
            </a:r>
            <a:r>
              <a:rPr lang="en-US" b="1" dirty="0"/>
              <a:t> </a:t>
            </a:r>
            <a:r>
              <a:rPr lang="en-US" dirty="0" err="1"/>
              <a:t>recebe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de </a:t>
            </a:r>
            <a:r>
              <a:rPr lang="en-US" dirty="0" err="1"/>
              <a:t>jogo</a:t>
            </a:r>
            <a:r>
              <a:rPr lang="en-US" dirty="0"/>
              <a:t> (</a:t>
            </a:r>
            <a:r>
              <a:rPr lang="en-US" b="1" dirty="0" err="1"/>
              <a:t>game_data</a:t>
            </a:r>
            <a:r>
              <a:rPr lang="en-US" dirty="0"/>
              <a:t>) e </a:t>
            </a:r>
            <a:r>
              <a:rPr lang="en-US" dirty="0" err="1"/>
              <a:t>converte</a:t>
            </a:r>
            <a:r>
              <a:rPr lang="en-US" dirty="0"/>
              <a:t> o </a:t>
            </a:r>
            <a:r>
              <a:rPr lang="en-US" dirty="0" err="1"/>
              <a:t>estado</a:t>
            </a:r>
            <a:r>
              <a:rPr lang="en-US" dirty="0"/>
              <a:t> do </a:t>
            </a:r>
            <a:r>
              <a:rPr lang="en-US" dirty="0" err="1"/>
              <a:t>tabuleiro</a:t>
            </a:r>
            <a:r>
              <a:rPr lang="en-US" dirty="0"/>
              <a:t> (com a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b="1" dirty="0" err="1"/>
              <a:t>board_to_features</a:t>
            </a:r>
            <a:r>
              <a:rPr lang="en-US" dirty="0"/>
              <a:t>)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formato</a:t>
            </a:r>
            <a:r>
              <a:rPr lang="en-US" dirty="0"/>
              <a:t> </a:t>
            </a:r>
            <a:r>
              <a:rPr lang="en-US" dirty="0" err="1"/>
              <a:t>numérico</a:t>
            </a:r>
            <a:r>
              <a:rPr lang="en-US" dirty="0"/>
              <a:t> (1 para 'X', -1 para 'O' e 0 para </a:t>
            </a:r>
            <a:r>
              <a:rPr lang="en-US" dirty="0" err="1"/>
              <a:t>posições</a:t>
            </a:r>
            <a:r>
              <a:rPr lang="en-US" dirty="0"/>
              <a:t> </a:t>
            </a:r>
            <a:r>
              <a:rPr lang="en-US" dirty="0" err="1"/>
              <a:t>vazias</a:t>
            </a:r>
            <a:r>
              <a:rPr lang="en-US" dirty="0"/>
              <a:t>).</a:t>
            </a:r>
          </a:p>
          <a:p>
            <a:pPr marL="0" indent="0"/>
            <a:r>
              <a:rPr lang="en-US" dirty="0"/>
              <a:t> O </a:t>
            </a:r>
            <a:r>
              <a:rPr lang="en-US" dirty="0" err="1"/>
              <a:t>estado</a:t>
            </a:r>
            <a:r>
              <a:rPr lang="en-US" dirty="0"/>
              <a:t> do </a:t>
            </a:r>
            <a:r>
              <a:rPr lang="en-US" dirty="0" err="1"/>
              <a:t>tabuleiro</a:t>
            </a:r>
            <a:r>
              <a:rPr lang="en-US" dirty="0"/>
              <a:t> e o </a:t>
            </a:r>
            <a:r>
              <a:rPr lang="en-US" dirty="0" err="1"/>
              <a:t>movimento</a:t>
            </a:r>
            <a:r>
              <a:rPr lang="en-US" dirty="0"/>
              <a:t> </a:t>
            </a:r>
            <a:r>
              <a:rPr lang="en-US" dirty="0" err="1"/>
              <a:t>correspondente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armazenados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dirty="0" err="1"/>
              <a:t>self.data</a:t>
            </a:r>
            <a:r>
              <a:rPr lang="en-US" dirty="0"/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77D8A55-9CBE-AD7F-B0D5-C1AC352EC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314" y="2307824"/>
            <a:ext cx="4571694" cy="208012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525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35" y="5129784"/>
            <a:ext cx="3860797" cy="141948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600" b="1" dirty="0" err="1"/>
              <a:t>Algoritmos</a:t>
            </a:r>
            <a:r>
              <a:rPr lang="en-US" sz="3600" b="1" dirty="0"/>
              <a:t> de </a:t>
            </a:r>
            <a:r>
              <a:rPr lang="en-US" sz="3600" b="1" dirty="0" err="1"/>
              <a:t>Aprendizado</a:t>
            </a:r>
            <a:r>
              <a:rPr lang="en-US" sz="3600" b="1" dirty="0"/>
              <a:t> de </a:t>
            </a:r>
            <a:r>
              <a:rPr lang="en-US" sz="3600" b="1" dirty="0" err="1"/>
              <a:t>Máquina</a:t>
            </a:r>
            <a:endParaRPr lang="en-US" sz="36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CB7492-2CEE-F0D2-A6C4-091D8B1E80BC}"/>
              </a:ext>
            </a:extLst>
          </p:cNvPr>
          <p:cNvSpPr txBox="1">
            <a:spLocks/>
          </p:cNvSpPr>
          <p:nvPr/>
        </p:nvSpPr>
        <p:spPr>
          <a:xfrm>
            <a:off x="4800600" y="274321"/>
            <a:ext cx="3860797" cy="6172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</a:pPr>
            <a:r>
              <a:rPr lang="en-US" sz="1600" dirty="0"/>
              <a:t> A </a:t>
            </a:r>
            <a:r>
              <a:rPr lang="en-US" sz="1600" dirty="0" err="1"/>
              <a:t>função</a:t>
            </a:r>
            <a:r>
              <a:rPr lang="en-US" sz="1600" dirty="0"/>
              <a:t> </a:t>
            </a:r>
            <a:r>
              <a:rPr lang="en-US" sz="1600" b="1" dirty="0" err="1"/>
              <a:t>train_model</a:t>
            </a:r>
            <a:r>
              <a:rPr lang="en-US" sz="1600" b="1" dirty="0"/>
              <a:t> </a:t>
            </a:r>
            <a:r>
              <a:rPr lang="en-US" sz="1600" dirty="0"/>
              <a:t>é </a:t>
            </a:r>
            <a:r>
              <a:rPr lang="en-US" sz="1600" dirty="0" err="1"/>
              <a:t>onde</a:t>
            </a:r>
            <a:r>
              <a:rPr lang="en-US" sz="1600" dirty="0"/>
              <a:t> o </a:t>
            </a:r>
            <a:r>
              <a:rPr lang="en-US" sz="1600" dirty="0" err="1"/>
              <a:t>modelo</a:t>
            </a:r>
            <a:r>
              <a:rPr lang="en-US" sz="1600" dirty="0"/>
              <a:t> de </a:t>
            </a:r>
            <a:r>
              <a:rPr lang="en-US" sz="1600" dirty="0" err="1"/>
              <a:t>Árvore</a:t>
            </a:r>
            <a:r>
              <a:rPr lang="en-US" sz="1600" dirty="0"/>
              <a:t> de </a:t>
            </a:r>
            <a:r>
              <a:rPr lang="en-US" sz="1600" dirty="0" err="1"/>
              <a:t>Decisão</a:t>
            </a:r>
            <a:r>
              <a:rPr lang="en-US" sz="1600" dirty="0"/>
              <a:t> </a:t>
            </a:r>
            <a:r>
              <a:rPr lang="en-US" sz="1600" dirty="0" err="1"/>
              <a:t>realmente</a:t>
            </a:r>
            <a:r>
              <a:rPr lang="en-US" sz="1600" dirty="0"/>
              <a:t> é </a:t>
            </a:r>
            <a:r>
              <a:rPr lang="en-US" sz="1600" dirty="0" err="1"/>
              <a:t>treinado</a:t>
            </a:r>
            <a:r>
              <a:rPr lang="en-US" sz="1600" dirty="0"/>
              <a:t>.</a:t>
            </a:r>
          </a:p>
          <a:p>
            <a:pPr marL="0" indent="0">
              <a:lnSpc>
                <a:spcPct val="90000"/>
              </a:lnSpc>
            </a:pP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dados </a:t>
            </a:r>
            <a:r>
              <a:rPr lang="en-US" sz="1600" dirty="0" err="1"/>
              <a:t>coletados</a:t>
            </a:r>
            <a:r>
              <a:rPr lang="en-US" sz="1600" dirty="0"/>
              <a:t> </a:t>
            </a:r>
            <a:r>
              <a:rPr lang="en-US" sz="1600" dirty="0" err="1"/>
              <a:t>são</a:t>
            </a:r>
            <a:r>
              <a:rPr lang="en-US" sz="1600" dirty="0"/>
              <a:t> </a:t>
            </a:r>
            <a:r>
              <a:rPr lang="en-US" sz="1600" dirty="0" err="1"/>
              <a:t>separados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X (</a:t>
            </a:r>
            <a:r>
              <a:rPr lang="en-US" sz="1600" dirty="0" err="1"/>
              <a:t>características</a:t>
            </a:r>
            <a:r>
              <a:rPr lang="en-US" sz="1600" dirty="0"/>
              <a:t> do </a:t>
            </a:r>
            <a:r>
              <a:rPr lang="en-US" sz="1600" dirty="0" err="1"/>
              <a:t>tabuleiro</a:t>
            </a:r>
            <a:r>
              <a:rPr lang="en-US" sz="1600" dirty="0"/>
              <a:t>) e Y (</a:t>
            </a:r>
            <a:r>
              <a:rPr lang="en-US" sz="1600" dirty="0" err="1"/>
              <a:t>ação</a:t>
            </a:r>
            <a:r>
              <a:rPr lang="en-US" sz="1600" dirty="0"/>
              <a:t> </a:t>
            </a:r>
            <a:r>
              <a:rPr lang="en-US" sz="1600" dirty="0" err="1"/>
              <a:t>correspondente</a:t>
            </a:r>
            <a:r>
              <a:rPr lang="en-US" sz="1600" dirty="0"/>
              <a:t>, o </a:t>
            </a:r>
            <a:r>
              <a:rPr lang="en-US" sz="1600" dirty="0" err="1"/>
              <a:t>movimento</a:t>
            </a:r>
            <a:r>
              <a:rPr lang="en-US" sz="1600" dirty="0"/>
              <a:t>).</a:t>
            </a:r>
          </a:p>
          <a:p>
            <a:pPr marL="0" indent="0">
              <a:lnSpc>
                <a:spcPct val="90000"/>
              </a:lnSpc>
            </a:pPr>
            <a:r>
              <a:rPr lang="en-US" sz="1600" dirty="0"/>
              <a:t> A </a:t>
            </a:r>
            <a:r>
              <a:rPr lang="en-US" sz="1600" dirty="0" err="1"/>
              <a:t>divisão</a:t>
            </a:r>
            <a:r>
              <a:rPr lang="en-US" sz="1600" dirty="0"/>
              <a:t> de </a:t>
            </a:r>
            <a:r>
              <a:rPr lang="en-US" sz="1600" dirty="0" err="1"/>
              <a:t>treino</a:t>
            </a:r>
            <a:r>
              <a:rPr lang="en-US" sz="1600" dirty="0"/>
              <a:t> e teste é </a:t>
            </a:r>
            <a:r>
              <a:rPr lang="en-US" sz="1600" dirty="0" err="1"/>
              <a:t>feita</a:t>
            </a:r>
            <a:r>
              <a:rPr lang="en-US" sz="1600" dirty="0"/>
              <a:t> com </a:t>
            </a:r>
            <a:r>
              <a:rPr lang="en-US" sz="1600" b="1" dirty="0" err="1"/>
              <a:t>train_test_split</a:t>
            </a:r>
            <a:r>
              <a:rPr lang="en-US" sz="1600" dirty="0"/>
              <a:t>, </a:t>
            </a:r>
            <a:r>
              <a:rPr lang="en-US" sz="1600" dirty="0" err="1"/>
              <a:t>reservando</a:t>
            </a:r>
            <a:r>
              <a:rPr lang="en-US" sz="1600" dirty="0"/>
              <a:t> 20% dos dados para o teste.</a:t>
            </a:r>
          </a:p>
          <a:p>
            <a:pPr marL="0" indent="0">
              <a:lnSpc>
                <a:spcPct val="90000"/>
              </a:lnSpc>
            </a:pPr>
            <a:r>
              <a:rPr lang="en-US" sz="1600" dirty="0"/>
              <a:t>O </a:t>
            </a:r>
            <a:r>
              <a:rPr lang="en-US" sz="1600" dirty="0" err="1"/>
              <a:t>treinamento</a:t>
            </a:r>
            <a:r>
              <a:rPr lang="en-US" sz="1600" dirty="0"/>
              <a:t> da </a:t>
            </a:r>
            <a:r>
              <a:rPr lang="en-US" sz="1600" dirty="0" err="1"/>
              <a:t>Árvore</a:t>
            </a:r>
            <a:r>
              <a:rPr lang="en-US" sz="1600" dirty="0"/>
              <a:t> de </a:t>
            </a:r>
            <a:r>
              <a:rPr lang="en-US" sz="1600" dirty="0" err="1"/>
              <a:t>Decisão</a:t>
            </a:r>
            <a:r>
              <a:rPr lang="en-US" sz="1600" dirty="0"/>
              <a:t> é </a:t>
            </a:r>
            <a:r>
              <a:rPr lang="en-US" sz="1600" dirty="0" err="1"/>
              <a:t>feito</a:t>
            </a:r>
            <a:r>
              <a:rPr lang="en-US" sz="1600" dirty="0"/>
              <a:t> com a </a:t>
            </a:r>
            <a:r>
              <a:rPr lang="en-US" sz="1600" dirty="0" err="1"/>
              <a:t>chamada</a:t>
            </a:r>
            <a:r>
              <a:rPr lang="en-US" sz="1600" dirty="0"/>
              <a:t> do </a:t>
            </a:r>
            <a:r>
              <a:rPr lang="en-US" sz="1600" b="1" dirty="0" err="1"/>
              <a:t>método</a:t>
            </a:r>
            <a:r>
              <a:rPr lang="en-US" sz="1600" b="1" dirty="0"/>
              <a:t> fit</a:t>
            </a:r>
            <a:r>
              <a:rPr lang="en-US" sz="1600" dirty="0"/>
              <a:t>.</a:t>
            </a:r>
          </a:p>
          <a:p>
            <a:pPr marL="0" indent="0">
              <a:lnSpc>
                <a:spcPct val="90000"/>
              </a:lnSpc>
            </a:pPr>
            <a:r>
              <a:rPr lang="pt-BR" sz="1600" dirty="0"/>
              <a:t>Após o treinamento, o modelo faz previsões sobre os dados de teste e a acurácia é calculada usando </a:t>
            </a:r>
            <a:r>
              <a:rPr lang="pt-BR" sz="1600" b="1" dirty="0" err="1"/>
              <a:t>accuracy_score</a:t>
            </a:r>
            <a:r>
              <a:rPr lang="pt-BR" sz="1600" dirty="0"/>
              <a:t>.</a:t>
            </a:r>
          </a:p>
          <a:p>
            <a:pPr marL="0" indent="0">
              <a:lnSpc>
                <a:spcPct val="90000"/>
              </a:lnSpc>
            </a:pPr>
            <a:r>
              <a:rPr lang="pt-BR" sz="1600" dirty="0"/>
              <a:t> Após o treinamento, o modelo é salvo no diretório models usando a biblioteca </a:t>
            </a:r>
            <a:r>
              <a:rPr lang="pt-BR" sz="1600" b="1" dirty="0" err="1"/>
              <a:t>joblib</a:t>
            </a:r>
            <a:endParaRPr lang="pt-BR" sz="1600" b="1" dirty="0"/>
          </a:p>
          <a:p>
            <a:pPr marL="0" indent="0">
              <a:lnSpc>
                <a:spcPct val="90000"/>
              </a:lnSpc>
            </a:pPr>
            <a:r>
              <a:rPr lang="pt-BR" sz="1600" dirty="0"/>
              <a:t> A função </a:t>
            </a:r>
            <a:r>
              <a:rPr lang="pt-BR" sz="1600" b="1" dirty="0" err="1"/>
              <a:t>load_model</a:t>
            </a:r>
            <a:r>
              <a:rPr lang="pt-BR" sz="1600" b="1" dirty="0"/>
              <a:t> </a:t>
            </a:r>
            <a:r>
              <a:rPr lang="pt-BR" sz="1600" dirty="0"/>
              <a:t>carrega o modelo salvo anteriormente para ser usado em previsões futuras.</a:t>
            </a:r>
          </a:p>
          <a:p>
            <a:pPr marL="0" indent="0">
              <a:lnSpc>
                <a:spcPct val="90000"/>
              </a:lnSpc>
            </a:pPr>
            <a:r>
              <a:rPr lang="pt-BR" sz="1600" dirty="0"/>
              <a:t> A função </a:t>
            </a:r>
            <a:r>
              <a:rPr lang="pt-BR" sz="1600" b="1" dirty="0" err="1"/>
              <a:t>predict_move</a:t>
            </a:r>
            <a:r>
              <a:rPr lang="pt-BR" sz="1600" dirty="0"/>
              <a:t> faz uma previsão para o próximo movimento com base no estado atual do tabuleiro, utilizando o modelo treinado.</a:t>
            </a:r>
            <a:endParaRPr lang="en-US" sz="1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872568-7CD4-7DD9-2D82-2317D8D8C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5" y="429768"/>
            <a:ext cx="4366738" cy="452628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709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4223" y="313437"/>
            <a:ext cx="2984404" cy="839616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INICIALIZAÇÃO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498" y="1213310"/>
            <a:ext cx="3659816" cy="2215690"/>
          </a:xfrm>
        </p:spPr>
        <p:txBody>
          <a:bodyPr>
            <a:normAutofit/>
          </a:bodyPr>
          <a:lstStyle/>
          <a:p>
            <a:r>
              <a:rPr lang="pt-BR" dirty="0"/>
              <a:t>A criação da interface gráfica do jogo e inicialização do tabuleiro com botões acontece na função </a:t>
            </a:r>
            <a:r>
              <a:rPr lang="pt-BR" b="1" dirty="0"/>
              <a:t>__</a:t>
            </a:r>
            <a:r>
              <a:rPr lang="pt-BR" b="1" dirty="0" err="1"/>
              <a:t>init</a:t>
            </a:r>
            <a:r>
              <a:rPr lang="pt-BR" b="1" dirty="0"/>
              <a:t>__ </a:t>
            </a:r>
            <a:r>
              <a:rPr lang="pt-BR" dirty="0"/>
              <a:t>da classe </a:t>
            </a:r>
            <a:r>
              <a:rPr lang="pt-BR" b="1" dirty="0" err="1"/>
              <a:t>TicTacToeGUI</a:t>
            </a:r>
            <a:r>
              <a:rPr lang="pt-BR" dirty="0"/>
              <a:t>. O modo de jogo (Humano </a:t>
            </a:r>
            <a:r>
              <a:rPr lang="pt-BR" dirty="0" err="1"/>
              <a:t>vs</a:t>
            </a:r>
            <a:r>
              <a:rPr lang="pt-BR" dirty="0"/>
              <a:t> IA, IA </a:t>
            </a:r>
            <a:r>
              <a:rPr lang="pt-BR" dirty="0" err="1"/>
              <a:t>vs</a:t>
            </a:r>
            <a:r>
              <a:rPr lang="pt-BR" dirty="0"/>
              <a:t> IA, ou Humano </a:t>
            </a:r>
            <a:r>
              <a:rPr lang="pt-BR" dirty="0" err="1"/>
              <a:t>vs</a:t>
            </a:r>
            <a:r>
              <a:rPr lang="pt-BR" dirty="0"/>
              <a:t> Humano) também é configurado aqui: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B04610-5144-F2EC-A9B1-6E90F622B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314" y="1410629"/>
            <a:ext cx="4571694" cy="387451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4EA114C-C41D-9A99-AC99-B92889D46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891" y="3636034"/>
            <a:ext cx="2417030" cy="24542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837" y="285503"/>
            <a:ext cx="1622880" cy="64615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JOGADAS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1040AC81-7B25-22E1-5116-8FF2D340F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98" y="1163808"/>
            <a:ext cx="5173408" cy="453966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354" y="2648402"/>
            <a:ext cx="2780072" cy="242393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Quando um jogador ou a IA faz uma jogada, o estado do jogo é registrado, e a jogada é realizada pela função </a:t>
            </a:r>
            <a:r>
              <a:rPr lang="pt-BR" b="1" dirty="0" err="1"/>
              <a:t>on_click</a:t>
            </a:r>
            <a:r>
              <a:rPr lang="pt-BR" b="1" dirty="0"/>
              <a:t> </a:t>
            </a:r>
            <a:r>
              <a:rPr lang="pt-BR" dirty="0"/>
              <a:t>(jogada humana) ou </a:t>
            </a:r>
            <a:r>
              <a:rPr lang="pt-BR" b="1" dirty="0" err="1"/>
              <a:t>ai_move</a:t>
            </a:r>
            <a:r>
              <a:rPr lang="pt-BR" b="1" dirty="0"/>
              <a:t> </a:t>
            </a:r>
            <a:r>
              <a:rPr lang="pt-BR" dirty="0"/>
              <a:t>(jogada da IA). O estado é salvo em </a:t>
            </a:r>
            <a:r>
              <a:rPr lang="pt-BR" b="1" dirty="0" err="1"/>
              <a:t>self.game_data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296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82</TotalTime>
  <Words>781</Words>
  <Application>Microsoft Office PowerPoint</Application>
  <PresentationFormat>Apresentação na tela (4:3)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Projeto de Inteligência Artificial - Jogo da Velha</vt:lpstr>
      <vt:lpstr>Introdução</vt:lpstr>
      <vt:lpstr>Jogo da Velha</vt:lpstr>
      <vt:lpstr>Jogo da Velha</vt:lpstr>
      <vt:lpstr>Algoritmos de Aprendizado de Máquina</vt:lpstr>
      <vt:lpstr>Algoritmos de Aprendizado de Máquina</vt:lpstr>
      <vt:lpstr>Algoritmos de Aprendizado de Máquina</vt:lpstr>
      <vt:lpstr>INICIALIZAÇÃO</vt:lpstr>
      <vt:lpstr>JOGADAS</vt:lpstr>
      <vt:lpstr>Verificação de Vitória</vt:lpstr>
      <vt:lpstr>TREINAR E ColetaR Dados  PARA IA</vt:lpstr>
      <vt:lpstr>Resultados</vt:lpstr>
      <vt:lpstr>Resultados - GRÁFICOS</vt:lpstr>
      <vt:lpstr>Conclusão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Lucas Josue Schneider</cp:lastModifiedBy>
  <cp:revision>14</cp:revision>
  <dcterms:created xsi:type="dcterms:W3CDTF">2013-01-27T09:14:16Z</dcterms:created>
  <dcterms:modified xsi:type="dcterms:W3CDTF">2024-09-20T12:47:13Z</dcterms:modified>
  <cp:category/>
</cp:coreProperties>
</file>