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dan STOECKLE" initials="LS" lastIdx="1" clrIdx="0">
    <p:extLst>
      <p:ext uri="{19B8F6BF-5375-455C-9EA6-DF929625EA0E}">
        <p15:presenceInfo xmlns:p15="http://schemas.microsoft.com/office/powerpoint/2012/main" userId="c25b477c6beb87f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68" autoAdjust="0"/>
  </p:normalViewPr>
  <p:slideViewPr>
    <p:cSldViewPr snapToGrid="0">
      <p:cViewPr varScale="1">
        <p:scale>
          <a:sx n="65" d="100"/>
          <a:sy n="65" d="100"/>
        </p:scale>
        <p:origin x="62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EAAD13-8877-4568-9CD7-8741B88BFEA0}"/>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BC0E62B9-3EB8-48AA-841C-F81E71EF95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99D41FDC-D38B-410E-A95E-98A4E90B234C}"/>
              </a:ext>
            </a:extLst>
          </p:cNvPr>
          <p:cNvSpPr>
            <a:spLocks noGrp="1"/>
          </p:cNvSpPr>
          <p:nvPr>
            <p:ph type="dt" sz="half" idx="10"/>
          </p:nvPr>
        </p:nvSpPr>
        <p:spPr/>
        <p:txBody>
          <a:bodyPr/>
          <a:lstStyle/>
          <a:p>
            <a:fld id="{52482AF4-7568-459C-82F0-140E95C9E572}" type="datetimeFigureOut">
              <a:rPr lang="fr-FR" smtClean="0"/>
              <a:t>16/03/2018</a:t>
            </a:fld>
            <a:endParaRPr lang="fr-FR"/>
          </a:p>
        </p:txBody>
      </p:sp>
      <p:sp>
        <p:nvSpPr>
          <p:cNvPr id="5" name="Espace réservé du pied de page 4">
            <a:extLst>
              <a:ext uri="{FF2B5EF4-FFF2-40B4-BE49-F238E27FC236}">
                <a16:creationId xmlns:a16="http://schemas.microsoft.com/office/drawing/2014/main" id="{E592F860-E147-4E45-9B57-583E229EE41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57A0449-DAE5-4A5E-8249-778B20CDF127}"/>
              </a:ext>
            </a:extLst>
          </p:cNvPr>
          <p:cNvSpPr>
            <a:spLocks noGrp="1"/>
          </p:cNvSpPr>
          <p:nvPr>
            <p:ph type="sldNum" sz="quarter" idx="12"/>
          </p:nvPr>
        </p:nvSpPr>
        <p:spPr/>
        <p:txBody>
          <a:bodyPr/>
          <a:lstStyle/>
          <a:p>
            <a:fld id="{07767A71-3DCB-4FA0-A2BF-706334407DCE}" type="slidenum">
              <a:rPr lang="fr-FR" smtClean="0"/>
              <a:t>‹N°›</a:t>
            </a:fld>
            <a:endParaRPr lang="fr-FR"/>
          </a:p>
        </p:txBody>
      </p:sp>
    </p:spTree>
    <p:extLst>
      <p:ext uri="{BB962C8B-B14F-4D97-AF65-F5344CB8AC3E}">
        <p14:creationId xmlns:p14="http://schemas.microsoft.com/office/powerpoint/2010/main" val="1074526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BABD1-4669-4F3B-9AE4-E604F8359819}"/>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0E62DA08-8B3F-4F4C-BDEE-2955306A0A14}"/>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930B683-99BE-4D7C-B57B-A2E432AFB31A}"/>
              </a:ext>
            </a:extLst>
          </p:cNvPr>
          <p:cNvSpPr>
            <a:spLocks noGrp="1"/>
          </p:cNvSpPr>
          <p:nvPr>
            <p:ph type="dt" sz="half" idx="10"/>
          </p:nvPr>
        </p:nvSpPr>
        <p:spPr/>
        <p:txBody>
          <a:bodyPr/>
          <a:lstStyle/>
          <a:p>
            <a:fld id="{52482AF4-7568-459C-82F0-140E95C9E572}" type="datetimeFigureOut">
              <a:rPr lang="fr-FR" smtClean="0"/>
              <a:t>16/03/2018</a:t>
            </a:fld>
            <a:endParaRPr lang="fr-FR"/>
          </a:p>
        </p:txBody>
      </p:sp>
      <p:sp>
        <p:nvSpPr>
          <p:cNvPr id="5" name="Espace réservé du pied de page 4">
            <a:extLst>
              <a:ext uri="{FF2B5EF4-FFF2-40B4-BE49-F238E27FC236}">
                <a16:creationId xmlns:a16="http://schemas.microsoft.com/office/drawing/2014/main" id="{AE18046A-02D3-4DB6-B832-9E44C98DB7F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9A6EF0A-344D-4950-B900-435EF955336D}"/>
              </a:ext>
            </a:extLst>
          </p:cNvPr>
          <p:cNvSpPr>
            <a:spLocks noGrp="1"/>
          </p:cNvSpPr>
          <p:nvPr>
            <p:ph type="sldNum" sz="quarter" idx="12"/>
          </p:nvPr>
        </p:nvSpPr>
        <p:spPr/>
        <p:txBody>
          <a:bodyPr/>
          <a:lstStyle/>
          <a:p>
            <a:fld id="{07767A71-3DCB-4FA0-A2BF-706334407DCE}" type="slidenum">
              <a:rPr lang="fr-FR" smtClean="0"/>
              <a:t>‹N°›</a:t>
            </a:fld>
            <a:endParaRPr lang="fr-FR"/>
          </a:p>
        </p:txBody>
      </p:sp>
    </p:spTree>
    <p:extLst>
      <p:ext uri="{BB962C8B-B14F-4D97-AF65-F5344CB8AC3E}">
        <p14:creationId xmlns:p14="http://schemas.microsoft.com/office/powerpoint/2010/main" val="2680125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33AE82F-3701-4521-AF9C-0BEF0A16658C}"/>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0D615251-BA22-48F8-B994-2279A497C0FE}"/>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3825182-5362-4F6C-8F7A-5FD6F21B0733}"/>
              </a:ext>
            </a:extLst>
          </p:cNvPr>
          <p:cNvSpPr>
            <a:spLocks noGrp="1"/>
          </p:cNvSpPr>
          <p:nvPr>
            <p:ph type="dt" sz="half" idx="10"/>
          </p:nvPr>
        </p:nvSpPr>
        <p:spPr/>
        <p:txBody>
          <a:bodyPr/>
          <a:lstStyle/>
          <a:p>
            <a:fld id="{52482AF4-7568-459C-82F0-140E95C9E572}" type="datetimeFigureOut">
              <a:rPr lang="fr-FR" smtClean="0"/>
              <a:t>16/03/2018</a:t>
            </a:fld>
            <a:endParaRPr lang="fr-FR"/>
          </a:p>
        </p:txBody>
      </p:sp>
      <p:sp>
        <p:nvSpPr>
          <p:cNvPr id="5" name="Espace réservé du pied de page 4">
            <a:extLst>
              <a:ext uri="{FF2B5EF4-FFF2-40B4-BE49-F238E27FC236}">
                <a16:creationId xmlns:a16="http://schemas.microsoft.com/office/drawing/2014/main" id="{B238F200-0D87-4392-B8E3-EF4F26C9A24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1020FA9-3EF1-417D-ACA3-E866283CF28F}"/>
              </a:ext>
            </a:extLst>
          </p:cNvPr>
          <p:cNvSpPr>
            <a:spLocks noGrp="1"/>
          </p:cNvSpPr>
          <p:nvPr>
            <p:ph type="sldNum" sz="quarter" idx="12"/>
          </p:nvPr>
        </p:nvSpPr>
        <p:spPr/>
        <p:txBody>
          <a:bodyPr/>
          <a:lstStyle/>
          <a:p>
            <a:fld id="{07767A71-3DCB-4FA0-A2BF-706334407DCE}" type="slidenum">
              <a:rPr lang="fr-FR" smtClean="0"/>
              <a:t>‹N°›</a:t>
            </a:fld>
            <a:endParaRPr lang="fr-FR"/>
          </a:p>
        </p:txBody>
      </p:sp>
    </p:spTree>
    <p:extLst>
      <p:ext uri="{BB962C8B-B14F-4D97-AF65-F5344CB8AC3E}">
        <p14:creationId xmlns:p14="http://schemas.microsoft.com/office/powerpoint/2010/main" val="3512549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5906A1-9C4B-4B42-B4FF-185249CCF99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7A65EB7-8E68-4615-9C72-D68124C798F6}"/>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35A3C34-EE58-4E0D-9CBC-95069BDE2B44}"/>
              </a:ext>
            </a:extLst>
          </p:cNvPr>
          <p:cNvSpPr>
            <a:spLocks noGrp="1"/>
          </p:cNvSpPr>
          <p:nvPr>
            <p:ph type="dt" sz="half" idx="10"/>
          </p:nvPr>
        </p:nvSpPr>
        <p:spPr/>
        <p:txBody>
          <a:bodyPr/>
          <a:lstStyle/>
          <a:p>
            <a:fld id="{52482AF4-7568-459C-82F0-140E95C9E572}" type="datetimeFigureOut">
              <a:rPr lang="fr-FR" smtClean="0"/>
              <a:t>16/03/2018</a:t>
            </a:fld>
            <a:endParaRPr lang="fr-FR"/>
          </a:p>
        </p:txBody>
      </p:sp>
      <p:sp>
        <p:nvSpPr>
          <p:cNvPr id="5" name="Espace réservé du pied de page 4">
            <a:extLst>
              <a:ext uri="{FF2B5EF4-FFF2-40B4-BE49-F238E27FC236}">
                <a16:creationId xmlns:a16="http://schemas.microsoft.com/office/drawing/2014/main" id="{A12BD5C6-91B7-4175-8E78-A4C9278B1DB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FC4E97E-305B-44C6-B1E1-0EA3D17F2FB7}"/>
              </a:ext>
            </a:extLst>
          </p:cNvPr>
          <p:cNvSpPr>
            <a:spLocks noGrp="1"/>
          </p:cNvSpPr>
          <p:nvPr>
            <p:ph type="sldNum" sz="quarter" idx="12"/>
          </p:nvPr>
        </p:nvSpPr>
        <p:spPr/>
        <p:txBody>
          <a:bodyPr/>
          <a:lstStyle/>
          <a:p>
            <a:fld id="{07767A71-3DCB-4FA0-A2BF-706334407DCE}" type="slidenum">
              <a:rPr lang="fr-FR" smtClean="0"/>
              <a:t>‹N°›</a:t>
            </a:fld>
            <a:endParaRPr lang="fr-FR"/>
          </a:p>
        </p:txBody>
      </p:sp>
    </p:spTree>
    <p:extLst>
      <p:ext uri="{BB962C8B-B14F-4D97-AF65-F5344CB8AC3E}">
        <p14:creationId xmlns:p14="http://schemas.microsoft.com/office/powerpoint/2010/main" val="2512351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526CC6-2F44-43BC-A288-65326D5A2F02}"/>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E277F7BD-C62A-4D49-B2D3-048AE8288F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154731A7-445D-4C81-83A5-BE698D40D060}"/>
              </a:ext>
            </a:extLst>
          </p:cNvPr>
          <p:cNvSpPr>
            <a:spLocks noGrp="1"/>
          </p:cNvSpPr>
          <p:nvPr>
            <p:ph type="dt" sz="half" idx="10"/>
          </p:nvPr>
        </p:nvSpPr>
        <p:spPr/>
        <p:txBody>
          <a:bodyPr/>
          <a:lstStyle/>
          <a:p>
            <a:fld id="{52482AF4-7568-459C-82F0-140E95C9E572}" type="datetimeFigureOut">
              <a:rPr lang="fr-FR" smtClean="0"/>
              <a:t>16/03/2018</a:t>
            </a:fld>
            <a:endParaRPr lang="fr-FR"/>
          </a:p>
        </p:txBody>
      </p:sp>
      <p:sp>
        <p:nvSpPr>
          <p:cNvPr id="5" name="Espace réservé du pied de page 4">
            <a:extLst>
              <a:ext uri="{FF2B5EF4-FFF2-40B4-BE49-F238E27FC236}">
                <a16:creationId xmlns:a16="http://schemas.microsoft.com/office/drawing/2014/main" id="{266A15D1-387D-4A32-9316-FF04A45BEB3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DD74A99-EAD9-427C-B41C-02AFFCAE94B7}"/>
              </a:ext>
            </a:extLst>
          </p:cNvPr>
          <p:cNvSpPr>
            <a:spLocks noGrp="1"/>
          </p:cNvSpPr>
          <p:nvPr>
            <p:ph type="sldNum" sz="quarter" idx="12"/>
          </p:nvPr>
        </p:nvSpPr>
        <p:spPr/>
        <p:txBody>
          <a:bodyPr/>
          <a:lstStyle/>
          <a:p>
            <a:fld id="{07767A71-3DCB-4FA0-A2BF-706334407DCE}" type="slidenum">
              <a:rPr lang="fr-FR" smtClean="0"/>
              <a:t>‹N°›</a:t>
            </a:fld>
            <a:endParaRPr lang="fr-FR"/>
          </a:p>
        </p:txBody>
      </p:sp>
    </p:spTree>
    <p:extLst>
      <p:ext uri="{BB962C8B-B14F-4D97-AF65-F5344CB8AC3E}">
        <p14:creationId xmlns:p14="http://schemas.microsoft.com/office/powerpoint/2010/main" val="2088017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933BC4-8AE9-436F-90F7-3A3C400C9C3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3BD7B5B-A873-437C-872E-1751A62877E9}"/>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F3C3E3BC-A4F4-4B3F-8711-04C39037A4B2}"/>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8B4B507A-F3C3-48E2-996C-DC4A62D19487}"/>
              </a:ext>
            </a:extLst>
          </p:cNvPr>
          <p:cNvSpPr>
            <a:spLocks noGrp="1"/>
          </p:cNvSpPr>
          <p:nvPr>
            <p:ph type="dt" sz="half" idx="10"/>
          </p:nvPr>
        </p:nvSpPr>
        <p:spPr/>
        <p:txBody>
          <a:bodyPr/>
          <a:lstStyle/>
          <a:p>
            <a:fld id="{52482AF4-7568-459C-82F0-140E95C9E572}" type="datetimeFigureOut">
              <a:rPr lang="fr-FR" smtClean="0"/>
              <a:t>16/03/2018</a:t>
            </a:fld>
            <a:endParaRPr lang="fr-FR"/>
          </a:p>
        </p:txBody>
      </p:sp>
      <p:sp>
        <p:nvSpPr>
          <p:cNvPr id="6" name="Espace réservé du pied de page 5">
            <a:extLst>
              <a:ext uri="{FF2B5EF4-FFF2-40B4-BE49-F238E27FC236}">
                <a16:creationId xmlns:a16="http://schemas.microsoft.com/office/drawing/2014/main" id="{6C2F6005-F9DE-4203-B17F-D5F8154CDC2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FE0B57F-604C-412C-975A-E8FD5BCECA10}"/>
              </a:ext>
            </a:extLst>
          </p:cNvPr>
          <p:cNvSpPr>
            <a:spLocks noGrp="1"/>
          </p:cNvSpPr>
          <p:nvPr>
            <p:ph type="sldNum" sz="quarter" idx="12"/>
          </p:nvPr>
        </p:nvSpPr>
        <p:spPr/>
        <p:txBody>
          <a:bodyPr/>
          <a:lstStyle/>
          <a:p>
            <a:fld id="{07767A71-3DCB-4FA0-A2BF-706334407DCE}" type="slidenum">
              <a:rPr lang="fr-FR" smtClean="0"/>
              <a:t>‹N°›</a:t>
            </a:fld>
            <a:endParaRPr lang="fr-FR"/>
          </a:p>
        </p:txBody>
      </p:sp>
    </p:spTree>
    <p:extLst>
      <p:ext uri="{BB962C8B-B14F-4D97-AF65-F5344CB8AC3E}">
        <p14:creationId xmlns:p14="http://schemas.microsoft.com/office/powerpoint/2010/main" val="1837559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E746FE-704A-4A23-AB57-8F029F647E57}"/>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451A9501-46E7-46BB-8BA4-4D8A44F7E7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2E676702-A6CE-44A0-BADD-C4796BE02474}"/>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6519AA44-73A2-4BF2-B902-AF8A3F5C1F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A95D0446-5A96-4EE6-9160-ACE48FFA1026}"/>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3D0FE0E4-434D-4B04-BBA2-DFF86DEE5F36}"/>
              </a:ext>
            </a:extLst>
          </p:cNvPr>
          <p:cNvSpPr>
            <a:spLocks noGrp="1"/>
          </p:cNvSpPr>
          <p:nvPr>
            <p:ph type="dt" sz="half" idx="10"/>
          </p:nvPr>
        </p:nvSpPr>
        <p:spPr/>
        <p:txBody>
          <a:bodyPr/>
          <a:lstStyle/>
          <a:p>
            <a:fld id="{52482AF4-7568-459C-82F0-140E95C9E572}" type="datetimeFigureOut">
              <a:rPr lang="fr-FR" smtClean="0"/>
              <a:t>16/03/2018</a:t>
            </a:fld>
            <a:endParaRPr lang="fr-FR"/>
          </a:p>
        </p:txBody>
      </p:sp>
      <p:sp>
        <p:nvSpPr>
          <p:cNvPr id="8" name="Espace réservé du pied de page 7">
            <a:extLst>
              <a:ext uri="{FF2B5EF4-FFF2-40B4-BE49-F238E27FC236}">
                <a16:creationId xmlns:a16="http://schemas.microsoft.com/office/drawing/2014/main" id="{755843FD-A39E-4D27-8443-3809F7130FCB}"/>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8B58F4DD-4F65-48C1-9F01-AA0662A27C24}"/>
              </a:ext>
            </a:extLst>
          </p:cNvPr>
          <p:cNvSpPr>
            <a:spLocks noGrp="1"/>
          </p:cNvSpPr>
          <p:nvPr>
            <p:ph type="sldNum" sz="quarter" idx="12"/>
          </p:nvPr>
        </p:nvSpPr>
        <p:spPr/>
        <p:txBody>
          <a:bodyPr/>
          <a:lstStyle/>
          <a:p>
            <a:fld id="{07767A71-3DCB-4FA0-A2BF-706334407DCE}" type="slidenum">
              <a:rPr lang="fr-FR" smtClean="0"/>
              <a:t>‹N°›</a:t>
            </a:fld>
            <a:endParaRPr lang="fr-FR"/>
          </a:p>
        </p:txBody>
      </p:sp>
    </p:spTree>
    <p:extLst>
      <p:ext uri="{BB962C8B-B14F-4D97-AF65-F5344CB8AC3E}">
        <p14:creationId xmlns:p14="http://schemas.microsoft.com/office/powerpoint/2010/main" val="1230765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421D38-98D8-4156-A4BD-79AB584E69B6}"/>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123DC72C-C651-4997-BB6F-3203BDEDD2A8}"/>
              </a:ext>
            </a:extLst>
          </p:cNvPr>
          <p:cNvSpPr>
            <a:spLocks noGrp="1"/>
          </p:cNvSpPr>
          <p:nvPr>
            <p:ph type="dt" sz="half" idx="10"/>
          </p:nvPr>
        </p:nvSpPr>
        <p:spPr/>
        <p:txBody>
          <a:bodyPr/>
          <a:lstStyle/>
          <a:p>
            <a:fld id="{52482AF4-7568-459C-82F0-140E95C9E572}" type="datetimeFigureOut">
              <a:rPr lang="fr-FR" smtClean="0"/>
              <a:t>16/03/2018</a:t>
            </a:fld>
            <a:endParaRPr lang="fr-FR"/>
          </a:p>
        </p:txBody>
      </p:sp>
      <p:sp>
        <p:nvSpPr>
          <p:cNvPr id="4" name="Espace réservé du pied de page 3">
            <a:extLst>
              <a:ext uri="{FF2B5EF4-FFF2-40B4-BE49-F238E27FC236}">
                <a16:creationId xmlns:a16="http://schemas.microsoft.com/office/drawing/2014/main" id="{026D97BE-0881-43B0-8B34-0AC27A2A3E54}"/>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C4EF8FEA-D947-4856-B9CA-964F7A93C099}"/>
              </a:ext>
            </a:extLst>
          </p:cNvPr>
          <p:cNvSpPr>
            <a:spLocks noGrp="1"/>
          </p:cNvSpPr>
          <p:nvPr>
            <p:ph type="sldNum" sz="quarter" idx="12"/>
          </p:nvPr>
        </p:nvSpPr>
        <p:spPr/>
        <p:txBody>
          <a:bodyPr/>
          <a:lstStyle/>
          <a:p>
            <a:fld id="{07767A71-3DCB-4FA0-A2BF-706334407DCE}" type="slidenum">
              <a:rPr lang="fr-FR" smtClean="0"/>
              <a:t>‹N°›</a:t>
            </a:fld>
            <a:endParaRPr lang="fr-FR"/>
          </a:p>
        </p:txBody>
      </p:sp>
    </p:spTree>
    <p:extLst>
      <p:ext uri="{BB962C8B-B14F-4D97-AF65-F5344CB8AC3E}">
        <p14:creationId xmlns:p14="http://schemas.microsoft.com/office/powerpoint/2010/main" val="4006420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6C9C7902-B9F7-40F3-B384-0488CDBD7F6A}"/>
              </a:ext>
            </a:extLst>
          </p:cNvPr>
          <p:cNvSpPr>
            <a:spLocks noGrp="1"/>
          </p:cNvSpPr>
          <p:nvPr>
            <p:ph type="dt" sz="half" idx="10"/>
          </p:nvPr>
        </p:nvSpPr>
        <p:spPr/>
        <p:txBody>
          <a:bodyPr/>
          <a:lstStyle/>
          <a:p>
            <a:fld id="{52482AF4-7568-459C-82F0-140E95C9E572}" type="datetimeFigureOut">
              <a:rPr lang="fr-FR" smtClean="0"/>
              <a:t>16/03/2018</a:t>
            </a:fld>
            <a:endParaRPr lang="fr-FR"/>
          </a:p>
        </p:txBody>
      </p:sp>
      <p:sp>
        <p:nvSpPr>
          <p:cNvPr id="3" name="Espace réservé du pied de page 2">
            <a:extLst>
              <a:ext uri="{FF2B5EF4-FFF2-40B4-BE49-F238E27FC236}">
                <a16:creationId xmlns:a16="http://schemas.microsoft.com/office/drawing/2014/main" id="{631BE7D4-2EEE-4B5F-8181-0ABA9A4C68D7}"/>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77C8A46D-A707-43F2-92EB-56891CBCBF13}"/>
              </a:ext>
            </a:extLst>
          </p:cNvPr>
          <p:cNvSpPr>
            <a:spLocks noGrp="1"/>
          </p:cNvSpPr>
          <p:nvPr>
            <p:ph type="sldNum" sz="quarter" idx="12"/>
          </p:nvPr>
        </p:nvSpPr>
        <p:spPr/>
        <p:txBody>
          <a:bodyPr/>
          <a:lstStyle/>
          <a:p>
            <a:fld id="{07767A71-3DCB-4FA0-A2BF-706334407DCE}" type="slidenum">
              <a:rPr lang="fr-FR" smtClean="0"/>
              <a:t>‹N°›</a:t>
            </a:fld>
            <a:endParaRPr lang="fr-FR"/>
          </a:p>
        </p:txBody>
      </p:sp>
    </p:spTree>
    <p:extLst>
      <p:ext uri="{BB962C8B-B14F-4D97-AF65-F5344CB8AC3E}">
        <p14:creationId xmlns:p14="http://schemas.microsoft.com/office/powerpoint/2010/main" val="802457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380DCB-D098-4CAD-AA5F-D59F00F67D1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3B3CBDDB-B1A9-44C6-A879-54602F6922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80CB4B49-6FC8-41E1-BFA1-4D719F8877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A34C99F2-285D-4F27-85C8-3DA15B4B6DB4}"/>
              </a:ext>
            </a:extLst>
          </p:cNvPr>
          <p:cNvSpPr>
            <a:spLocks noGrp="1"/>
          </p:cNvSpPr>
          <p:nvPr>
            <p:ph type="dt" sz="half" idx="10"/>
          </p:nvPr>
        </p:nvSpPr>
        <p:spPr/>
        <p:txBody>
          <a:bodyPr/>
          <a:lstStyle/>
          <a:p>
            <a:fld id="{52482AF4-7568-459C-82F0-140E95C9E572}" type="datetimeFigureOut">
              <a:rPr lang="fr-FR" smtClean="0"/>
              <a:t>16/03/2018</a:t>
            </a:fld>
            <a:endParaRPr lang="fr-FR"/>
          </a:p>
        </p:txBody>
      </p:sp>
      <p:sp>
        <p:nvSpPr>
          <p:cNvPr id="6" name="Espace réservé du pied de page 5">
            <a:extLst>
              <a:ext uri="{FF2B5EF4-FFF2-40B4-BE49-F238E27FC236}">
                <a16:creationId xmlns:a16="http://schemas.microsoft.com/office/drawing/2014/main" id="{664B8F3E-F238-4235-9D64-ADC317D1344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5C08C54-A64F-4643-8C3D-0170F90D5A73}"/>
              </a:ext>
            </a:extLst>
          </p:cNvPr>
          <p:cNvSpPr>
            <a:spLocks noGrp="1"/>
          </p:cNvSpPr>
          <p:nvPr>
            <p:ph type="sldNum" sz="quarter" idx="12"/>
          </p:nvPr>
        </p:nvSpPr>
        <p:spPr/>
        <p:txBody>
          <a:bodyPr/>
          <a:lstStyle/>
          <a:p>
            <a:fld id="{07767A71-3DCB-4FA0-A2BF-706334407DCE}" type="slidenum">
              <a:rPr lang="fr-FR" smtClean="0"/>
              <a:t>‹N°›</a:t>
            </a:fld>
            <a:endParaRPr lang="fr-FR"/>
          </a:p>
        </p:txBody>
      </p:sp>
    </p:spTree>
    <p:extLst>
      <p:ext uri="{BB962C8B-B14F-4D97-AF65-F5344CB8AC3E}">
        <p14:creationId xmlns:p14="http://schemas.microsoft.com/office/powerpoint/2010/main" val="3138316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930327-DF03-4B1E-AECA-E793612FCBF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AFF70E57-A427-476E-B526-5E1C0D3444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C3F2FE4B-ACF4-4B02-BA47-DC68D587BE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8469B057-2893-4CE4-9929-D280767F2530}"/>
              </a:ext>
            </a:extLst>
          </p:cNvPr>
          <p:cNvSpPr>
            <a:spLocks noGrp="1"/>
          </p:cNvSpPr>
          <p:nvPr>
            <p:ph type="dt" sz="half" idx="10"/>
          </p:nvPr>
        </p:nvSpPr>
        <p:spPr/>
        <p:txBody>
          <a:bodyPr/>
          <a:lstStyle/>
          <a:p>
            <a:fld id="{52482AF4-7568-459C-82F0-140E95C9E572}" type="datetimeFigureOut">
              <a:rPr lang="fr-FR" smtClean="0"/>
              <a:t>16/03/2018</a:t>
            </a:fld>
            <a:endParaRPr lang="fr-FR"/>
          </a:p>
        </p:txBody>
      </p:sp>
      <p:sp>
        <p:nvSpPr>
          <p:cNvPr id="6" name="Espace réservé du pied de page 5">
            <a:extLst>
              <a:ext uri="{FF2B5EF4-FFF2-40B4-BE49-F238E27FC236}">
                <a16:creationId xmlns:a16="http://schemas.microsoft.com/office/drawing/2014/main" id="{9FD75D33-DAFE-4F01-B7EA-84A78EE95AC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C22544D-1FBE-427D-8A2C-8B48FB0F770B}"/>
              </a:ext>
            </a:extLst>
          </p:cNvPr>
          <p:cNvSpPr>
            <a:spLocks noGrp="1"/>
          </p:cNvSpPr>
          <p:nvPr>
            <p:ph type="sldNum" sz="quarter" idx="12"/>
          </p:nvPr>
        </p:nvSpPr>
        <p:spPr/>
        <p:txBody>
          <a:bodyPr/>
          <a:lstStyle/>
          <a:p>
            <a:fld id="{07767A71-3DCB-4FA0-A2BF-706334407DCE}" type="slidenum">
              <a:rPr lang="fr-FR" smtClean="0"/>
              <a:t>‹N°›</a:t>
            </a:fld>
            <a:endParaRPr lang="fr-FR"/>
          </a:p>
        </p:txBody>
      </p:sp>
    </p:spTree>
    <p:extLst>
      <p:ext uri="{BB962C8B-B14F-4D97-AF65-F5344CB8AC3E}">
        <p14:creationId xmlns:p14="http://schemas.microsoft.com/office/powerpoint/2010/main" val="3727433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61BBF30-34BF-48AE-A42C-05067AF64A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1EFB82D5-7537-4E59-957E-8787A7B7C7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79E194B-C09C-41DD-B991-537B356FC7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482AF4-7568-459C-82F0-140E95C9E572}" type="datetimeFigureOut">
              <a:rPr lang="fr-FR" smtClean="0"/>
              <a:t>16/03/2018</a:t>
            </a:fld>
            <a:endParaRPr lang="fr-FR"/>
          </a:p>
        </p:txBody>
      </p:sp>
      <p:sp>
        <p:nvSpPr>
          <p:cNvPr id="5" name="Espace réservé du pied de page 4">
            <a:extLst>
              <a:ext uri="{FF2B5EF4-FFF2-40B4-BE49-F238E27FC236}">
                <a16:creationId xmlns:a16="http://schemas.microsoft.com/office/drawing/2014/main" id="{79A8FD2C-4BE1-44F8-A752-C73DF631A9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6F1B5DD7-F186-459A-BAF6-FB16B3DC83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767A71-3DCB-4FA0-A2BF-706334407DCE}" type="slidenum">
              <a:rPr lang="fr-FR" smtClean="0"/>
              <a:t>‹N°›</a:t>
            </a:fld>
            <a:endParaRPr lang="fr-FR"/>
          </a:p>
        </p:txBody>
      </p:sp>
    </p:spTree>
    <p:extLst>
      <p:ext uri="{BB962C8B-B14F-4D97-AF65-F5344CB8AC3E}">
        <p14:creationId xmlns:p14="http://schemas.microsoft.com/office/powerpoint/2010/main" val="3595411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Espace réservé du contenu 5">
            <a:extLst>
              <a:ext uri="{FF2B5EF4-FFF2-40B4-BE49-F238E27FC236}">
                <a16:creationId xmlns:a16="http://schemas.microsoft.com/office/drawing/2014/main" id="{D43C92EA-04F7-4F4F-80BF-E4423E617ADC}"/>
              </a:ext>
            </a:extLst>
          </p:cNvPr>
          <p:cNvGraphicFramePr>
            <a:graphicFrameLocks noGrp="1"/>
          </p:cNvGraphicFramePr>
          <p:nvPr>
            <p:ph idx="1"/>
            <p:extLst>
              <p:ext uri="{D42A27DB-BD31-4B8C-83A1-F6EECF244321}">
                <p14:modId xmlns:p14="http://schemas.microsoft.com/office/powerpoint/2010/main" val="2076245908"/>
              </p:ext>
            </p:extLst>
          </p:nvPr>
        </p:nvGraphicFramePr>
        <p:xfrm>
          <a:off x="354563" y="163344"/>
          <a:ext cx="11513974" cy="6097838"/>
        </p:xfrm>
        <a:graphic>
          <a:graphicData uri="http://schemas.openxmlformats.org/drawingml/2006/table">
            <a:tbl>
              <a:tblPr firstRow="1" bandRow="1">
                <a:tableStyleId>{5C22544A-7EE6-4342-B048-85BDC9FD1C3A}</a:tableStyleId>
              </a:tblPr>
              <a:tblGrid>
                <a:gridCol w="1186814">
                  <a:extLst>
                    <a:ext uri="{9D8B030D-6E8A-4147-A177-3AD203B41FA5}">
                      <a16:colId xmlns:a16="http://schemas.microsoft.com/office/drawing/2014/main" val="513457347"/>
                    </a:ext>
                  </a:extLst>
                </a:gridCol>
                <a:gridCol w="5966426">
                  <a:extLst>
                    <a:ext uri="{9D8B030D-6E8A-4147-A177-3AD203B41FA5}">
                      <a16:colId xmlns:a16="http://schemas.microsoft.com/office/drawing/2014/main" val="1313233588"/>
                    </a:ext>
                  </a:extLst>
                </a:gridCol>
                <a:gridCol w="4360734">
                  <a:extLst>
                    <a:ext uri="{9D8B030D-6E8A-4147-A177-3AD203B41FA5}">
                      <a16:colId xmlns:a16="http://schemas.microsoft.com/office/drawing/2014/main" val="2521099333"/>
                    </a:ext>
                  </a:extLst>
                </a:gridCol>
              </a:tblGrid>
              <a:tr h="418958">
                <a:tc>
                  <a:txBody>
                    <a:bodyPr/>
                    <a:lstStyle/>
                    <a:p>
                      <a:r>
                        <a:rPr lang="en-IE" sz="1200" noProof="0"/>
                        <a:t>Type of question</a:t>
                      </a:r>
                    </a:p>
                  </a:txBody>
                  <a:tcPr/>
                </a:tc>
                <a:tc>
                  <a:txBody>
                    <a:bodyPr/>
                    <a:lstStyle/>
                    <a:p>
                      <a:r>
                        <a:rPr lang="en-IE" sz="1200" noProof="0"/>
                        <a:t>Criteria</a:t>
                      </a:r>
                    </a:p>
                  </a:txBody>
                  <a:tcPr/>
                </a:tc>
                <a:tc>
                  <a:txBody>
                    <a:bodyPr/>
                    <a:lstStyle/>
                    <a:p>
                      <a:r>
                        <a:rPr lang="en-IE" sz="1200" noProof="0"/>
                        <a:t>Example</a:t>
                      </a:r>
                    </a:p>
                  </a:txBody>
                  <a:tcPr/>
                </a:tc>
                <a:extLst>
                  <a:ext uri="{0D108BD9-81ED-4DB2-BD59-A6C34878D82A}">
                    <a16:rowId xmlns:a16="http://schemas.microsoft.com/office/drawing/2014/main" val="3044174479"/>
                  </a:ext>
                </a:extLst>
              </a:tr>
              <a:tr h="2348798">
                <a:tc>
                  <a:txBody>
                    <a:bodyPr/>
                    <a:lstStyle/>
                    <a:p>
                      <a:pPr algn="ctr"/>
                      <a:r>
                        <a:rPr lang="en-IE" sz="1400" b="1" noProof="0" dirty="0"/>
                        <a:t>Simple</a:t>
                      </a:r>
                    </a:p>
                  </a:txBody>
                  <a:tcPr anchor="ctr"/>
                </a:tc>
                <a:tc>
                  <a:txBody>
                    <a:bodyPr/>
                    <a:lstStyle/>
                    <a:p>
                      <a:pPr marL="285750" indent="-285750">
                        <a:buFontTx/>
                        <a:buChar char="-"/>
                      </a:pPr>
                      <a:r>
                        <a:rPr lang="en-IE" sz="1200" noProof="0" dirty="0"/>
                        <a:t>Kind of questions:</a:t>
                      </a:r>
                    </a:p>
                    <a:p>
                      <a:pPr marL="742950" lvl="1" indent="-285750">
                        <a:buFontTx/>
                        <a:buChar char="-"/>
                      </a:pPr>
                      <a:r>
                        <a:rPr lang="en-IE" sz="1200" noProof="0" dirty="0"/>
                        <a:t>FAQ-like items: 1 question -&gt; 1 answer</a:t>
                      </a:r>
                    </a:p>
                    <a:p>
                      <a:pPr marL="742950" lvl="1" indent="-285750">
                        <a:buFontTx/>
                        <a:buChar char="-"/>
                      </a:pPr>
                      <a:r>
                        <a:rPr lang="en-IE" sz="1200" noProof="0" dirty="0"/>
                        <a:t>Multiple possible questions (= different formulations) -&gt; 1 answer</a:t>
                      </a:r>
                    </a:p>
                    <a:p>
                      <a:pPr marL="742950" lvl="1" indent="-285750">
                        <a:buFontTx/>
                        <a:buChar char="-"/>
                      </a:pPr>
                      <a:r>
                        <a:rPr lang="en-IE" sz="1200" noProof="0" dirty="0"/>
                        <a:t>The bot can ask more questions to precise the exact context (up to 3 levels)</a:t>
                      </a:r>
                    </a:p>
                    <a:p>
                      <a:pPr marL="285750" indent="-285750">
                        <a:buFontTx/>
                        <a:buChar char="-"/>
                      </a:pPr>
                      <a:r>
                        <a:rPr lang="en-IE" sz="1200" noProof="0" dirty="0"/>
                        <a:t>No connection with the backend systems: no queries and no transactions</a:t>
                      </a:r>
                    </a:p>
                    <a:p>
                      <a:pPr marL="285750" indent="-285750">
                        <a:buFontTx/>
                        <a:buChar char="-"/>
                      </a:pPr>
                      <a:r>
                        <a:rPr lang="en-IE" sz="1200" noProof="0" dirty="0"/>
                        <a:t>Each user is not personally identified</a:t>
                      </a:r>
                    </a:p>
                    <a:p>
                      <a:pPr marL="285750" indent="-285750">
                        <a:buFontTx/>
                        <a:buChar char="-"/>
                      </a:pPr>
                      <a:r>
                        <a:rPr lang="en-IE" sz="1200" noProof="0" dirty="0"/>
                        <a:t>The user input is not remembered from one question to another (for instance, we can ask the user twice if he can connect to the internet if he tells “I can’t send emails” and after “I can’t launch skype”)</a:t>
                      </a:r>
                    </a:p>
                  </a:txBody>
                  <a:tcPr/>
                </a:tc>
                <a:tc>
                  <a:txBody>
                    <a:bodyPr/>
                    <a:lstStyle/>
                    <a:p>
                      <a:r>
                        <a:rPr lang="en-IE" sz="1200" noProof="0" dirty="0"/>
                        <a:t>What is Outlook? -&gt; Outlook is our favourite email client.</a:t>
                      </a:r>
                    </a:p>
                    <a:p>
                      <a:endParaRPr lang="en-IE" sz="120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sz="1200" noProof="0" dirty="0"/>
                        <a:t>What is Outlook? / Which email client should I use? / Is Outlook OK for emails? -&gt; Outlook is our standard email application.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sz="1200" noProof="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sz="1200" noProof="0" dirty="0"/>
                        <a:t>User: How can I share my screen with Skype?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sz="1200" noProof="0" dirty="0"/>
                        <a:t>Bot: Do you have a business skype account? [yes] [no]</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sz="1200" noProof="0" dirty="0"/>
                        <a:t>User: Yes</a:t>
                      </a:r>
                    </a:p>
                    <a:p>
                      <a:pPr marL="12001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sz="1200" noProof="0" dirty="0"/>
                        <a:t>Just click on the “share” button.</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sz="1200" noProof="0" dirty="0"/>
                        <a:t>User: No</a:t>
                      </a:r>
                    </a:p>
                    <a:p>
                      <a:pPr marL="12001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sz="1200" noProof="0" dirty="0"/>
                        <a:t>Ask your supervisor for a skype business account.</a:t>
                      </a:r>
                    </a:p>
                  </a:txBody>
                  <a:tcPr/>
                </a:tc>
                <a:extLst>
                  <a:ext uri="{0D108BD9-81ED-4DB2-BD59-A6C34878D82A}">
                    <a16:rowId xmlns:a16="http://schemas.microsoft.com/office/drawing/2014/main" val="1382257509"/>
                  </a:ext>
                </a:extLst>
              </a:tr>
              <a:tr h="1003529">
                <a:tc>
                  <a:txBody>
                    <a:bodyPr/>
                    <a:lstStyle/>
                    <a:p>
                      <a:pPr algn="ctr"/>
                      <a:r>
                        <a:rPr lang="en-IE" sz="1400" b="1" noProof="0" dirty="0"/>
                        <a:t>Medium</a:t>
                      </a:r>
                    </a:p>
                  </a:txBody>
                  <a:tcPr anchor="ctr"/>
                </a:tc>
                <a:tc>
                  <a:txBody>
                    <a:bodyPr/>
                    <a:lstStyle/>
                    <a:p>
                      <a:pPr marL="285750" indent="-285750">
                        <a:buFontTx/>
                        <a:buChar char="-"/>
                      </a:pPr>
                      <a:r>
                        <a:rPr lang="en-IE" sz="1200" noProof="0" dirty="0"/>
                        <a:t>Has some of the characteristics of the “Complex” ones but not all of them:</a:t>
                      </a:r>
                    </a:p>
                    <a:p>
                      <a:pPr marL="742950" lvl="1" indent="-285750">
                        <a:buFontTx/>
                        <a:buChar char="-"/>
                      </a:pPr>
                      <a:r>
                        <a:rPr lang="en-IE" sz="1200" noProof="0" dirty="0">
                          <a:solidFill>
                            <a:schemeClr val="bg2">
                              <a:lumMod val="10000"/>
                            </a:schemeClr>
                          </a:solidFill>
                        </a:rPr>
                        <a:t>For the cases not requiring connection to the backed systems: conversation flow with multiple conditions(ex. decision tree) and multiple interactions,</a:t>
                      </a:r>
                    </a:p>
                    <a:p>
                      <a:pPr marL="742950" lvl="1" indent="-285750">
                        <a:buFontTx/>
                        <a:buChar char="-"/>
                      </a:pPr>
                      <a:r>
                        <a:rPr lang="en-IE" sz="1200" b="0" noProof="0" dirty="0">
                          <a:solidFill>
                            <a:schemeClr val="bg2">
                              <a:lumMod val="10000"/>
                            </a:schemeClr>
                          </a:solidFill>
                        </a:rPr>
                        <a:t>For the cases requiring connection to the backend system : simple conversation flow with 2-3 interactions</a:t>
                      </a:r>
                    </a:p>
                  </a:txBody>
                  <a:tcPr/>
                </a:tc>
                <a:tc>
                  <a:txBody>
                    <a:bodyPr/>
                    <a:lstStyle/>
                    <a:p>
                      <a:pPr marL="171450" indent="-171450">
                        <a:buFont typeface="Arial" panose="020B0604020202020204" pitchFamily="34" charset="0"/>
                        <a:buChar char="•"/>
                      </a:pPr>
                      <a:r>
                        <a:rPr lang="en-IE" sz="1200" noProof="0" dirty="0"/>
                        <a:t>ECH </a:t>
                      </a:r>
                      <a:r>
                        <a:rPr lang="en-IE" sz="1200" noProof="0" dirty="0" err="1"/>
                        <a:t>cutoff</a:t>
                      </a:r>
                      <a:r>
                        <a:rPr lang="en-IE" sz="1200" noProof="0" dirty="0"/>
                        <a:t> </a:t>
                      </a:r>
                      <a:r>
                        <a:rPr lang="en-IE" sz="1200" noProof="0" dirty="0" err="1"/>
                        <a:t>usecase</a:t>
                      </a:r>
                      <a:r>
                        <a:rPr lang="en-IE" sz="1200" noProof="0" dirty="0"/>
                        <a:t>: There are multiple possible input questions and we have to find the answer in list ; but we don’t need to connect to backend systems nor to identify the user.</a:t>
                      </a:r>
                    </a:p>
                    <a:p>
                      <a:pPr marL="171450" indent="-171450">
                        <a:buFont typeface="Arial" panose="020B0604020202020204" pitchFamily="34" charset="0"/>
                        <a:buChar char="•"/>
                      </a:pPr>
                      <a:endParaRPr lang="en-IE" sz="1200" noProof="0" dirty="0"/>
                    </a:p>
                    <a:p>
                      <a:pPr marL="171450" indent="-171450">
                        <a:buFont typeface="Arial" panose="020B0604020202020204" pitchFamily="34" charset="0"/>
                        <a:buChar char="•"/>
                      </a:pPr>
                      <a:r>
                        <a:rPr lang="en-IE" sz="1200" noProof="0" dirty="0"/>
                        <a:t>ECH amount on account </a:t>
                      </a:r>
                      <a:r>
                        <a:rPr lang="en-IE" sz="1200" noProof="0" dirty="0" err="1"/>
                        <a:t>usecase</a:t>
                      </a:r>
                      <a:r>
                        <a:rPr lang="en-IE" sz="1200" noProof="0" dirty="0"/>
                        <a:t>: The user has to select the account and we have to retrieve the account in the backend systems, but the logical process is not really complex.</a:t>
                      </a:r>
                    </a:p>
                  </a:txBody>
                  <a:tcPr/>
                </a:tc>
                <a:extLst>
                  <a:ext uri="{0D108BD9-81ED-4DB2-BD59-A6C34878D82A}">
                    <a16:rowId xmlns:a16="http://schemas.microsoft.com/office/drawing/2014/main" val="422572253"/>
                  </a:ext>
                </a:extLst>
              </a:tr>
              <a:tr h="1466696">
                <a:tc>
                  <a:txBody>
                    <a:bodyPr/>
                    <a:lstStyle/>
                    <a:p>
                      <a:pPr algn="ctr"/>
                      <a:r>
                        <a:rPr lang="en-IE" sz="1400" b="1" noProof="0" dirty="0"/>
                        <a:t>Complex</a:t>
                      </a:r>
                    </a:p>
                  </a:txBody>
                  <a:tcPr anchor="ctr"/>
                </a:tc>
                <a:tc>
                  <a:txBody>
                    <a:bodyPr/>
                    <a:lstStyle/>
                    <a:p>
                      <a:pPr marL="285750" indent="-285750">
                        <a:buFontTx/>
                        <a:buChar char="-"/>
                      </a:pPr>
                      <a:r>
                        <a:rPr lang="en-IE" sz="1200" noProof="0" dirty="0"/>
                        <a:t>The question contains not only the intent (</a:t>
                      </a:r>
                      <a:r>
                        <a:rPr lang="en-IE" sz="1200" i="1" noProof="0" dirty="0"/>
                        <a:t>I want to know the </a:t>
                      </a:r>
                      <a:r>
                        <a:rPr lang="en-IE" sz="1200" i="1" noProof="0" dirty="0" err="1"/>
                        <a:t>cutoff</a:t>
                      </a:r>
                      <a:r>
                        <a:rPr lang="en-IE" sz="1200" noProof="0" dirty="0"/>
                        <a:t>) but also entities (</a:t>
                      </a:r>
                      <a:r>
                        <a:rPr lang="en-IE" sz="1200" i="1" noProof="0" dirty="0"/>
                        <a:t>I want to know the </a:t>
                      </a:r>
                      <a:r>
                        <a:rPr lang="en-IE" sz="1200" i="1" noProof="0" dirty="0" err="1"/>
                        <a:t>cutoff</a:t>
                      </a:r>
                      <a:r>
                        <a:rPr lang="en-IE" sz="1200" i="1" noProof="0" dirty="0"/>
                        <a:t> </a:t>
                      </a:r>
                      <a:r>
                        <a:rPr lang="en-IE" sz="1200" b="1" i="1" noProof="0" dirty="0"/>
                        <a:t>for GBP</a:t>
                      </a:r>
                      <a:r>
                        <a:rPr lang="en-IE" sz="1200" noProof="0" dirty="0"/>
                        <a:t>)</a:t>
                      </a:r>
                    </a:p>
                    <a:p>
                      <a:pPr marL="285750" indent="-285750">
                        <a:buFontTx/>
                        <a:buChar char="-"/>
                      </a:pPr>
                      <a:r>
                        <a:rPr lang="en-IE" sz="1200" noProof="0" dirty="0"/>
                        <a:t>Multiple exchanges with the client after the first question</a:t>
                      </a:r>
                    </a:p>
                    <a:p>
                      <a:pPr marL="285750" indent="-285750">
                        <a:buFontTx/>
                        <a:buChar char="-"/>
                      </a:pPr>
                      <a:r>
                        <a:rPr lang="en-IE" sz="1200" noProof="0" dirty="0"/>
                        <a:t>The process can follow a more or less complex BPN with conditions etc.</a:t>
                      </a:r>
                    </a:p>
                    <a:p>
                      <a:pPr marL="285750" indent="-285750">
                        <a:buFontTx/>
                        <a:buChar char="-"/>
                      </a:pPr>
                      <a:r>
                        <a:rPr lang="en-IE" sz="1200" noProof="0" dirty="0"/>
                        <a:t>Conditions in the BPN can be complex: </a:t>
                      </a:r>
                      <a:r>
                        <a:rPr lang="en-IE" sz="1200" i="1" noProof="0" dirty="0"/>
                        <a:t>user country is UK and amount &gt; 1000</a:t>
                      </a:r>
                    </a:p>
                    <a:p>
                      <a:pPr marL="285750" indent="-285750">
                        <a:buFontTx/>
                        <a:buChar char="-"/>
                      </a:pPr>
                      <a:r>
                        <a:rPr lang="en-IE" sz="1200" noProof="0" dirty="0"/>
                        <a:t>We need information about the user asking the question (e.g. his name, the systems he can access, etc.)</a:t>
                      </a:r>
                    </a:p>
                    <a:p>
                      <a:pPr marL="285750" indent="-285750">
                        <a:buFontTx/>
                        <a:buChar char="-"/>
                      </a:pPr>
                      <a:r>
                        <a:rPr lang="en-IE" sz="1200" noProof="0" dirty="0"/>
                        <a:t>We might need to interact with backend systems, to query data (e.g. list of accounts) or to make a transaction (e.g. transfer money).</a:t>
                      </a:r>
                    </a:p>
                    <a:p>
                      <a:endParaRPr lang="en-IE" sz="1200" noProof="0" dirty="0"/>
                    </a:p>
                  </a:txBody>
                  <a:tcPr/>
                </a:tc>
                <a:tc>
                  <a:txBody>
                    <a:bodyPr/>
                    <a:lstStyle/>
                    <a:p>
                      <a:pPr marL="171450" indent="-171450">
                        <a:buFont typeface="Arial" panose="020B0604020202020204" pitchFamily="34" charset="0"/>
                        <a:buChar char="•"/>
                      </a:pPr>
                      <a:r>
                        <a:rPr lang="en-IE" sz="1200" noProof="0" dirty="0"/>
                        <a:t>ECH t</a:t>
                      </a:r>
                      <a:r>
                        <a:rPr lang="en-US" sz="1200" noProof="0" dirty="0"/>
                        <a:t>he beneficiary has not received the funds case</a:t>
                      </a:r>
                      <a:r>
                        <a:rPr lang="en-IE" sz="1200" noProof="0" dirty="0"/>
                        <a:t>: This case require connections to external systems to check the IBAN number, to check if the payment has been really booked, upload of the document, creation of the ticket and complex conversation flow.</a:t>
                      </a:r>
                    </a:p>
                  </a:txBody>
                  <a:tcPr/>
                </a:tc>
                <a:extLst>
                  <a:ext uri="{0D108BD9-81ED-4DB2-BD59-A6C34878D82A}">
                    <a16:rowId xmlns:a16="http://schemas.microsoft.com/office/drawing/2014/main" val="2673765450"/>
                  </a:ext>
                </a:extLst>
              </a:tr>
            </a:tbl>
          </a:graphicData>
        </a:graphic>
      </p:graphicFrame>
    </p:spTree>
    <p:extLst>
      <p:ext uri="{BB962C8B-B14F-4D97-AF65-F5344CB8AC3E}">
        <p14:creationId xmlns:p14="http://schemas.microsoft.com/office/powerpoint/2010/main" val="222937372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502</Words>
  <Application>Microsoft Office PowerPoint</Application>
  <PresentationFormat>Grand écran</PresentationFormat>
  <Paragraphs>36</Paragraphs>
  <Slides>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vt:i4>
      </vt:variant>
    </vt:vector>
  </HeadingPairs>
  <TitlesOfParts>
    <vt:vector size="5" baseType="lpstr">
      <vt:lpstr>Arial</vt:lpstr>
      <vt:lpstr>Calibri</vt:lpstr>
      <vt:lpstr>Calibri Light</vt:lpstr>
      <vt:lpstr>Thème Office</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Ludan STOECKLE</dc:creator>
  <cp:lastModifiedBy>ADDVENTA SAS</cp:lastModifiedBy>
  <cp:revision>29</cp:revision>
  <dcterms:created xsi:type="dcterms:W3CDTF">2018-03-13T12:46:50Z</dcterms:created>
  <dcterms:modified xsi:type="dcterms:W3CDTF">2018-03-16T16:53:14Z</dcterms:modified>
</cp:coreProperties>
</file>