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582" r:id="rId2"/>
    <p:sldId id="592" r:id="rId3"/>
    <p:sldId id="593" r:id="rId4"/>
    <p:sldId id="594" r:id="rId5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dan Stoecklé" initials="LS" lastIdx="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E6284"/>
    <a:srgbClr val="C0C0C0"/>
    <a:srgbClr val="00DDEE"/>
    <a:srgbClr val="878787"/>
    <a:srgbClr val="7D7D7D"/>
    <a:srgbClr val="969696"/>
    <a:srgbClr val="777777"/>
    <a:srgbClr val="37E600"/>
    <a:srgbClr val="2B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3979" autoAdjust="0"/>
  </p:normalViewPr>
  <p:slideViewPr>
    <p:cSldViewPr snapToGrid="0">
      <p:cViewPr varScale="1">
        <p:scale>
          <a:sx n="86" d="100"/>
          <a:sy n="86" d="100"/>
        </p:scale>
        <p:origin x="12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8056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5" y="2"/>
            <a:ext cx="2945659" cy="498056"/>
          </a:xfrm>
          <a:prstGeom prst="rect">
            <a:avLst/>
          </a:prstGeom>
        </p:spPr>
        <p:txBody>
          <a:bodyPr vert="horz" lIns="91424" tIns="45712" rIns="91424" bIns="45712" rtlCol="0"/>
          <a:lstStyle>
            <a:lvl1pPr algn="r">
              <a:defRPr sz="1200"/>
            </a:lvl1pPr>
          </a:lstStyle>
          <a:p>
            <a:fld id="{6D78956E-763B-484C-960D-1D54F5DD01BD}" type="datetimeFigureOut">
              <a:rPr lang="fr-FR" smtClean="0"/>
              <a:t>08/02/2018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2" rIns="91424" bIns="45712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24" tIns="45712" rIns="91424" bIns="45712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2" y="9428586"/>
            <a:ext cx="2945659" cy="498055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5" y="9428586"/>
            <a:ext cx="2945659" cy="498055"/>
          </a:xfrm>
          <a:prstGeom prst="rect">
            <a:avLst/>
          </a:prstGeom>
        </p:spPr>
        <p:txBody>
          <a:bodyPr vert="horz" lIns="91424" tIns="45712" rIns="91424" bIns="45712" rtlCol="0" anchor="b"/>
          <a:lstStyle>
            <a:lvl1pPr algn="r">
              <a:defRPr sz="1200"/>
            </a:lvl1pPr>
          </a:lstStyle>
          <a:p>
            <a:fld id="{5D4578CD-D277-4239-BAD7-AD6139CA77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925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578CD-D277-4239-BAD7-AD6139CA7733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4975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578CD-D277-4239-BAD7-AD6139CA7733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5990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578CD-D277-4239-BAD7-AD6139CA7733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2125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578CD-D277-4239-BAD7-AD6139CA7733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8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88804"/>
            <a:ext cx="9144000" cy="5143500"/>
          </a:xfrm>
          <a:prstGeom prst="rect">
            <a:avLst/>
          </a:prstGeom>
        </p:spPr>
      </p:pic>
      <p:sp>
        <p:nvSpPr>
          <p:cNvPr id="33" name="Titre 2"/>
          <p:cNvSpPr txBox="1">
            <a:spLocks/>
          </p:cNvSpPr>
          <p:nvPr userDrawn="1"/>
        </p:nvSpPr>
        <p:spPr>
          <a:xfrm>
            <a:off x="-2" y="4290719"/>
            <a:ext cx="9143999" cy="576000"/>
          </a:xfrm>
          <a:prstGeom prst="rect">
            <a:avLst/>
          </a:prstGeom>
          <a:solidFill>
            <a:schemeClr val="accent3"/>
          </a:solidFill>
        </p:spPr>
        <p:txBody>
          <a:bodyPr lIns="64800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5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2" name="Espace réservé du texte 31"/>
          <p:cNvSpPr>
            <a:spLocks noGrp="1"/>
          </p:cNvSpPr>
          <p:nvPr>
            <p:ph type="body" sz="quarter" idx="10"/>
          </p:nvPr>
        </p:nvSpPr>
        <p:spPr>
          <a:xfrm>
            <a:off x="556559" y="4290719"/>
            <a:ext cx="8568000" cy="57196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34" name="Rectangle 33"/>
          <p:cNvSpPr/>
          <p:nvPr userDrawn="1"/>
        </p:nvSpPr>
        <p:spPr bwMode="gray">
          <a:xfrm>
            <a:off x="-4" y="4862679"/>
            <a:ext cx="9144000" cy="19953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algn="ctr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/>
        </p:spPr>
        <p:txBody>
          <a:bodyPr lIns="288000" tIns="0" rIns="0" bIns="0" rtlCol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1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Arial" charset="0"/>
            </a:endParaRPr>
          </a:p>
        </p:txBody>
      </p:sp>
      <p:sp>
        <p:nvSpPr>
          <p:cNvPr id="36" name="Espace réservé du texte 35"/>
          <p:cNvSpPr>
            <a:spLocks noGrp="1"/>
          </p:cNvSpPr>
          <p:nvPr>
            <p:ph type="body" sz="quarter" idx="11"/>
          </p:nvPr>
        </p:nvSpPr>
        <p:spPr>
          <a:xfrm>
            <a:off x="557213" y="5146903"/>
            <a:ext cx="6940550" cy="482600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144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3716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 marL="1828800" indent="0">
              <a:buNone/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0" name="Espace réservé du texte 39"/>
          <p:cNvSpPr>
            <a:spLocks noGrp="1"/>
          </p:cNvSpPr>
          <p:nvPr>
            <p:ph type="body" sz="quarter" idx="12"/>
          </p:nvPr>
        </p:nvSpPr>
        <p:spPr>
          <a:xfrm>
            <a:off x="556559" y="5789250"/>
            <a:ext cx="6941204" cy="252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>
                <a:solidFill>
                  <a:schemeClr val="tx2">
                    <a:lumMod val="50000"/>
                  </a:schemeClr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457200" indent="0">
              <a:buNone/>
              <a:defRPr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2pPr>
            <a:lvl3pPr marL="914400" indent="0">
              <a:buNone/>
              <a:defRPr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3pPr>
            <a:lvl4pPr marL="1371600" indent="0">
              <a:buNone/>
              <a:defRPr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4pPr>
            <a:lvl5pPr marL="1828800" indent="0">
              <a:buNone/>
              <a:defRPr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1" name="Espace réservé du texte 39"/>
          <p:cNvSpPr>
            <a:spLocks noGrp="1"/>
          </p:cNvSpPr>
          <p:nvPr>
            <p:ph type="body" sz="quarter" idx="13"/>
          </p:nvPr>
        </p:nvSpPr>
        <p:spPr>
          <a:xfrm>
            <a:off x="552203" y="6098406"/>
            <a:ext cx="6941204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>
                <a:solidFill>
                  <a:schemeClr val="tx2">
                    <a:lumMod val="50000"/>
                  </a:schemeClr>
                </a:solidFill>
                <a:latin typeface="+mj-lt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457200" indent="0">
              <a:buNone/>
              <a:defRPr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2pPr>
            <a:lvl3pPr marL="914400" indent="0">
              <a:buNone/>
              <a:defRPr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3pPr>
            <a:lvl4pPr marL="1371600" indent="0">
              <a:buNone/>
              <a:defRPr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4pPr>
            <a:lvl5pPr marL="1828800" indent="0">
              <a:buNone/>
              <a:defRPr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5167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8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402645" y="6585357"/>
            <a:ext cx="2256304" cy="72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 anchor="ctr" anchorCtr="1">
            <a:noAutofit/>
          </a:bodyPr>
          <a:lstStyle>
            <a:lvl1pPr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800" dirty="0">
                <a:solidFill>
                  <a:schemeClr val="bg2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Copyright © 2017 Addventa. All rights reserved.</a:t>
            </a:r>
          </a:p>
        </p:txBody>
      </p:sp>
      <p:sp>
        <p:nvSpPr>
          <p:cNvPr id="13" name="Text Box 18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051073" y="6585357"/>
            <a:ext cx="768927" cy="72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 anchor="ctr" anchorCtr="1"/>
          <a:lstStyle>
            <a:lvl1pPr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r>
              <a:rPr lang="fr-FR" altLang="fr-FR" sz="1000" b="0" dirty="0">
                <a:solidFill>
                  <a:schemeClr val="accent3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Page  </a:t>
            </a:r>
            <a:fld id="{F0AD2A74-6E16-4A3E-9171-8699D5249510}" type="slidenum">
              <a:rPr lang="fr-FR" altLang="fr-FR" sz="1000" b="0" smtClean="0">
                <a:solidFill>
                  <a:schemeClr val="accent3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pPr algn="r">
                <a:defRPr/>
              </a:pPr>
              <a:t>‹N°›</a:t>
            </a:fld>
            <a:endParaRPr lang="fr-FR" altLang="fr-FR" sz="1000" b="0" dirty="0">
              <a:solidFill>
                <a:schemeClr val="accent3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450000" y="461578"/>
            <a:ext cx="8474294" cy="540000"/>
          </a:xfrm>
          <a:prstGeom prst="rect">
            <a:avLst/>
          </a:prstGeom>
        </p:spPr>
        <p:txBody>
          <a:bodyPr lIns="0" tIns="36000" rIns="0" bIns="0" anchor="ctr"/>
          <a:lstStyle>
            <a:lvl1pPr marL="0" indent="0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baseline="0">
                <a:solidFill>
                  <a:srgbClr val="0E6284"/>
                </a:solidFill>
                <a:latin typeface="+mn-lt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pPr lvl="0"/>
            <a:r>
              <a:rPr lang="fr-FR" dirty="0"/>
              <a:t>Titre 2</a:t>
            </a:r>
          </a:p>
        </p:txBody>
      </p:sp>
      <p:cxnSp>
        <p:nvCxnSpPr>
          <p:cNvPr id="11" name="Connecteur droit 10"/>
          <p:cNvCxnSpPr/>
          <p:nvPr userDrawn="1"/>
        </p:nvCxnSpPr>
        <p:spPr>
          <a:xfrm flipV="1">
            <a:off x="450000" y="353134"/>
            <a:ext cx="8244000" cy="0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re 3"/>
          <p:cNvSpPr>
            <a:spLocks noGrp="1"/>
          </p:cNvSpPr>
          <p:nvPr>
            <p:ph type="title"/>
          </p:nvPr>
        </p:nvSpPr>
        <p:spPr>
          <a:xfrm>
            <a:off x="450000" y="95043"/>
            <a:ext cx="8244000" cy="288000"/>
          </a:xfrm>
          <a:prstGeom prst="rect">
            <a:avLst/>
          </a:prstGeom>
        </p:spPr>
        <p:txBody>
          <a:bodyPr lIns="0"/>
          <a:lstStyle>
            <a:lvl1pPr>
              <a:defRPr lang="fr-FR" sz="14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endParaRPr lang="fr-FR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AE59AD63-E37F-406F-BD20-45460E1E889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56249" y="6477394"/>
            <a:ext cx="828000" cy="287926"/>
            <a:chOff x="1598700" y="1805743"/>
            <a:chExt cx="8841076" cy="3074467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39FB041C-B526-4932-9B95-C4C90AE47FBB}"/>
                </a:ext>
              </a:extLst>
            </p:cNvPr>
            <p:cNvSpPr/>
            <p:nvPr/>
          </p:nvSpPr>
          <p:spPr>
            <a:xfrm>
              <a:off x="1598700" y="1805743"/>
              <a:ext cx="3074467" cy="307446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D00E274-172D-45EB-AB8E-7769C990B839}"/>
                </a:ext>
              </a:extLst>
            </p:cNvPr>
            <p:cNvSpPr/>
            <p:nvPr/>
          </p:nvSpPr>
          <p:spPr>
            <a:xfrm>
              <a:off x="2063648" y="1805743"/>
              <a:ext cx="3074467" cy="3074467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31F0F2E4-6AB1-47DB-B860-6D20187E349C}"/>
                </a:ext>
              </a:extLst>
            </p:cNvPr>
            <p:cNvSpPr/>
            <p:nvPr/>
          </p:nvSpPr>
          <p:spPr>
            <a:xfrm>
              <a:off x="2528596" y="1805743"/>
              <a:ext cx="3074467" cy="3074467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A1770E-A246-4380-9304-17452A854FD4}"/>
                </a:ext>
              </a:extLst>
            </p:cNvPr>
            <p:cNvSpPr/>
            <p:nvPr/>
          </p:nvSpPr>
          <p:spPr>
            <a:xfrm>
              <a:off x="2018678" y="2995604"/>
              <a:ext cx="8421098" cy="68982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800" b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50" charset="0"/>
                  <a:cs typeface="Arial" panose="020B0604020202020204" pitchFamily="34" charset="0"/>
                </a:rPr>
                <a:t>ADD</a:t>
              </a:r>
              <a:r>
                <a:rPr kumimoji="0" lang="fr-FR" sz="800" b="1" u="none" strike="noStrike" kern="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Helvetica" pitchFamily="50" charset="0"/>
                  <a:cs typeface="Arial" panose="020B0604020202020204" pitchFamily="34" charset="0"/>
                </a:rPr>
                <a:t>VENTA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49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ba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8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402645" y="6585357"/>
            <a:ext cx="2256304" cy="72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 anchor="ctr" anchorCtr="1">
            <a:noAutofit/>
          </a:bodyPr>
          <a:lstStyle>
            <a:lvl1pPr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800" dirty="0">
                <a:solidFill>
                  <a:schemeClr val="bg2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Copyright © 2017 Addventa. All rights reserved.</a:t>
            </a:r>
          </a:p>
        </p:txBody>
      </p:sp>
      <p:sp>
        <p:nvSpPr>
          <p:cNvPr id="13" name="Text Box 18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051073" y="6585357"/>
            <a:ext cx="768927" cy="72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 anchor="ctr" anchorCtr="1"/>
          <a:lstStyle>
            <a:lvl1pPr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r>
              <a:rPr lang="fr-FR" altLang="fr-FR" sz="1000" b="0" dirty="0">
                <a:solidFill>
                  <a:schemeClr val="accent3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Page  </a:t>
            </a:r>
            <a:fld id="{F0AD2A74-6E16-4A3E-9171-8699D5249510}" type="slidenum">
              <a:rPr lang="fr-FR" altLang="fr-FR" sz="1000" b="0" smtClean="0">
                <a:solidFill>
                  <a:schemeClr val="accent3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pPr algn="r">
                <a:defRPr/>
              </a:pPr>
              <a:t>‹N°›</a:t>
            </a:fld>
            <a:endParaRPr lang="fr-FR" altLang="fr-FR" sz="1000" b="0" dirty="0">
              <a:solidFill>
                <a:schemeClr val="accent3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450000" y="294434"/>
            <a:ext cx="8474294" cy="540000"/>
          </a:xfrm>
          <a:prstGeom prst="rect">
            <a:avLst/>
          </a:prstGeom>
        </p:spPr>
        <p:txBody>
          <a:bodyPr lIns="0" tIns="36000" rIns="0" bIns="0" anchor="ctr"/>
          <a:lstStyle>
            <a:lvl1pPr marL="0" indent="0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baseline="0">
                <a:solidFill>
                  <a:srgbClr val="0E6284"/>
                </a:solidFill>
                <a:latin typeface="+mn-lt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pPr lvl="0"/>
            <a:r>
              <a:rPr lang="fr-FR" dirty="0"/>
              <a:t>Titre 2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01DA72E1-C843-49F6-96F8-C3A0F86B320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56249" y="6477394"/>
            <a:ext cx="828000" cy="287926"/>
            <a:chOff x="1598700" y="1805743"/>
            <a:chExt cx="8841076" cy="3074467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6A7F190E-C7C8-4EE2-944B-FBD35CF9764A}"/>
                </a:ext>
              </a:extLst>
            </p:cNvPr>
            <p:cNvSpPr/>
            <p:nvPr/>
          </p:nvSpPr>
          <p:spPr>
            <a:xfrm>
              <a:off x="1598700" y="1805743"/>
              <a:ext cx="3074467" cy="307446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36620F6B-5877-49A5-AB2C-BFBA28AFB668}"/>
                </a:ext>
              </a:extLst>
            </p:cNvPr>
            <p:cNvSpPr/>
            <p:nvPr/>
          </p:nvSpPr>
          <p:spPr>
            <a:xfrm>
              <a:off x="2063648" y="1805743"/>
              <a:ext cx="3074467" cy="3074467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71E70031-358F-418C-A72C-E19A0980223A}"/>
                </a:ext>
              </a:extLst>
            </p:cNvPr>
            <p:cNvSpPr/>
            <p:nvPr/>
          </p:nvSpPr>
          <p:spPr>
            <a:xfrm>
              <a:off x="2528596" y="1805743"/>
              <a:ext cx="3074467" cy="3074467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E7E7F2-E6DF-4D74-ABB1-DE6E90C33030}"/>
                </a:ext>
              </a:extLst>
            </p:cNvPr>
            <p:cNvSpPr/>
            <p:nvPr/>
          </p:nvSpPr>
          <p:spPr>
            <a:xfrm>
              <a:off x="2018678" y="2995604"/>
              <a:ext cx="8421098" cy="68982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800" b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50" charset="0"/>
                  <a:cs typeface="Arial" panose="020B0604020202020204" pitchFamily="34" charset="0"/>
                </a:rPr>
                <a:t>ADD</a:t>
              </a:r>
              <a:r>
                <a:rPr kumimoji="0" lang="fr-FR" sz="800" b="1" u="none" strike="noStrike" kern="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Helvetica" pitchFamily="50" charset="0"/>
                  <a:cs typeface="Arial" panose="020B0604020202020204" pitchFamily="34" charset="0"/>
                </a:rPr>
                <a:t>VENTA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01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8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402645" y="6585357"/>
            <a:ext cx="2256304" cy="72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 anchor="ctr" anchorCtr="1">
            <a:noAutofit/>
          </a:bodyPr>
          <a:lstStyle>
            <a:lvl1pPr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800" dirty="0">
                <a:solidFill>
                  <a:schemeClr val="bg2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Copyright © 2017 Addventa. All rights reserved.</a:t>
            </a:r>
          </a:p>
        </p:txBody>
      </p:sp>
      <p:sp>
        <p:nvSpPr>
          <p:cNvPr id="13" name="Text Box 18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051073" y="6585357"/>
            <a:ext cx="768927" cy="72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 anchor="ctr" anchorCtr="1"/>
          <a:lstStyle>
            <a:lvl1pPr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r>
              <a:rPr lang="fr-FR" altLang="fr-FR" sz="1000" b="0" dirty="0">
                <a:solidFill>
                  <a:schemeClr val="accent3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Page  </a:t>
            </a:r>
            <a:fld id="{F0AD2A74-6E16-4A3E-9171-8699D5249510}" type="slidenum">
              <a:rPr lang="fr-FR" altLang="fr-FR" sz="1000" b="0" smtClean="0">
                <a:solidFill>
                  <a:schemeClr val="accent3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pPr algn="r">
                <a:defRPr/>
              </a:pPr>
              <a:t>‹N°›</a:t>
            </a:fld>
            <a:endParaRPr lang="fr-FR" altLang="fr-FR" sz="1000" b="0" dirty="0">
              <a:solidFill>
                <a:schemeClr val="accent3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11" name="Espace réservé du texte 9"/>
          <p:cNvSpPr>
            <a:spLocks noGrp="1"/>
          </p:cNvSpPr>
          <p:nvPr>
            <p:ph type="body" sz="quarter" idx="14"/>
          </p:nvPr>
        </p:nvSpPr>
        <p:spPr>
          <a:xfrm>
            <a:off x="801111" y="1172098"/>
            <a:ext cx="7541778" cy="5041852"/>
          </a:xfrm>
          <a:prstGeom prst="rect">
            <a:avLst/>
          </a:prstGeom>
        </p:spPr>
        <p:txBody>
          <a:bodyPr lIns="0" tIns="72000">
            <a:noAutofit/>
          </a:bodyPr>
          <a:lstStyle>
            <a:lvl1pPr marL="0" indent="-285750" algn="just" defTabSz="914400" rtl="0" eaLnBrk="1" latinLnBrk="0" hangingPunct="1">
              <a:lnSpc>
                <a:spcPts val="2200"/>
              </a:lnSpc>
              <a:spcBef>
                <a:spcPts val="18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fr-FR" sz="18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536575" indent="-173038" algn="just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85838" indent="-179388" algn="just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▫"/>
              <a:tabLst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435100" indent="-18415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 panose="020F0502020204030204" pitchFamily="34" charset="0"/>
              <a:buChar char="─"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450000" y="461578"/>
            <a:ext cx="8474294" cy="540000"/>
          </a:xfrm>
          <a:prstGeom prst="rect">
            <a:avLst/>
          </a:prstGeom>
        </p:spPr>
        <p:txBody>
          <a:bodyPr lIns="0" tIns="36000" rIns="0" bIns="0" anchor="ctr"/>
          <a:lstStyle>
            <a:lvl1pPr marL="0" indent="0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baseline="0">
                <a:solidFill>
                  <a:srgbClr val="0E6284"/>
                </a:solidFill>
                <a:latin typeface="+mn-lt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pPr lvl="0"/>
            <a:r>
              <a:rPr lang="fr-FR" dirty="0"/>
              <a:t>Titre 2</a:t>
            </a:r>
          </a:p>
        </p:txBody>
      </p:sp>
      <p:cxnSp>
        <p:nvCxnSpPr>
          <p:cNvPr id="17" name="Connecteur droit 16"/>
          <p:cNvCxnSpPr/>
          <p:nvPr userDrawn="1"/>
        </p:nvCxnSpPr>
        <p:spPr>
          <a:xfrm flipV="1">
            <a:off x="450000" y="353134"/>
            <a:ext cx="8244000" cy="0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re 3"/>
          <p:cNvSpPr>
            <a:spLocks noGrp="1"/>
          </p:cNvSpPr>
          <p:nvPr>
            <p:ph type="title"/>
          </p:nvPr>
        </p:nvSpPr>
        <p:spPr>
          <a:xfrm>
            <a:off x="450000" y="95043"/>
            <a:ext cx="8244000" cy="288000"/>
          </a:xfrm>
          <a:prstGeom prst="rect">
            <a:avLst/>
          </a:prstGeom>
        </p:spPr>
        <p:txBody>
          <a:bodyPr lIns="0"/>
          <a:lstStyle>
            <a:lvl1pPr>
              <a:defRPr lang="fr-FR" sz="14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endParaRPr lang="fr-FR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60E0F56-44F8-46FC-BF60-038C568E335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56249" y="6477394"/>
            <a:ext cx="828000" cy="287926"/>
            <a:chOff x="1598700" y="1805743"/>
            <a:chExt cx="8841076" cy="3074467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57587072-EFB0-406A-9AE4-4912B81773C1}"/>
                </a:ext>
              </a:extLst>
            </p:cNvPr>
            <p:cNvSpPr/>
            <p:nvPr/>
          </p:nvSpPr>
          <p:spPr>
            <a:xfrm>
              <a:off x="1598700" y="1805743"/>
              <a:ext cx="3074467" cy="307446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8E4E40D-1C93-46FC-819C-717B33365C65}"/>
                </a:ext>
              </a:extLst>
            </p:cNvPr>
            <p:cNvSpPr/>
            <p:nvPr/>
          </p:nvSpPr>
          <p:spPr>
            <a:xfrm>
              <a:off x="2063648" y="1805743"/>
              <a:ext cx="3074467" cy="3074467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2AD2C88B-D8A0-4CAA-BF27-A9D8DAAEE98A}"/>
                </a:ext>
              </a:extLst>
            </p:cNvPr>
            <p:cNvSpPr/>
            <p:nvPr/>
          </p:nvSpPr>
          <p:spPr>
            <a:xfrm>
              <a:off x="2528596" y="1805743"/>
              <a:ext cx="3074467" cy="3074467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B28A9D1-F929-4F72-9BF4-EE52F21A8C77}"/>
                </a:ext>
              </a:extLst>
            </p:cNvPr>
            <p:cNvSpPr/>
            <p:nvPr/>
          </p:nvSpPr>
          <p:spPr>
            <a:xfrm>
              <a:off x="2018678" y="2995604"/>
              <a:ext cx="8421098" cy="68982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800" b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50" charset="0"/>
                  <a:cs typeface="Arial" panose="020B0604020202020204" pitchFamily="34" charset="0"/>
                </a:rPr>
                <a:t>ADD</a:t>
              </a:r>
              <a:r>
                <a:rPr kumimoji="0" lang="fr-FR" sz="800" b="1" u="none" strike="noStrike" kern="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Helvetica" pitchFamily="50" charset="0"/>
                  <a:cs typeface="Arial" panose="020B0604020202020204" pitchFamily="34" charset="0"/>
                </a:rPr>
                <a:t>VENTA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436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/>
          <p:cNvSpPr>
            <a:spLocks noGrp="1"/>
          </p:cNvSpPr>
          <p:nvPr>
            <p:ph type="body" sz="quarter" idx="14"/>
          </p:nvPr>
        </p:nvSpPr>
        <p:spPr>
          <a:xfrm>
            <a:off x="801111" y="1295135"/>
            <a:ext cx="7541778" cy="5041852"/>
          </a:xfrm>
          <a:prstGeom prst="rect">
            <a:avLst/>
          </a:prstGeom>
        </p:spPr>
        <p:txBody>
          <a:bodyPr lIns="0" tIns="72000">
            <a:noAutofit/>
          </a:bodyPr>
          <a:lstStyle>
            <a:lvl1pPr marL="0" indent="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None/>
              <a:defRPr sz="1600" b="0">
                <a:solidFill>
                  <a:schemeClr val="accent2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536575" indent="-173038" algn="just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2pPr>
            <a:lvl3pPr marL="985838" indent="-179388" algn="just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 panose="020F0502020204030204" pitchFamily="34" charset="0"/>
              <a:buChar char="▫"/>
              <a:tabLst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3pPr>
            <a:lvl4pPr marL="1435100" indent="-184150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Calibri" panose="020F0502020204030204" pitchFamily="34" charset="0"/>
              <a:buChar char="─"/>
              <a:defRPr sz="1400">
                <a:solidFill>
                  <a:schemeClr val="bg2">
                    <a:lumMod val="50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5" name="Text Box 18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1402645" y="6585357"/>
            <a:ext cx="2256304" cy="72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 anchor="ctr" anchorCtr="1">
            <a:noAutofit/>
          </a:bodyPr>
          <a:lstStyle>
            <a:lvl1pPr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800" dirty="0">
                <a:solidFill>
                  <a:schemeClr val="bg2">
                    <a:lumMod val="75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Copyright © 2017 Addventa. All rights reserved.</a:t>
            </a:r>
          </a:p>
        </p:txBody>
      </p:sp>
      <p:sp>
        <p:nvSpPr>
          <p:cNvPr id="13" name="Text Box 18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051073" y="6585357"/>
            <a:ext cx="768927" cy="72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 anchor="ctr" anchorCtr="1"/>
          <a:lstStyle>
            <a:lvl1pPr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r>
              <a:rPr lang="fr-FR" altLang="fr-FR" sz="1000" b="0" dirty="0">
                <a:solidFill>
                  <a:schemeClr val="accent3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Page  </a:t>
            </a:r>
            <a:fld id="{F0AD2A74-6E16-4A3E-9171-8699D5249510}" type="slidenum">
              <a:rPr lang="fr-FR" altLang="fr-FR" sz="1000" b="0" smtClean="0">
                <a:solidFill>
                  <a:schemeClr val="accent3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pPr algn="r">
                <a:defRPr/>
              </a:pPr>
              <a:t>‹N°›</a:t>
            </a:fld>
            <a:endParaRPr lang="fr-FR" altLang="fr-FR" sz="1000" b="0" dirty="0">
              <a:solidFill>
                <a:schemeClr val="accent3"/>
              </a:solidFill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cxnSp>
        <p:nvCxnSpPr>
          <p:cNvPr id="11" name="Connecteur droit 10"/>
          <p:cNvCxnSpPr/>
          <p:nvPr userDrawn="1"/>
        </p:nvCxnSpPr>
        <p:spPr>
          <a:xfrm flipV="1">
            <a:off x="450000" y="353134"/>
            <a:ext cx="8244000" cy="0"/>
          </a:xfrm>
          <a:prstGeom prst="line">
            <a:avLst/>
          </a:prstGeom>
          <a:ln w="952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5"/>
          <p:cNvSpPr>
            <a:spLocks noGrp="1"/>
          </p:cNvSpPr>
          <p:nvPr>
            <p:ph type="body" sz="quarter" idx="15" hasCustomPrompt="1"/>
          </p:nvPr>
        </p:nvSpPr>
        <p:spPr>
          <a:xfrm>
            <a:off x="450000" y="411714"/>
            <a:ext cx="8474294" cy="540000"/>
          </a:xfrm>
          <a:prstGeom prst="rect">
            <a:avLst/>
          </a:prstGeom>
        </p:spPr>
        <p:txBody>
          <a:bodyPr lIns="0" tIns="108000" rIns="0" bIns="0"/>
          <a:lstStyle>
            <a:lvl1pPr marL="0" indent="0">
              <a:lnSpc>
                <a:spcPts val="19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baseline="0">
                <a:solidFill>
                  <a:schemeClr val="accent3"/>
                </a:solidFill>
                <a:latin typeface="+mn-lt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pPr lvl="0"/>
            <a:r>
              <a:rPr lang="fr-FR" dirty="0"/>
              <a:t>Titre 2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0000" y="95043"/>
            <a:ext cx="8244000" cy="288000"/>
          </a:xfrm>
          <a:prstGeom prst="rect">
            <a:avLst/>
          </a:prstGeom>
        </p:spPr>
        <p:txBody>
          <a:bodyPr lIns="0"/>
          <a:lstStyle>
            <a:lvl1pPr>
              <a:defRPr lang="fr-FR" sz="14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endParaRPr lang="fr-FR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044F459-35B0-44F4-AC2E-FE12E0067CA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56249" y="6477394"/>
            <a:ext cx="828000" cy="287926"/>
            <a:chOff x="1598700" y="1805743"/>
            <a:chExt cx="8841076" cy="3074467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7E31CC5-54E0-4147-AB2B-1E00A932CFD6}"/>
                </a:ext>
              </a:extLst>
            </p:cNvPr>
            <p:cNvSpPr/>
            <p:nvPr/>
          </p:nvSpPr>
          <p:spPr>
            <a:xfrm>
              <a:off x="1598700" y="1805743"/>
              <a:ext cx="3074467" cy="307446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B9667400-1BC8-4CA2-9938-EDE9A8DE9B41}"/>
                </a:ext>
              </a:extLst>
            </p:cNvPr>
            <p:cNvSpPr/>
            <p:nvPr/>
          </p:nvSpPr>
          <p:spPr>
            <a:xfrm>
              <a:off x="2063648" y="1805743"/>
              <a:ext cx="3074467" cy="3074467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FB9AA77-AADC-425B-B8C4-38D93863CF8B}"/>
                </a:ext>
              </a:extLst>
            </p:cNvPr>
            <p:cNvSpPr/>
            <p:nvPr/>
          </p:nvSpPr>
          <p:spPr>
            <a:xfrm>
              <a:off x="2528596" y="1805743"/>
              <a:ext cx="3074467" cy="3074467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7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1ED52C7-F0DA-46E9-BE3B-37CCE87F8CE6}"/>
                </a:ext>
              </a:extLst>
            </p:cNvPr>
            <p:cNvSpPr/>
            <p:nvPr/>
          </p:nvSpPr>
          <p:spPr>
            <a:xfrm>
              <a:off x="2018678" y="2995604"/>
              <a:ext cx="8421098" cy="68982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800" b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50" charset="0"/>
                  <a:cs typeface="Arial" panose="020B0604020202020204" pitchFamily="34" charset="0"/>
                </a:rPr>
                <a:t>ADD</a:t>
              </a:r>
              <a:r>
                <a:rPr kumimoji="0" lang="fr-FR" sz="800" b="1" u="none" strike="noStrike" kern="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Helvetica" pitchFamily="50" charset="0"/>
                  <a:cs typeface="Arial" panose="020B0604020202020204" pitchFamily="34" charset="0"/>
                </a:rPr>
                <a:t>VENTA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876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35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80" r:id="rId3"/>
    <p:sldLayoutId id="2147483679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D45014-63E1-422C-A126-FDE48A5A7A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sz="2000" dirty="0" err="1"/>
              <a:t>IPSoft</a:t>
            </a:r>
            <a:r>
              <a:rPr lang="fr-FR" sz="2000" dirty="0"/>
              <a:t> Amelia : les caractéristiques de la solution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3. SOLUTIONS TECHNIQUES QUALIFIÉES</a:t>
            </a:r>
            <a:endParaRPr lang="fr-FR" b="1" dirty="0"/>
          </a:p>
        </p:txBody>
      </p:sp>
      <p:sp>
        <p:nvSpPr>
          <p:cNvPr id="9" name="Espace réservé du texte 1">
            <a:extLst>
              <a:ext uri="{FF2B5EF4-FFF2-40B4-BE49-F238E27FC236}">
                <a16:creationId xmlns:a16="http://schemas.microsoft.com/office/drawing/2014/main" id="{6BA14765-53FC-4D56-9444-E25C9761B7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lvl="0" indent="-285750">
              <a:lnSpc>
                <a:spcPts val="1600"/>
              </a:lnSpc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fr-FR" sz="1400" kern="0" dirty="0">
                <a:solidFill>
                  <a:srgbClr val="343334"/>
                </a:solidFill>
              </a:rPr>
              <a:t>Une solution combinant une approche par processus métier (BPN) et </a:t>
            </a:r>
            <a:r>
              <a:rPr lang="fr-FR" sz="1400" b="1" kern="0" dirty="0">
                <a:solidFill>
                  <a:srgbClr val="343334"/>
                </a:solidFill>
              </a:rPr>
              <a:t>par apprentissage pur à partir d'historique de conversations</a:t>
            </a:r>
            <a:r>
              <a:rPr lang="fr-FR" sz="1400" kern="0" dirty="0">
                <a:solidFill>
                  <a:srgbClr val="343334"/>
                </a:solidFill>
              </a:rPr>
              <a:t>.</a:t>
            </a:r>
          </a:p>
          <a:p>
            <a:pPr marL="285750" lvl="0" indent="-285750">
              <a:lnSpc>
                <a:spcPts val="1600"/>
              </a:lnSpc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fr-FR" sz="1400" kern="0" dirty="0">
                <a:solidFill>
                  <a:srgbClr val="343334"/>
                </a:solidFill>
              </a:rPr>
              <a:t>Capable d'effectuer des passages de relais à des acteurs humains avec une solution de </a:t>
            </a:r>
            <a:r>
              <a:rPr lang="fr-FR" sz="1400" b="1" kern="0" dirty="0">
                <a:solidFill>
                  <a:srgbClr val="343334"/>
                </a:solidFill>
              </a:rPr>
              <a:t>chat humain intégrée. *</a:t>
            </a:r>
          </a:p>
          <a:p>
            <a:pPr marL="285750" lvl="0" indent="-285750">
              <a:lnSpc>
                <a:spcPts val="1600"/>
              </a:lnSpc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fr-FR" sz="1400" kern="0" dirty="0">
                <a:solidFill>
                  <a:srgbClr val="343334"/>
                </a:solidFill>
              </a:rPr>
              <a:t>Existe en version </a:t>
            </a:r>
            <a:r>
              <a:rPr lang="fr-FR" sz="1400" b="1" kern="0" dirty="0">
                <a:solidFill>
                  <a:srgbClr val="343334"/>
                </a:solidFill>
              </a:rPr>
              <a:t>SaaS</a:t>
            </a:r>
            <a:r>
              <a:rPr lang="fr-FR" sz="1400" kern="0" dirty="0">
                <a:solidFill>
                  <a:srgbClr val="343334"/>
                </a:solidFill>
              </a:rPr>
              <a:t> et </a:t>
            </a:r>
            <a:r>
              <a:rPr lang="fr-FR" sz="1400" b="1" kern="0" dirty="0">
                <a:solidFill>
                  <a:srgbClr val="343334"/>
                </a:solidFill>
              </a:rPr>
              <a:t>on </a:t>
            </a:r>
            <a:r>
              <a:rPr lang="fr-FR" sz="1400" b="1" kern="0" dirty="0" err="1">
                <a:solidFill>
                  <a:srgbClr val="343334"/>
                </a:solidFill>
              </a:rPr>
              <a:t>premise</a:t>
            </a:r>
            <a:r>
              <a:rPr lang="fr-FR" sz="1400" kern="0" dirty="0">
                <a:solidFill>
                  <a:srgbClr val="343334"/>
                </a:solidFill>
              </a:rPr>
              <a:t>.</a:t>
            </a:r>
          </a:p>
          <a:p>
            <a:pPr marL="285750" lvl="0" indent="-285750">
              <a:lnSpc>
                <a:spcPts val="1600"/>
              </a:lnSpc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fr-FR" sz="1400" kern="0" dirty="0">
                <a:solidFill>
                  <a:srgbClr val="343334"/>
                </a:solidFill>
              </a:rPr>
              <a:t>Solution complète, de niveau entreprise, permettant de </a:t>
            </a:r>
            <a:r>
              <a:rPr lang="fr-FR" sz="1400" b="1" kern="0" dirty="0">
                <a:solidFill>
                  <a:srgbClr val="343334"/>
                </a:solidFill>
              </a:rPr>
              <a:t>réaliser des bots sophistiqués sur des sujets complexes.</a:t>
            </a:r>
          </a:p>
          <a:p>
            <a:pPr marL="285750" lvl="0" indent="-285750">
              <a:lnSpc>
                <a:spcPts val="1600"/>
              </a:lnSpc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fr-FR" sz="1400" kern="0" dirty="0">
                <a:solidFill>
                  <a:srgbClr val="343334"/>
                </a:solidFill>
              </a:rPr>
              <a:t>La plate-forme intègre les 3 grandes briques nécessaires : brique conversationnelle / </a:t>
            </a:r>
            <a:r>
              <a:rPr lang="fr-FR" sz="1400" kern="0" dirty="0" err="1">
                <a:solidFill>
                  <a:srgbClr val="343334"/>
                </a:solidFill>
              </a:rPr>
              <a:t>chatbot</a:t>
            </a:r>
            <a:r>
              <a:rPr lang="fr-FR" sz="1400" kern="0" dirty="0">
                <a:solidFill>
                  <a:srgbClr val="343334"/>
                </a:solidFill>
              </a:rPr>
              <a:t>, BPN et EAI pour se connecter au SI de l'entreprise.</a:t>
            </a:r>
          </a:p>
          <a:p>
            <a:pPr marL="285750" lvl="0" indent="-285750">
              <a:lnSpc>
                <a:spcPts val="1600"/>
              </a:lnSpc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fr-FR" sz="1400" kern="0" dirty="0">
                <a:solidFill>
                  <a:srgbClr val="343334"/>
                </a:solidFill>
              </a:rPr>
              <a:t>Amelia est une </a:t>
            </a:r>
            <a:r>
              <a:rPr lang="fr-FR" sz="1400" b="1" kern="0" dirty="0">
                <a:solidFill>
                  <a:srgbClr val="343334"/>
                </a:solidFill>
              </a:rPr>
              <a:t>solution multi canal </a:t>
            </a:r>
            <a:r>
              <a:rPr lang="fr-FR" sz="1400" kern="0" dirty="0">
                <a:solidFill>
                  <a:srgbClr val="343334"/>
                </a:solidFill>
              </a:rPr>
              <a:t>: </a:t>
            </a:r>
            <a:r>
              <a:rPr lang="fr-FR" sz="1400" kern="0" dirty="0" err="1">
                <a:solidFill>
                  <a:srgbClr val="343334"/>
                </a:solidFill>
              </a:rPr>
              <a:t>WebChat</a:t>
            </a:r>
            <a:r>
              <a:rPr lang="fr-FR" sz="1400" kern="0" dirty="0">
                <a:solidFill>
                  <a:srgbClr val="343334"/>
                </a:solidFill>
              </a:rPr>
              <a:t>, App mobile, Facebook Messenger, Skype, etc. Interface vocale intégrée.</a:t>
            </a:r>
          </a:p>
          <a:p>
            <a:pPr marL="285750" lvl="0" indent="-285750">
              <a:lnSpc>
                <a:spcPts val="1600"/>
              </a:lnSpc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fr-FR" sz="1400" b="1" kern="0" dirty="0">
                <a:solidFill>
                  <a:srgbClr val="343334"/>
                </a:solidFill>
              </a:rPr>
              <a:t>BPN (Business Process Network) existants et disponibles </a:t>
            </a:r>
            <a:r>
              <a:rPr lang="fr-FR" sz="1400" kern="0" dirty="0">
                <a:solidFill>
                  <a:srgbClr val="343334"/>
                </a:solidFill>
              </a:rPr>
              <a:t>comme base sur la perte de mot de passe et les problèmes de connexion.</a:t>
            </a:r>
          </a:p>
          <a:p>
            <a:pPr marL="285750" indent="-285750">
              <a:lnSpc>
                <a:spcPts val="16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400" b="1" kern="0" dirty="0">
                <a:solidFill>
                  <a:srgbClr val="343334"/>
                </a:solidFill>
              </a:rPr>
              <a:t>Statistiques &amp; monitoring intégrés </a:t>
            </a:r>
            <a:r>
              <a:rPr lang="fr-FR" sz="1400" kern="0" dirty="0">
                <a:solidFill>
                  <a:srgbClr val="343334"/>
                </a:solidFill>
              </a:rPr>
              <a:t>et en temps réel.</a:t>
            </a:r>
          </a:p>
          <a:p>
            <a:pPr marL="285750" indent="-285750">
              <a:lnSpc>
                <a:spcPts val="16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fr-FR" sz="1400" b="1" kern="0" dirty="0">
                <a:solidFill>
                  <a:srgbClr val="343334"/>
                </a:solidFill>
              </a:rPr>
              <a:t>Grand éditeur indépendant </a:t>
            </a:r>
            <a:r>
              <a:rPr lang="fr-FR" sz="1400" kern="0" dirty="0">
                <a:solidFill>
                  <a:srgbClr val="343334"/>
                </a:solidFill>
              </a:rPr>
              <a:t>avec une filiale en France.</a:t>
            </a:r>
          </a:p>
          <a:p>
            <a:pPr indent="0">
              <a:lnSpc>
                <a:spcPts val="1600"/>
              </a:lnSpc>
              <a:buNone/>
            </a:pPr>
            <a:r>
              <a:rPr lang="fr-FR" sz="1100" i="1" dirty="0">
                <a:solidFill>
                  <a:srgbClr val="343334"/>
                </a:solidFill>
              </a:rPr>
              <a:t>* Possibilité également d'appeler un service tiers pour transmettre le contexte (call back, </a:t>
            </a:r>
            <a:r>
              <a:rPr lang="fr-FR" sz="1100" i="1" dirty="0" err="1">
                <a:solidFill>
                  <a:srgbClr val="343334"/>
                </a:solidFill>
              </a:rPr>
              <a:t>ticketing</a:t>
            </a:r>
            <a:r>
              <a:rPr lang="fr-FR" sz="1100" i="1" dirty="0">
                <a:solidFill>
                  <a:srgbClr val="343334"/>
                </a:solidFill>
              </a:rPr>
              <a:t>, chat humain tiers comme </a:t>
            </a:r>
            <a:r>
              <a:rPr lang="fr-FR" sz="1100" i="1" dirty="0" err="1">
                <a:solidFill>
                  <a:srgbClr val="343334"/>
                </a:solidFill>
              </a:rPr>
              <a:t>LivePerson</a:t>
            </a:r>
            <a:r>
              <a:rPr lang="fr-FR" sz="1100" i="1" dirty="0">
                <a:solidFill>
                  <a:srgbClr val="343334"/>
                </a:solidFill>
              </a:rPr>
              <a:t>)</a:t>
            </a:r>
            <a:endParaRPr lang="fr-FR" sz="1400" i="1" dirty="0">
              <a:solidFill>
                <a:srgbClr val="343334"/>
              </a:solidFill>
            </a:endParaRPr>
          </a:p>
          <a:p>
            <a:pPr>
              <a:lnSpc>
                <a:spcPts val="1600"/>
              </a:lnSpc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15469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D45014-63E1-422C-A126-FDE48A5A7A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sz="2000" dirty="0" err="1"/>
              <a:t>IPSoft</a:t>
            </a:r>
            <a:r>
              <a:rPr lang="fr-FR" sz="2000" dirty="0"/>
              <a:t> Amelia : architecture de la solution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3. SOLUTIONS TECHNIQUES QUALIFIÉES</a:t>
            </a:r>
            <a:endParaRPr lang="fr-FR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52A6A2-141B-4DCE-8ACD-AE7650D8D71A}"/>
              </a:ext>
            </a:extLst>
          </p:cNvPr>
          <p:cNvSpPr/>
          <p:nvPr/>
        </p:nvSpPr>
        <p:spPr>
          <a:xfrm>
            <a:off x="6742153" y="1369527"/>
            <a:ext cx="1584000" cy="1044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lvl="0" algn="ctr" defTabSz="801688" eaLnBrk="0" hangingPunct="0">
              <a:defRPr/>
            </a:pPr>
            <a:r>
              <a:rPr lang="fr-FR" kern="0" dirty="0">
                <a:solidFill>
                  <a:schemeClr val="tx2">
                    <a:lumMod val="50000"/>
                  </a:schemeClr>
                </a:solidFill>
                <a:ea typeface="ＭＳ Ｐゴシック" charset="0"/>
                <a:cs typeface="Arial" charset="0"/>
              </a:rPr>
              <a:t>Backends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3AF996-22A6-49BC-9B5D-758B0B9C0B95}"/>
              </a:ext>
            </a:extLst>
          </p:cNvPr>
          <p:cNvSpPr/>
          <p:nvPr/>
        </p:nvSpPr>
        <p:spPr>
          <a:xfrm>
            <a:off x="3736311" y="1369527"/>
            <a:ext cx="1584000" cy="1044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lvl="0" algn="ctr" defTabSz="801688" eaLnBrk="0" hangingPunct="0">
              <a:defRPr/>
            </a:pPr>
            <a:r>
              <a:rPr lang="fr-FR" kern="0" dirty="0" err="1">
                <a:solidFill>
                  <a:schemeClr val="tx2">
                    <a:lumMod val="50000"/>
                  </a:schemeClr>
                </a:solidFill>
                <a:ea typeface="ＭＳ Ｐゴシック" charset="0"/>
                <a:cs typeface="Arial" charset="0"/>
              </a:rPr>
              <a:t>IPSoft</a:t>
            </a:r>
            <a:r>
              <a:rPr lang="fr-FR" kern="0" dirty="0">
                <a:solidFill>
                  <a:schemeClr val="tx2">
                    <a:lumMod val="50000"/>
                  </a:schemeClr>
                </a:solidFill>
                <a:ea typeface="ＭＳ Ｐゴシック" charset="0"/>
                <a:cs typeface="Arial" charset="0"/>
              </a:rPr>
              <a:t> Amelia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CBAF32C-3D77-4491-95DC-8BB26B13CEB4}"/>
              </a:ext>
            </a:extLst>
          </p:cNvPr>
          <p:cNvCxnSpPr>
            <a:cxnSpLocks/>
          </p:cNvCxnSpPr>
          <p:nvPr/>
        </p:nvCxnSpPr>
        <p:spPr>
          <a:xfrm>
            <a:off x="2287479" y="1734366"/>
            <a:ext cx="1449528" cy="0"/>
          </a:xfrm>
          <a:prstGeom prst="straightConnector1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BC4EF03-1864-44BA-A47D-5D3E1DAA5D91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5320311" y="1891527"/>
            <a:ext cx="1421842" cy="0"/>
          </a:xfrm>
          <a:prstGeom prst="straightConnector1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68ECD27-3FF1-479C-9902-EE03BCED9872}"/>
              </a:ext>
            </a:extLst>
          </p:cNvPr>
          <p:cNvSpPr/>
          <p:nvPr/>
        </p:nvSpPr>
        <p:spPr>
          <a:xfrm>
            <a:off x="4107591" y="2992791"/>
            <a:ext cx="1534103" cy="527003"/>
          </a:xfrm>
          <a:prstGeom prst="rect">
            <a:avLst/>
          </a:prstGeom>
          <a:solidFill>
            <a:srgbClr val="0E6284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-305647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cs typeface="Arial" pitchFamily="34" charset="0"/>
              </a:rPr>
              <a:t>base de connaissance métier</a:t>
            </a:r>
          </a:p>
        </p:txBody>
      </p:sp>
      <p:sp>
        <p:nvSpPr>
          <p:cNvPr id="14" name="Organigramme : Disque magnétique 13">
            <a:extLst>
              <a:ext uri="{FF2B5EF4-FFF2-40B4-BE49-F238E27FC236}">
                <a16:creationId xmlns:a16="http://schemas.microsoft.com/office/drawing/2014/main" id="{B25CE0EE-5272-4F1A-9290-6A17DBA78212}"/>
              </a:ext>
            </a:extLst>
          </p:cNvPr>
          <p:cNvSpPr/>
          <p:nvPr/>
        </p:nvSpPr>
        <p:spPr>
          <a:xfrm>
            <a:off x="4088736" y="2293099"/>
            <a:ext cx="1552958" cy="604537"/>
          </a:xfrm>
          <a:prstGeom prst="flowChartMagneticDisk">
            <a:avLst/>
          </a:prstGeom>
          <a:solidFill>
            <a:srgbClr val="0E6284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-305647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cs typeface="Arial" pitchFamily="34" charset="0"/>
              </a:rPr>
              <a:t>stockage des conversations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D43CF7D-7721-4961-AEAB-60F307B9BA74}"/>
              </a:ext>
            </a:extLst>
          </p:cNvPr>
          <p:cNvCxnSpPr>
            <a:cxnSpLocks/>
          </p:cNvCxnSpPr>
          <p:nvPr/>
        </p:nvCxnSpPr>
        <p:spPr>
          <a:xfrm flipH="1">
            <a:off x="2287479" y="2146724"/>
            <a:ext cx="1449528" cy="0"/>
          </a:xfrm>
          <a:prstGeom prst="straightConnector1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D0331DEE-E05B-4CC2-A9D3-3764BEF7994B}"/>
              </a:ext>
            </a:extLst>
          </p:cNvPr>
          <p:cNvSpPr txBox="1"/>
          <p:nvPr/>
        </p:nvSpPr>
        <p:spPr>
          <a:xfrm>
            <a:off x="2327362" y="1450837"/>
            <a:ext cx="1409643" cy="283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>
                <a:solidFill>
                  <a:schemeClr val="tx2">
                    <a:lumMod val="50000"/>
                  </a:schemeClr>
                </a:solidFill>
              </a:rPr>
              <a:t>m</a:t>
            </a:r>
            <a:r>
              <a:rPr kumimoji="0" lang="fr-FR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</a:rPr>
              <a:t>essage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</a:rPr>
              <a:t> utilisateur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557BB7-5368-41E9-B97E-CE9CC8460CC1}"/>
              </a:ext>
            </a:extLst>
          </p:cNvPr>
          <p:cNvSpPr/>
          <p:nvPr/>
        </p:nvSpPr>
        <p:spPr>
          <a:xfrm>
            <a:off x="2340002" y="1893601"/>
            <a:ext cx="1354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</a:rPr>
              <a:t>réponse (</a:t>
            </a:r>
            <a:r>
              <a:rPr kumimoji="0" lang="fr-FR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</a:rPr>
              <a:t>chatbot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</a:rPr>
              <a:t>, humain…)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435B43-0AA9-4420-A96D-D7994480B10A}"/>
              </a:ext>
            </a:extLst>
          </p:cNvPr>
          <p:cNvSpPr/>
          <p:nvPr/>
        </p:nvSpPr>
        <p:spPr>
          <a:xfrm>
            <a:off x="688894" y="1369527"/>
            <a:ext cx="1584000" cy="1044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kern="0" dirty="0" err="1">
                <a:solidFill>
                  <a:schemeClr val="tx2">
                    <a:lumMod val="50000"/>
                  </a:schemeClr>
                </a:solidFill>
                <a:ea typeface="ＭＳ Ｐゴシック" charset="0"/>
                <a:cs typeface="Arial" charset="0"/>
              </a:rPr>
              <a:t>Webchat</a:t>
            </a: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251FCB8-AD23-4E11-A009-8DD8F60A4BA1}"/>
              </a:ext>
            </a:extLst>
          </p:cNvPr>
          <p:cNvSpPr/>
          <p:nvPr/>
        </p:nvSpPr>
        <p:spPr>
          <a:xfrm>
            <a:off x="355490" y="4122904"/>
            <a:ext cx="2664000" cy="2022258"/>
          </a:xfrm>
          <a:prstGeom prst="roundRect">
            <a:avLst>
              <a:gd name="adj" fmla="val 2767"/>
            </a:avLst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tIns="108000" rtlCol="0" anchor="t"/>
          <a:lstStyle/>
          <a:p>
            <a:pPr lvl="0" algn="ctr">
              <a:lnSpc>
                <a:spcPts val="1400"/>
              </a:lnSpc>
              <a:buClr>
                <a:schemeClr val="accent3"/>
              </a:buClr>
              <a:defRPr/>
            </a:pPr>
            <a:r>
              <a:rPr lang="fr-FR" sz="1400" b="1" kern="0" dirty="0">
                <a:solidFill>
                  <a:schemeClr val="tx2">
                    <a:lumMod val="50000"/>
                  </a:schemeClr>
                </a:solidFill>
              </a:rPr>
              <a:t>Canal </a:t>
            </a:r>
            <a:r>
              <a:rPr lang="fr-FR" sz="1400" b="1" kern="0" dirty="0" err="1">
                <a:solidFill>
                  <a:schemeClr val="tx2">
                    <a:lumMod val="50000"/>
                  </a:schemeClr>
                </a:solidFill>
              </a:rPr>
              <a:t>WebChat</a:t>
            </a:r>
            <a:endParaRPr lang="fr-FR" sz="1400" b="1" kern="0" dirty="0">
              <a:solidFill>
                <a:schemeClr val="tx2">
                  <a:lumMod val="50000"/>
                </a:schemeClr>
              </a:solidFill>
            </a:endParaRPr>
          </a:p>
          <a:p>
            <a:pPr lvl="0" algn="ctr">
              <a:lnSpc>
                <a:spcPts val="1400"/>
              </a:lnSpc>
              <a:buClr>
                <a:schemeClr val="accent3"/>
              </a:buClr>
              <a:defRPr/>
            </a:pPr>
            <a:endParaRPr lang="fr-FR" sz="1400" b="1" kern="0" dirty="0">
              <a:solidFill>
                <a:schemeClr val="tx2">
                  <a:lumMod val="50000"/>
                </a:schemeClr>
              </a:solidFill>
            </a:endParaRPr>
          </a:p>
          <a:p>
            <a:pPr marL="285750" lvl="0" indent="-285750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fr-FR" sz="1400" kern="0" dirty="0">
                <a:solidFill>
                  <a:schemeClr val="tx2">
                    <a:lumMod val="50000"/>
                  </a:schemeClr>
                </a:solidFill>
              </a:rPr>
              <a:t>Intégration </a:t>
            </a:r>
            <a:r>
              <a:rPr lang="fr-FR" sz="1400" kern="0" dirty="0" err="1">
                <a:solidFill>
                  <a:schemeClr val="tx2">
                    <a:lumMod val="50000"/>
                  </a:schemeClr>
                </a:solidFill>
              </a:rPr>
              <a:t>IFrame</a:t>
            </a:r>
            <a:r>
              <a:rPr lang="fr-FR" sz="1400" kern="0" dirty="0">
                <a:solidFill>
                  <a:schemeClr val="tx2">
                    <a:lumMod val="50000"/>
                  </a:schemeClr>
                </a:solidFill>
              </a:rPr>
              <a:t> avec SSO</a:t>
            </a:r>
          </a:p>
          <a:p>
            <a:pPr marL="285750" lvl="0" indent="-285750"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fr-FR" sz="1400" kern="0" dirty="0">
                <a:solidFill>
                  <a:schemeClr val="tx2">
                    <a:lumMod val="50000"/>
                  </a:schemeClr>
                </a:solidFill>
              </a:rPr>
              <a:t>Possibilité d’intégration dans des app mobiles (Amelia Mobile SDK Android et iOS)</a:t>
            </a:r>
            <a:endParaRPr lang="fr-FR" sz="1400" kern="0" dirty="0">
              <a:solidFill>
                <a:schemeClr val="tx2">
                  <a:lumMod val="50000"/>
                </a:schemeClr>
              </a:solidFill>
              <a:latin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1200" b="0" i="1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7A4EF4D-18BD-4005-BB92-969A833C482A}"/>
              </a:ext>
            </a:extLst>
          </p:cNvPr>
          <p:cNvSpPr/>
          <p:nvPr/>
        </p:nvSpPr>
        <p:spPr>
          <a:xfrm>
            <a:off x="3213366" y="4122904"/>
            <a:ext cx="2664000" cy="2022258"/>
          </a:xfrm>
          <a:prstGeom prst="roundRect">
            <a:avLst>
              <a:gd name="adj" fmla="val 2348"/>
            </a:avLst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tIns="108000" rtlCol="0" anchor="t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Moteur de </a:t>
            </a:r>
            <a:r>
              <a:rPr kumimoji="0" lang="fr-FR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chatbot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IPSoft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Amelia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140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(par </a:t>
            </a:r>
            <a:r>
              <a:rPr kumimoji="0" lang="fr-FR" sz="140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IPSoft</a:t>
            </a:r>
            <a:r>
              <a:rPr kumimoji="0" lang="fr-FR" sz="140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140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 on </a:t>
            </a:r>
            <a:r>
              <a:rPr kumimoji="0" lang="fr-FR" sz="140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premise</a:t>
            </a:r>
            <a:endParaRPr kumimoji="0" lang="fr-FR" sz="14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14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AD6EBA45-F072-4ECE-A2A3-BF37A9387B4E}"/>
              </a:ext>
            </a:extLst>
          </p:cNvPr>
          <p:cNvSpPr/>
          <p:nvPr/>
        </p:nvSpPr>
        <p:spPr>
          <a:xfrm>
            <a:off x="6062614" y="4122904"/>
            <a:ext cx="2664000" cy="2022258"/>
          </a:xfrm>
          <a:prstGeom prst="roundRect">
            <a:avLst>
              <a:gd name="adj" fmla="val 2348"/>
            </a:avLst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tIns="108000" rtlCol="0" anchor="t"/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lang="fr-FR" sz="1400" b="1" kern="0" dirty="0">
                <a:solidFill>
                  <a:schemeClr val="tx2">
                    <a:lumMod val="50000"/>
                  </a:schemeClr>
                </a:solidFill>
                <a:latin typeface="Calibri" panose="020F0502020204030204"/>
              </a:rPr>
              <a:t>Backends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400" kern="0" dirty="0">
                <a:solidFill>
                  <a:schemeClr val="tx2">
                    <a:lumMod val="50000"/>
                  </a:schemeClr>
                </a:solidFill>
                <a:latin typeface="Calibri" panose="020F0502020204030204"/>
              </a:rPr>
              <a:t>Web Services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D415E63-9E05-401E-810D-F42BDB7E9C9A}"/>
              </a:ext>
            </a:extLst>
          </p:cNvPr>
          <p:cNvSpPr txBox="1"/>
          <p:nvPr/>
        </p:nvSpPr>
        <p:spPr>
          <a:xfrm>
            <a:off x="5357793" y="1607998"/>
            <a:ext cx="1409643" cy="283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>
                <a:solidFill>
                  <a:schemeClr val="tx2">
                    <a:lumMod val="50000"/>
                  </a:schemeClr>
                </a:solidFill>
              </a:rPr>
              <a:t>appels Web Service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7947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D45014-63E1-422C-A126-FDE48A5A7A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sz="2000" dirty="0"/>
              <a:t>IBM Watson Virtual Agent : les caractéristiques de la solution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3. SOLUTIONS TECHNIQUES QUALIFIÉES</a:t>
            </a:r>
            <a:endParaRPr lang="fr-FR" b="1" dirty="0"/>
          </a:p>
        </p:txBody>
      </p:sp>
      <p:sp>
        <p:nvSpPr>
          <p:cNvPr id="5" name="Espace réservé du texte 1">
            <a:extLst>
              <a:ext uri="{FF2B5EF4-FFF2-40B4-BE49-F238E27FC236}">
                <a16:creationId xmlns:a16="http://schemas.microsoft.com/office/drawing/2014/main" id="{BCB3DAF3-1F73-4504-A04C-85F4C2C31B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lvl="0" indent="-285750">
              <a:lnSpc>
                <a:spcPts val="1400"/>
              </a:lnSpc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fr-FR" sz="1400" kern="0" dirty="0">
                <a:solidFill>
                  <a:srgbClr val="343334"/>
                </a:solidFill>
              </a:rPr>
              <a:t>Watson Virtual Agent (WVA) est une solution de niveau entreprise permettant de réaliser des bots sophistiqués sur des sujets complexes. Elle complète Watson Conversation API (API Watson de construction de </a:t>
            </a:r>
            <a:r>
              <a:rPr lang="fr-FR" sz="1400" kern="0" dirty="0" err="1">
                <a:solidFill>
                  <a:srgbClr val="343334"/>
                </a:solidFill>
              </a:rPr>
              <a:t>chatbot</a:t>
            </a:r>
            <a:r>
              <a:rPr lang="fr-FR" sz="1400" kern="0" dirty="0">
                <a:solidFill>
                  <a:srgbClr val="343334"/>
                </a:solidFill>
              </a:rPr>
              <a:t>) avec les éléments suivants :</a:t>
            </a:r>
          </a:p>
          <a:p>
            <a:pPr marL="735013" lvl="2" indent="-285750">
              <a:lnSpc>
                <a:spcPts val="1400"/>
              </a:lnSpc>
              <a:spcBef>
                <a:spcPts val="300"/>
              </a:spcBef>
              <a:buClr>
                <a:schemeClr val="accent3"/>
              </a:buClr>
              <a:buFont typeface="Courier New" panose="02070309020205020404" pitchFamily="49" charset="0"/>
              <a:buChar char="o"/>
              <a:defRPr/>
            </a:pPr>
            <a:r>
              <a:rPr lang="fr-FR" kern="0" dirty="0">
                <a:solidFill>
                  <a:srgbClr val="343334"/>
                </a:solidFill>
              </a:rPr>
              <a:t>widget de discussion intégrable dans un portail, personnalisable, et sachant gérer des boutons et fragments de formulaire au sein d'une conversation</a:t>
            </a:r>
          </a:p>
          <a:p>
            <a:pPr marL="735013" lvl="2" indent="-285750">
              <a:lnSpc>
                <a:spcPts val="1400"/>
              </a:lnSpc>
              <a:spcBef>
                <a:spcPts val="300"/>
              </a:spcBef>
              <a:buClr>
                <a:schemeClr val="accent3"/>
              </a:buClr>
              <a:buFont typeface="Courier New" panose="02070309020205020404" pitchFamily="49" charset="0"/>
              <a:buChar char="o"/>
              <a:defRPr/>
            </a:pPr>
            <a:r>
              <a:rPr lang="fr-FR" kern="0" dirty="0" err="1">
                <a:solidFill>
                  <a:srgbClr val="343334"/>
                </a:solidFill>
              </a:rPr>
              <a:t>analytics</a:t>
            </a:r>
            <a:r>
              <a:rPr lang="fr-FR" kern="0" dirty="0">
                <a:solidFill>
                  <a:srgbClr val="343334"/>
                </a:solidFill>
              </a:rPr>
              <a:t> intégré</a:t>
            </a:r>
          </a:p>
          <a:p>
            <a:pPr marL="735013" lvl="2" indent="-285750">
              <a:lnSpc>
                <a:spcPts val="1400"/>
              </a:lnSpc>
              <a:spcBef>
                <a:spcPts val="300"/>
              </a:spcBef>
              <a:buClr>
                <a:schemeClr val="accent3"/>
              </a:buClr>
              <a:buFont typeface="Courier New" panose="02070309020205020404" pitchFamily="49" charset="0"/>
              <a:buChar char="o"/>
              <a:defRPr/>
            </a:pPr>
            <a:r>
              <a:rPr lang="fr-FR" kern="0" dirty="0">
                <a:solidFill>
                  <a:srgbClr val="343334"/>
                </a:solidFill>
              </a:rPr>
              <a:t>propose un modèle pour appeler des Web Service en cours de dialogue (ex. changement de l'email dans le backend)</a:t>
            </a:r>
          </a:p>
          <a:p>
            <a:pPr marL="735013" lvl="2" indent="-285750">
              <a:lnSpc>
                <a:spcPts val="1400"/>
              </a:lnSpc>
              <a:spcBef>
                <a:spcPts val="300"/>
              </a:spcBef>
              <a:buClr>
                <a:schemeClr val="accent3"/>
              </a:buClr>
              <a:buFont typeface="Courier New" panose="02070309020205020404" pitchFamily="49" charset="0"/>
              <a:buChar char="o"/>
              <a:defRPr/>
            </a:pPr>
            <a:r>
              <a:rPr lang="fr-FR" b="1" kern="0" dirty="0">
                <a:solidFill>
                  <a:srgbClr val="343334"/>
                </a:solidFill>
              </a:rPr>
              <a:t>fourni avec des intentions pré configurées par ex. Demande du mot de passe du profil </a:t>
            </a:r>
            <a:r>
              <a:rPr lang="fr-FR" kern="0" dirty="0">
                <a:solidFill>
                  <a:srgbClr val="343334"/>
                </a:solidFill>
              </a:rPr>
              <a:t>(l'utilisateur souhaite récupérer ou modifier le mot de passe associé au compte).</a:t>
            </a:r>
          </a:p>
          <a:p>
            <a:pPr marL="285750" lvl="0" indent="-285750">
              <a:lnSpc>
                <a:spcPts val="1400"/>
              </a:lnSpc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fr-FR" sz="1400" kern="0" dirty="0">
                <a:solidFill>
                  <a:srgbClr val="343334"/>
                </a:solidFill>
              </a:rPr>
              <a:t>Pour chaque intention client, il est possible d'indiquer une réponse simple (Q&amp;A), de brancher un </a:t>
            </a:r>
            <a:r>
              <a:rPr lang="fr-FR" sz="1400" kern="0" dirty="0" err="1">
                <a:solidFill>
                  <a:srgbClr val="343334"/>
                </a:solidFill>
              </a:rPr>
              <a:t>chatbot</a:t>
            </a:r>
            <a:r>
              <a:rPr lang="fr-FR" sz="1400" kern="0" dirty="0">
                <a:solidFill>
                  <a:srgbClr val="343334"/>
                </a:solidFill>
              </a:rPr>
              <a:t> développé avec Watson Conversation API (disponible en français), ou d'escalader vers un agent humain.</a:t>
            </a:r>
          </a:p>
          <a:p>
            <a:pPr marL="285750" lvl="0" indent="-285750">
              <a:lnSpc>
                <a:spcPts val="1400"/>
              </a:lnSpc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fr-FR" sz="1400" kern="0" dirty="0">
                <a:solidFill>
                  <a:srgbClr val="343334"/>
                </a:solidFill>
              </a:rPr>
              <a:t>WVA a la capacité à transférer la conversation ou le contexte à un agent humain et fournit l'outil de chat. Un connecteur existe avec </a:t>
            </a:r>
            <a:r>
              <a:rPr lang="fr-FR" sz="1400" kern="0" dirty="0" err="1">
                <a:solidFill>
                  <a:srgbClr val="343334"/>
                </a:solidFill>
              </a:rPr>
              <a:t>LiveEngage</a:t>
            </a:r>
            <a:r>
              <a:rPr lang="fr-FR" sz="1400" kern="0" dirty="0">
                <a:solidFill>
                  <a:srgbClr val="343334"/>
                </a:solidFill>
              </a:rPr>
              <a:t>, qui est une solution industrielle de référence de chat humain.*</a:t>
            </a:r>
          </a:p>
          <a:p>
            <a:pPr marL="285750" lvl="0" indent="-285750">
              <a:lnSpc>
                <a:spcPts val="1400"/>
              </a:lnSpc>
              <a:spcBef>
                <a:spcPts val="3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fr-FR" sz="1400" kern="0" dirty="0">
                <a:solidFill>
                  <a:srgbClr val="343334"/>
                </a:solidFill>
              </a:rPr>
              <a:t>N’existe qu’en version SaaS cloud IBM. Un SDK complet permet de gérer les </a:t>
            </a:r>
            <a:r>
              <a:rPr lang="fr-FR" sz="1400" kern="0" dirty="0" err="1">
                <a:solidFill>
                  <a:srgbClr val="343334"/>
                </a:solidFill>
              </a:rPr>
              <a:t>Personally</a:t>
            </a:r>
            <a:r>
              <a:rPr lang="fr-FR" sz="1400" kern="0" dirty="0">
                <a:solidFill>
                  <a:srgbClr val="343334"/>
                </a:solidFill>
              </a:rPr>
              <a:t> Identifiable Information (PII). *</a:t>
            </a:r>
          </a:p>
          <a:p>
            <a:pPr indent="0">
              <a:lnSpc>
                <a:spcPts val="1400"/>
              </a:lnSpc>
              <a:buNone/>
            </a:pPr>
            <a:r>
              <a:rPr lang="fr-FR" sz="1400" i="1" dirty="0">
                <a:solidFill>
                  <a:srgbClr val="343334"/>
                </a:solidFill>
              </a:rPr>
              <a:t>* Licence supplémentaire pour </a:t>
            </a:r>
            <a:r>
              <a:rPr lang="fr-FR" sz="1400" i="1" dirty="0" err="1">
                <a:solidFill>
                  <a:srgbClr val="343334"/>
                </a:solidFill>
              </a:rPr>
              <a:t>LiveEngage</a:t>
            </a:r>
            <a:endParaRPr lang="fr-FR" sz="1400" i="1" dirty="0">
              <a:solidFill>
                <a:srgbClr val="343334"/>
              </a:solidFill>
            </a:endParaRPr>
          </a:p>
          <a:p>
            <a:pPr indent="0">
              <a:lnSpc>
                <a:spcPts val="1400"/>
              </a:lnSpc>
              <a:buNone/>
            </a:pPr>
            <a:r>
              <a:rPr lang="fr-FR" sz="1400" i="1" dirty="0">
                <a:solidFill>
                  <a:srgbClr val="343334"/>
                </a:solidFill>
              </a:rPr>
              <a:t>** Les PII doivent rester en-dehors du cloud, même lorsqu'elles doivent être manipulées dans la conversation : nom, prénom, adresse, email, n° de client...</a:t>
            </a:r>
          </a:p>
          <a:p>
            <a:pPr indent="0">
              <a:lnSpc>
                <a:spcPts val="1400"/>
              </a:lnSpc>
              <a:buNone/>
            </a:pPr>
            <a:endParaRPr lang="fr-FR" sz="1400" i="1" dirty="0">
              <a:solidFill>
                <a:srgbClr val="343334"/>
              </a:solidFill>
            </a:endParaRPr>
          </a:p>
          <a:p>
            <a:pPr>
              <a:lnSpc>
                <a:spcPts val="1400"/>
              </a:lnSpc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4764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D45014-63E1-422C-A126-FDE48A5A7A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sz="2000" dirty="0"/>
              <a:t>IBM Virtual Agent : architecture de la solution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3. SOLUTIONS TECHNIQUES QUALIFIÉES</a:t>
            </a:r>
            <a:endParaRPr lang="fr-FR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0BA31B-CC37-4259-835A-954A9544E222}"/>
              </a:ext>
            </a:extLst>
          </p:cNvPr>
          <p:cNvSpPr/>
          <p:nvPr/>
        </p:nvSpPr>
        <p:spPr>
          <a:xfrm>
            <a:off x="5875378" y="1288100"/>
            <a:ext cx="1584000" cy="104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801688" eaLnBrk="0" hangingPunct="0">
              <a:defRPr/>
            </a:pPr>
            <a:r>
              <a:rPr lang="fr-FR" kern="0" dirty="0">
                <a:solidFill>
                  <a:schemeClr val="tx2">
                    <a:lumMod val="50000"/>
                  </a:schemeClr>
                </a:solidFill>
                <a:ea typeface="ＭＳ Ｐゴシック" charset="0"/>
                <a:cs typeface="Arial" charset="0"/>
              </a:rPr>
              <a:t>Watson Virtual Agent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5C271C-34C4-42A4-869B-C673468E399F}"/>
              </a:ext>
            </a:extLst>
          </p:cNvPr>
          <p:cNvSpPr/>
          <p:nvPr/>
        </p:nvSpPr>
        <p:spPr>
          <a:xfrm>
            <a:off x="5875378" y="3538219"/>
            <a:ext cx="1584000" cy="104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defTabSz="801688" eaLnBrk="0" hangingPunct="0">
              <a:defRPr/>
            </a:pPr>
            <a:r>
              <a:rPr lang="fr-FR" kern="0" dirty="0">
                <a:solidFill>
                  <a:schemeClr val="tx2">
                    <a:lumMod val="50000"/>
                  </a:schemeClr>
                </a:solidFill>
                <a:ea typeface="ＭＳ Ｐゴシック" charset="0"/>
                <a:cs typeface="Arial" charset="0"/>
              </a:rPr>
              <a:t>Watson Conversation API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E0F5D25-18BB-430D-9E60-3B12EC9BCBD4}"/>
              </a:ext>
            </a:extLst>
          </p:cNvPr>
          <p:cNvCxnSpPr>
            <a:cxnSpLocks/>
          </p:cNvCxnSpPr>
          <p:nvPr/>
        </p:nvCxnSpPr>
        <p:spPr>
          <a:xfrm>
            <a:off x="1754079" y="1652939"/>
            <a:ext cx="1449528" cy="0"/>
          </a:xfrm>
          <a:prstGeom prst="straightConnector1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54D40C4-1DE0-414C-A163-24148E928B12}"/>
              </a:ext>
            </a:extLst>
          </p:cNvPr>
          <p:cNvSpPr/>
          <p:nvPr/>
        </p:nvSpPr>
        <p:spPr>
          <a:xfrm>
            <a:off x="7286503" y="4494471"/>
            <a:ext cx="1534103" cy="527003"/>
          </a:xfrm>
          <a:prstGeom prst="rect">
            <a:avLst/>
          </a:prstGeom>
          <a:solidFill>
            <a:srgbClr val="0E6284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-305647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cs typeface="Arial" pitchFamily="34" charset="0"/>
              </a:rPr>
              <a:t>paramétrage</a:t>
            </a:r>
          </a:p>
        </p:txBody>
      </p:sp>
      <p:sp>
        <p:nvSpPr>
          <p:cNvPr id="27" name="Organigramme : Disque magnétique 26">
            <a:extLst>
              <a:ext uri="{FF2B5EF4-FFF2-40B4-BE49-F238E27FC236}">
                <a16:creationId xmlns:a16="http://schemas.microsoft.com/office/drawing/2014/main" id="{80D364C7-694D-4EAF-A1DB-CE49B761E7BF}"/>
              </a:ext>
            </a:extLst>
          </p:cNvPr>
          <p:cNvSpPr/>
          <p:nvPr/>
        </p:nvSpPr>
        <p:spPr>
          <a:xfrm>
            <a:off x="7263634" y="2519297"/>
            <a:ext cx="1552958" cy="604537"/>
          </a:xfrm>
          <a:prstGeom prst="flowChartMagneticDisk">
            <a:avLst/>
          </a:prstGeom>
          <a:solidFill>
            <a:srgbClr val="0E6284"/>
          </a:solidFill>
          <a:ln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-305647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cs typeface="Arial" pitchFamily="34" charset="0"/>
              </a:rPr>
              <a:t>stockage pour </a:t>
            </a:r>
            <a:r>
              <a:rPr kumimoji="0" lang="fr-FR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cs typeface="Arial" pitchFamily="34" charset="0"/>
              </a:rPr>
              <a:t>analytics</a:t>
            </a:r>
            <a:endParaRPr kumimoji="0" lang="fr-FR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cs typeface="Arial" pitchFamily="34" charset="0"/>
            </a:endParaRP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A79ED65-BE0E-43BA-9A59-68ED819173EF}"/>
              </a:ext>
            </a:extLst>
          </p:cNvPr>
          <p:cNvCxnSpPr>
            <a:cxnSpLocks/>
          </p:cNvCxnSpPr>
          <p:nvPr/>
        </p:nvCxnSpPr>
        <p:spPr>
          <a:xfrm flipH="1">
            <a:off x="1754079" y="2065297"/>
            <a:ext cx="1449528" cy="0"/>
          </a:xfrm>
          <a:prstGeom prst="straightConnector1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6155DC27-0632-4FDA-9206-213EC96C90FB}"/>
              </a:ext>
            </a:extLst>
          </p:cNvPr>
          <p:cNvSpPr txBox="1"/>
          <p:nvPr/>
        </p:nvSpPr>
        <p:spPr>
          <a:xfrm>
            <a:off x="1793962" y="1369410"/>
            <a:ext cx="1409643" cy="283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>
                <a:solidFill>
                  <a:schemeClr val="tx2">
                    <a:lumMod val="50000"/>
                  </a:schemeClr>
                </a:solidFill>
              </a:rPr>
              <a:t>m</a:t>
            </a:r>
            <a:r>
              <a:rPr kumimoji="0" lang="fr-FR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</a:rPr>
              <a:t>essage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</a:rPr>
              <a:t> utilisateur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157322-ABE3-4984-A7FD-9CA4FB3A0750}"/>
              </a:ext>
            </a:extLst>
          </p:cNvPr>
          <p:cNvSpPr/>
          <p:nvPr/>
        </p:nvSpPr>
        <p:spPr>
          <a:xfrm>
            <a:off x="1802907" y="2043361"/>
            <a:ext cx="1683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</a:rPr>
              <a:t>réponse (</a:t>
            </a:r>
            <a:r>
              <a:rPr kumimoji="0" lang="fr-FR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</a:rPr>
              <a:t>chatbot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</a:rPr>
              <a:t>, humain)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176164-0A92-4058-A637-C174A6892E23}"/>
              </a:ext>
            </a:extLst>
          </p:cNvPr>
          <p:cNvSpPr/>
          <p:nvPr/>
        </p:nvSpPr>
        <p:spPr>
          <a:xfrm>
            <a:off x="155494" y="1288100"/>
            <a:ext cx="1584000" cy="1044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801688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kern="0" dirty="0" err="1">
                <a:solidFill>
                  <a:schemeClr val="tx2">
                    <a:lumMod val="50000"/>
                  </a:schemeClr>
                </a:solidFill>
                <a:ea typeface="ＭＳ Ｐゴシック" charset="0"/>
                <a:cs typeface="Arial" charset="0"/>
              </a:rPr>
              <a:t>Webchat</a:t>
            </a:r>
            <a:r>
              <a:rPr lang="fr-FR" kern="0" dirty="0">
                <a:solidFill>
                  <a:schemeClr val="tx2">
                    <a:lumMod val="50000"/>
                  </a:schemeClr>
                </a:solidFill>
                <a:ea typeface="ＭＳ Ｐゴシック" charset="0"/>
                <a:cs typeface="Arial" charset="0"/>
              </a:rPr>
              <a:t> dans portail</a:t>
            </a: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57F3CE6A-6876-4041-8F0B-1A04C1F3D768}"/>
              </a:ext>
            </a:extLst>
          </p:cNvPr>
          <p:cNvSpPr/>
          <p:nvPr/>
        </p:nvSpPr>
        <p:spPr>
          <a:xfrm>
            <a:off x="79092" y="4132429"/>
            <a:ext cx="2664000" cy="2268372"/>
          </a:xfrm>
          <a:prstGeom prst="roundRect">
            <a:avLst>
              <a:gd name="adj" fmla="val 2767"/>
            </a:avLst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tIns="108000" rtlCol="0" anchor="t"/>
          <a:lstStyle/>
          <a:p>
            <a:pPr lvl="0" algn="ctr">
              <a:lnSpc>
                <a:spcPts val="1400"/>
              </a:lnSpc>
              <a:buClr>
                <a:schemeClr val="accent3"/>
              </a:buClr>
              <a:defRPr/>
            </a:pPr>
            <a:r>
              <a:rPr lang="fr-FR" sz="1400" b="1" kern="0" dirty="0">
                <a:solidFill>
                  <a:schemeClr val="tx2">
                    <a:lumMod val="50000"/>
                  </a:schemeClr>
                </a:solidFill>
              </a:rPr>
              <a:t>Canal </a:t>
            </a:r>
            <a:r>
              <a:rPr lang="fr-FR" sz="1400" b="1" kern="0" dirty="0" err="1">
                <a:solidFill>
                  <a:schemeClr val="tx2">
                    <a:lumMod val="50000"/>
                  </a:schemeClr>
                </a:solidFill>
              </a:rPr>
              <a:t>WebChat</a:t>
            </a:r>
            <a:endParaRPr lang="fr-FR" sz="1400" b="1" kern="0" dirty="0">
              <a:solidFill>
                <a:schemeClr val="tx2">
                  <a:lumMod val="50000"/>
                </a:schemeClr>
              </a:solidFill>
            </a:endParaRPr>
          </a:p>
          <a:p>
            <a:pPr marL="285750" lvl="0" indent="-285750">
              <a:lnSpc>
                <a:spcPts val="1400"/>
              </a:lnSpc>
              <a:spcBef>
                <a:spcPts val="12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fr-FR" sz="1400" kern="0" dirty="0">
                <a:solidFill>
                  <a:schemeClr val="tx2">
                    <a:lumMod val="50000"/>
                  </a:schemeClr>
                </a:solidFill>
              </a:rPr>
              <a:t>Intégration à un portail</a:t>
            </a:r>
          </a:p>
          <a:p>
            <a:pPr marL="171450" marR="0" lvl="0" indent="-171450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1200" b="0" i="1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522678CF-9F65-44A0-AF9F-75A9E95B159D}"/>
              </a:ext>
            </a:extLst>
          </p:cNvPr>
          <p:cNvSpPr/>
          <p:nvPr/>
        </p:nvSpPr>
        <p:spPr>
          <a:xfrm>
            <a:off x="2868525" y="4103854"/>
            <a:ext cx="2664000" cy="2296946"/>
          </a:xfrm>
          <a:prstGeom prst="roundRect">
            <a:avLst>
              <a:gd name="adj" fmla="val 2348"/>
            </a:avLst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tIns="108000" rtlCol="0" anchor="t"/>
          <a:lstStyle/>
          <a:p>
            <a:pPr marR="0" lvl="0" algn="ctr" defTabSz="91440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Proxy spécifique client</a:t>
            </a:r>
            <a:endParaRPr lang="fr-FR" sz="1400" kern="0" dirty="0">
              <a:solidFill>
                <a:schemeClr val="tx2">
                  <a:lumMod val="50000"/>
                </a:schemeClr>
              </a:solidFill>
            </a:endParaRPr>
          </a:p>
          <a:p>
            <a:pPr marL="171450" lvl="0" indent="-171450">
              <a:lnSpc>
                <a:spcPts val="1400"/>
              </a:lnSpc>
              <a:spcBef>
                <a:spcPts val="12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fr-FR" sz="1400" kern="0" dirty="0">
                <a:solidFill>
                  <a:schemeClr val="tx2">
                    <a:lumMod val="50000"/>
                  </a:schemeClr>
                </a:solidFill>
              </a:rPr>
              <a:t>proxy entre le </a:t>
            </a:r>
            <a:r>
              <a:rPr lang="fr-FR" sz="1400" kern="0" dirty="0" err="1">
                <a:solidFill>
                  <a:schemeClr val="tx2">
                    <a:lumMod val="50000"/>
                  </a:schemeClr>
                </a:solidFill>
              </a:rPr>
              <a:t>webchat</a:t>
            </a:r>
            <a:r>
              <a:rPr lang="fr-FR" sz="1400" kern="0" dirty="0">
                <a:solidFill>
                  <a:schemeClr val="tx2">
                    <a:lumMod val="50000"/>
                  </a:schemeClr>
                </a:solidFill>
              </a:rPr>
              <a:t>, le cloud IBM et les backends</a:t>
            </a:r>
          </a:p>
          <a:p>
            <a:pPr marL="171450" lvl="0" indent="-171450">
              <a:lnSpc>
                <a:spcPts val="14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fr-FR" sz="1400" kern="0" dirty="0">
                <a:solidFill>
                  <a:schemeClr val="tx2">
                    <a:lumMod val="50000"/>
                  </a:schemeClr>
                </a:solidFill>
              </a:rPr>
              <a:t>gère l'authentification</a:t>
            </a:r>
          </a:p>
          <a:p>
            <a:pPr marL="171450" lvl="0" indent="-171450">
              <a:lnSpc>
                <a:spcPts val="14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fr-FR" sz="1400" kern="0" dirty="0">
                <a:solidFill>
                  <a:schemeClr val="tx2">
                    <a:lumMod val="50000"/>
                  </a:schemeClr>
                </a:solidFill>
              </a:rPr>
              <a:t>effectue les appels aux Web Service du backend</a:t>
            </a:r>
          </a:p>
          <a:p>
            <a:pPr marL="171450" lvl="0" indent="-171450">
              <a:lnSpc>
                <a:spcPts val="14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fr-FR" sz="1400" kern="0" dirty="0">
                <a:solidFill>
                  <a:schemeClr val="tx2">
                    <a:lumMod val="50000"/>
                  </a:schemeClr>
                </a:solidFill>
              </a:rPr>
              <a:t>filtre les </a:t>
            </a:r>
            <a:r>
              <a:rPr lang="fr-FR" sz="1400" kern="0" dirty="0" err="1">
                <a:solidFill>
                  <a:schemeClr val="tx2">
                    <a:lumMod val="50000"/>
                  </a:schemeClr>
                </a:solidFill>
              </a:rPr>
              <a:t>Personally</a:t>
            </a:r>
            <a:r>
              <a:rPr lang="fr-FR" sz="1400" kern="0" dirty="0">
                <a:solidFill>
                  <a:schemeClr val="tx2">
                    <a:lumMod val="50000"/>
                  </a:schemeClr>
                </a:solidFill>
              </a:rPr>
              <a:t> Identifiable Information (PII)</a:t>
            </a:r>
          </a:p>
          <a:p>
            <a:pPr marL="171450" lvl="0" indent="-171450">
              <a:lnSpc>
                <a:spcPts val="14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kumimoji="0" lang="fr-FR" sz="140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dans </a:t>
            </a:r>
            <a:r>
              <a:rPr lang="fr-FR" sz="1400" kern="0" dirty="0">
                <a:solidFill>
                  <a:schemeClr val="tx2">
                    <a:lumMod val="50000"/>
                  </a:schemeClr>
                </a:solidFill>
                <a:latin typeface="Calibri" panose="020F0502020204030204"/>
              </a:rPr>
              <a:t>un premier temps : stocker les conversations pour log</a:t>
            </a:r>
            <a:endParaRPr kumimoji="0" lang="fr-FR" sz="140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87C38E-B6D9-4F67-99E0-835B7C2FF394}"/>
              </a:ext>
            </a:extLst>
          </p:cNvPr>
          <p:cNvSpPr/>
          <p:nvPr/>
        </p:nvSpPr>
        <p:spPr>
          <a:xfrm>
            <a:off x="3218658" y="1288100"/>
            <a:ext cx="1584000" cy="1044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lvl="0" algn="ctr" defTabSz="801688" eaLnBrk="0" hangingPunct="0">
              <a:defRPr/>
            </a:pPr>
            <a:r>
              <a:rPr lang="fr-FR" kern="0" dirty="0">
                <a:solidFill>
                  <a:schemeClr val="tx2">
                    <a:lumMod val="50000"/>
                  </a:schemeClr>
                </a:solidFill>
                <a:ea typeface="ＭＳ Ｐゴシック" charset="0"/>
                <a:cs typeface="Arial" charset="0"/>
              </a:rPr>
              <a:t>Proxy client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612FE2-F97F-40FB-AF6C-4C4F661D432D}"/>
              </a:ext>
            </a:extLst>
          </p:cNvPr>
          <p:cNvSpPr/>
          <p:nvPr/>
        </p:nvSpPr>
        <p:spPr>
          <a:xfrm>
            <a:off x="7226570" y="1947780"/>
            <a:ext cx="1534103" cy="527003"/>
          </a:xfrm>
          <a:prstGeom prst="rect">
            <a:avLst/>
          </a:prstGeom>
          <a:solidFill>
            <a:srgbClr val="0E6284"/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-305647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cs typeface="Arial" pitchFamily="34" charset="0"/>
              </a:rPr>
              <a:t>paramétrage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678AAC-6DE8-4DE1-81A6-72533B8210E4}"/>
              </a:ext>
            </a:extLst>
          </p:cNvPr>
          <p:cNvSpPr/>
          <p:nvPr/>
        </p:nvSpPr>
        <p:spPr>
          <a:xfrm>
            <a:off x="3215961" y="2910170"/>
            <a:ext cx="1584000" cy="1044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 rtlCol="0" anchor="ctr"/>
          <a:lstStyle/>
          <a:p>
            <a:pPr lvl="0" algn="ctr" defTabSz="801688" eaLnBrk="0" hangingPunct="0">
              <a:defRPr/>
            </a:pPr>
            <a:r>
              <a:rPr lang="fr-FR" kern="0" dirty="0">
                <a:solidFill>
                  <a:schemeClr val="tx2">
                    <a:lumMod val="50000"/>
                  </a:schemeClr>
                </a:solidFill>
                <a:ea typeface="ＭＳ Ｐゴシック" charset="0"/>
                <a:cs typeface="Arial" charset="0"/>
              </a:rPr>
              <a:t>Backends client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3B1DB5E-729E-4416-A820-E2A8B74DCCCA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 flipH="1">
            <a:off x="4007961" y="2332100"/>
            <a:ext cx="2697" cy="578070"/>
          </a:xfrm>
          <a:prstGeom prst="straightConnector1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822EAF0D-314B-4BFC-A505-07A7E7B46A76}"/>
              </a:ext>
            </a:extLst>
          </p:cNvPr>
          <p:cNvSpPr txBox="1"/>
          <p:nvPr/>
        </p:nvSpPr>
        <p:spPr>
          <a:xfrm>
            <a:off x="3215961" y="2441224"/>
            <a:ext cx="1409643" cy="283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0" dirty="0">
                <a:solidFill>
                  <a:schemeClr val="tx2">
                    <a:lumMod val="50000"/>
                  </a:schemeClr>
                </a:solidFill>
              </a:rPr>
              <a:t>appels Web Service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13EF874-6515-42CE-9AB1-4AB3BA811A38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667378" y="2332100"/>
            <a:ext cx="0" cy="1215951"/>
          </a:xfrm>
          <a:prstGeom prst="straightConnector1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51A594-49B4-43AC-A70D-B34E8CD23363}"/>
              </a:ext>
            </a:extLst>
          </p:cNvPr>
          <p:cNvSpPr/>
          <p:nvPr/>
        </p:nvSpPr>
        <p:spPr>
          <a:xfrm>
            <a:off x="5726242" y="1086259"/>
            <a:ext cx="3322508" cy="40615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1786F984-A5CB-4FE4-9016-23FCF2998BFF}"/>
              </a:ext>
            </a:extLst>
          </p:cNvPr>
          <p:cNvSpPr txBox="1"/>
          <p:nvPr/>
        </p:nvSpPr>
        <p:spPr>
          <a:xfrm>
            <a:off x="5831017" y="746487"/>
            <a:ext cx="1409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kern="0" dirty="0">
                <a:solidFill>
                  <a:schemeClr val="tx2">
                    <a:lumMod val="50000"/>
                  </a:schemeClr>
                </a:solidFill>
              </a:rPr>
              <a:t>Cloud IBM</a:t>
            </a:r>
            <a:endParaRPr kumimoji="0" lang="fr-FR" sz="1400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</a:endParaRP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CF094183-2B7D-495B-8CF6-88F1D8845C65}"/>
              </a:ext>
            </a:extLst>
          </p:cNvPr>
          <p:cNvCxnSpPr>
            <a:cxnSpLocks/>
            <a:stCxn id="23" idx="1"/>
            <a:endCxn id="34" idx="3"/>
          </p:cNvCxnSpPr>
          <p:nvPr/>
        </p:nvCxnSpPr>
        <p:spPr>
          <a:xfrm flipH="1">
            <a:off x="4802658" y="1810100"/>
            <a:ext cx="1072720" cy="0"/>
          </a:xfrm>
          <a:prstGeom prst="straightConnector1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640481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ELEMTYPE" val="4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ELEMTYPE" val="4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ELEMTYPE" val="4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ELEMTYPE" val="4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ELEMTYPE" val="4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ELEMTYPE" val="4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ELEMTYPE" val="4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ELEMTYPE" val="41"/>
</p:tagLst>
</file>

<file path=ppt/theme/theme1.xml><?xml version="1.0" encoding="utf-8"?>
<a:theme xmlns:a="http://schemas.openxmlformats.org/drawingml/2006/main" name="Thème Office">
  <a:themeElements>
    <a:clrScheme name="Addventa">
      <a:dk1>
        <a:srgbClr val="00EFFF"/>
      </a:dk1>
      <a:lt1>
        <a:srgbClr val="FFFFFF"/>
      </a:lt1>
      <a:dk2>
        <a:srgbClr val="948D7F"/>
      </a:dk2>
      <a:lt2>
        <a:srgbClr val="948D7F"/>
      </a:lt2>
      <a:accent1>
        <a:srgbClr val="33CC00"/>
      </a:accent1>
      <a:accent2>
        <a:srgbClr val="1695C8"/>
      </a:accent2>
      <a:accent3>
        <a:srgbClr val="0E6284"/>
      </a:accent3>
      <a:accent4>
        <a:srgbClr val="C6CAA9"/>
      </a:accent4>
      <a:accent5>
        <a:srgbClr val="6D7246"/>
      </a:accent5>
      <a:accent6>
        <a:srgbClr val="6D7246"/>
      </a:accent6>
      <a:hlink>
        <a:srgbClr val="FFFFFF"/>
      </a:hlink>
      <a:folHlink>
        <a:srgbClr val="FFFFFF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34127626-2171-4895-891B-26DA8C955E6B}" vid="{90BB88D8-483B-4B4B-8350-32EBB74E162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528</Words>
  <Application>Microsoft Office PowerPoint</Application>
  <PresentationFormat>Affichage à l'écran (4:3)</PresentationFormat>
  <Paragraphs>69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Courier New</vt:lpstr>
      <vt:lpstr>Helvetica</vt:lpstr>
      <vt:lpstr>Lato</vt:lpstr>
      <vt:lpstr>Lato Heavy</vt:lpstr>
      <vt:lpstr>Lato Medium</vt:lpstr>
      <vt:lpstr>Wingdings</vt:lpstr>
      <vt:lpstr>Thème Office</vt:lpstr>
      <vt:lpstr>3. SOLUTIONS TECHNIQUES QUALIFIÉES</vt:lpstr>
      <vt:lpstr>3. SOLUTIONS TECHNIQUES QUALIFIÉES</vt:lpstr>
      <vt:lpstr>3. SOLUTIONS TECHNIQUES QUALIFIÉES</vt:lpstr>
      <vt:lpstr>3. SOLUTIONS TECHNIQUES QUALIFIÉES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Serge Baudin</dc:creator>
  <cp:lastModifiedBy>Ludan STOECKLE</cp:lastModifiedBy>
  <cp:revision>1325</cp:revision>
  <cp:lastPrinted>2017-09-05T09:14:44Z</cp:lastPrinted>
  <dcterms:created xsi:type="dcterms:W3CDTF">2015-12-09T18:16:54Z</dcterms:created>
  <dcterms:modified xsi:type="dcterms:W3CDTF">2018-02-08T16:55:43Z</dcterms:modified>
</cp:coreProperties>
</file>