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  <p:sldMasterId id="2147483684" r:id="rId4"/>
  </p:sldMasterIdLst>
  <p:notesMasterIdLst>
    <p:notesMasterId r:id="rId39"/>
  </p:notesMasterIdLst>
  <p:handoutMasterIdLst>
    <p:handoutMasterId r:id="rId40"/>
  </p:handoutMasterIdLst>
  <p:sldIdLst>
    <p:sldId id="259" r:id="rId5"/>
    <p:sldId id="256" r:id="rId6"/>
    <p:sldId id="262" r:id="rId7"/>
    <p:sldId id="284" r:id="rId8"/>
    <p:sldId id="285" r:id="rId9"/>
    <p:sldId id="301" r:id="rId10"/>
    <p:sldId id="286" r:id="rId11"/>
    <p:sldId id="263" r:id="rId12"/>
    <p:sldId id="269" r:id="rId13"/>
    <p:sldId id="287" r:id="rId14"/>
    <p:sldId id="288" r:id="rId15"/>
    <p:sldId id="291" r:id="rId16"/>
    <p:sldId id="289" r:id="rId17"/>
    <p:sldId id="292" r:id="rId18"/>
    <p:sldId id="310" r:id="rId19"/>
    <p:sldId id="290" r:id="rId20"/>
    <p:sldId id="293" r:id="rId21"/>
    <p:sldId id="296" r:id="rId22"/>
    <p:sldId id="294" r:id="rId23"/>
    <p:sldId id="295" r:id="rId24"/>
    <p:sldId id="297" r:id="rId25"/>
    <p:sldId id="298" r:id="rId26"/>
    <p:sldId id="299" r:id="rId27"/>
    <p:sldId id="300" r:id="rId28"/>
    <p:sldId id="302" r:id="rId29"/>
    <p:sldId id="303" r:id="rId30"/>
    <p:sldId id="311" r:id="rId31"/>
    <p:sldId id="308" r:id="rId32"/>
    <p:sldId id="309" r:id="rId33"/>
    <p:sldId id="313" r:id="rId34"/>
    <p:sldId id="314" r:id="rId35"/>
    <p:sldId id="312" r:id="rId36"/>
    <p:sldId id="306" r:id="rId37"/>
    <p:sldId id="30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4BE"/>
    <a:srgbClr val="FFFFFF"/>
    <a:srgbClr val="C2E7F3"/>
    <a:srgbClr val="444444"/>
    <a:srgbClr val="57595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6"/>
    <p:restoredTop sz="94807"/>
  </p:normalViewPr>
  <p:slideViewPr>
    <p:cSldViewPr snapToGrid="0" snapToObjects="1" showGuides="1">
      <p:cViewPr>
        <p:scale>
          <a:sx n="100" d="100"/>
          <a:sy n="100" d="100"/>
        </p:scale>
        <p:origin x="1090" y="-245"/>
      </p:cViewPr>
      <p:guideLst>
        <p:guide orient="horz" pos="18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49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CFAFD1B-67A9-6044-9D0B-5C72255889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490A10-71CC-5C4B-95B7-FE020B220A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893B-8B4A-1A47-BE2E-07289E5BC30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7DDE52-4311-A943-BBFD-E820AC4E38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186FA41-0175-EC40-8C3E-9EBE6DD6BD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672D-CE5B-0D4C-B355-DA26F81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5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6F277-117E-A442-8570-9347AE11A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290CDA7-9B93-944C-8FA4-DFF96705878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C1562-F9E7-C94A-858E-52DBA7FFD68B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67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32A4BE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77F8E19-B3AC-674D-ABF4-B51F4A8B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658" y="1733069"/>
            <a:ext cx="6850685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9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0238" y="368300"/>
            <a:ext cx="4629150" cy="583247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en-US" altLang="zh-CN" smtClean="0"/>
              <a:t>Drag picture to placeholder or click icon to add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64585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E4B28F-019F-244B-B5A2-C395770F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394" y="365126"/>
            <a:ext cx="2950369" cy="1414579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23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473E8A1-5BD3-2542-8761-5DCC307E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227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2F1E3A1-87A7-7D4A-A155-F80FAD53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003" y="365125"/>
            <a:ext cx="1860347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431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51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4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77F8E19-B3AC-674D-ABF4-B51F4A8B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658" y="1733069"/>
            <a:ext cx="6850685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5124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F42C0947-0D30-1546-B57C-F882B8A0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244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450E049-F530-4E44-BC32-45142EED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2887"/>
            <a:ext cx="7886700" cy="2290535"/>
          </a:xfrm>
        </p:spPr>
        <p:txBody>
          <a:bodyPr anchor="b"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7251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D9B65A4-C0EE-7040-93CF-BDEF4F41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5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32A4B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32A4B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52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F42C0947-0D30-1546-B57C-F882B8A0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224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1909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368301"/>
            <a:ext cx="4629150" cy="5832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270BC48-BB28-D64A-A83D-A8D9B70B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950369" cy="1383894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0679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368301"/>
            <a:ext cx="4629150" cy="5832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67363" y="2069760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270BC48-BB28-D64A-A83D-A8D9B70B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172" y="377487"/>
            <a:ext cx="2950369" cy="1414492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0447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521334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E4B28F-019F-244B-B5A2-C395770F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950369" cy="1420716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6385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1188" y="973469"/>
            <a:ext cx="4629150" cy="521334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83635" y="2045843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E4B28F-019F-244B-B5A2-C395770F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444" y="353569"/>
            <a:ext cx="2950369" cy="1420716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8350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473E8A1-5BD3-2542-8761-5DCC307E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2895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2F1E3A1-87A7-7D4A-A155-F80FAD53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003" y="365125"/>
            <a:ext cx="1860347" cy="5811838"/>
          </a:xfrm>
        </p:spPr>
        <p:txBody>
          <a:bodyPr vert="eaVert"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6460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10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9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450E049-F530-4E44-BC32-45142EED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2887"/>
            <a:ext cx="7886700" cy="2290535"/>
          </a:xfrm>
        </p:spPr>
        <p:txBody>
          <a:bodyPr anchor="b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80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D9B65A4-C0EE-7040-93CF-BDEF4F41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6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 flip="none" rotWithShape="1">
          <a:gsLst>
            <a:gs pos="27000">
              <a:schemeClr val="tx1">
                <a:lumMod val="80000"/>
                <a:lumOff val="20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32A4B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32A4B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60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51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368300"/>
            <a:ext cx="4629150" cy="58324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270BC48-BB28-D64A-A83D-A8D9B70B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950369" cy="1396168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48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238" y="368301"/>
            <a:ext cx="4629150" cy="5832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64585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270BC48-BB28-D64A-A83D-A8D9B70B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394" y="365126"/>
            <a:ext cx="2950369" cy="1383894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7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68300"/>
            <a:ext cx="4629150" cy="583247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en-US" altLang="zh-CN" smtClean="0"/>
              <a:t>Drag picture to placeholder or click icon to add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E4B28F-019F-244B-B5A2-C395770F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950369" cy="1377757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2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tx1">
                <a:lumMod val="85000"/>
                <a:lumOff val="15000"/>
              </a:schemeClr>
            </a:gs>
            <a:gs pos="20000">
              <a:schemeClr val="tx1">
                <a:lumMod val="75000"/>
                <a:lumOff val="2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0" name="标题占位符 9">
            <a:extLst>
              <a:ext uri="{FF2B5EF4-FFF2-40B4-BE49-F238E27FC236}">
                <a16:creationId xmlns:a16="http://schemas.microsoft.com/office/drawing/2014/main" id="{8F05847A-B436-AF43-8BCD-EB90EDF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A82538-5347-3B4D-AB6B-B951F763AA9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939982" y="6379815"/>
            <a:ext cx="1264036" cy="2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5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92" r:id="rId8"/>
    <p:sldLayoutId id="2147483657" r:id="rId9"/>
    <p:sldLayoutId id="2147483693" r:id="rId10"/>
    <p:sldLayoutId id="2147483658" r:id="rId11"/>
    <p:sldLayoutId id="2147483659" r:id="rId12"/>
    <p:sldLayoutId id="214748365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500" b="0" i="0" kern="1200" spc="450">
          <a:solidFill>
            <a:srgbClr val="32A4BE"/>
          </a:solidFill>
          <a:latin typeface="Source Han Sans CN ExtraLight" panose="020B0200000000000000" pitchFamily="34" charset="-128"/>
          <a:ea typeface="Source Han Sans CN ExtraLight" panose="020B02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40000"/>
        </a:lnSpc>
        <a:spcBef>
          <a:spcPts val="750"/>
        </a:spcBef>
        <a:buFont typeface="Arial"/>
        <a:buChar char="•"/>
        <a:defRPr sz="21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defRPr sz="18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defRPr sz="15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defRPr sz="135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defRPr sz="135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97" userDrawn="1">
          <p15:clr>
            <a:srgbClr val="F26B43"/>
          </p15:clr>
        </p15:guide>
        <p15:guide id="3" orient="horz" pos="3906" userDrawn="1">
          <p15:clr>
            <a:srgbClr val="F26B43"/>
          </p15:clr>
        </p15:guide>
        <p15:guide id="4" pos="53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7000">
              <a:schemeClr val="tx1">
                <a:lumMod val="85000"/>
                <a:lumOff val="15000"/>
              </a:schemeClr>
            </a:gs>
            <a:gs pos="20000">
              <a:schemeClr val="tx1">
                <a:lumMod val="75000"/>
                <a:lumOff val="2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0" name="标题占位符 9">
            <a:extLst>
              <a:ext uri="{FF2B5EF4-FFF2-40B4-BE49-F238E27FC236}">
                <a16:creationId xmlns:a16="http://schemas.microsoft.com/office/drawing/2014/main" id="{8F05847A-B436-AF43-8BCD-EB90EDF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355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500" b="0" i="0" kern="1200" spc="450">
          <a:solidFill>
            <a:srgbClr val="32A4BE"/>
          </a:solidFill>
          <a:latin typeface="Source Han Sans CN ExtraLight" panose="020B0200000000000000" pitchFamily="34" charset="-128"/>
          <a:ea typeface="Source Han Sans CN ExtraLight" panose="020B02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5" userDrawn="1">
          <p15:clr>
            <a:srgbClr val="F26B43"/>
          </p15:clr>
        </p15:guide>
        <p15:guide id="3" orient="horz" pos="3906" userDrawn="1">
          <p15:clr>
            <a:srgbClr val="F26B43"/>
          </p15:clr>
        </p15:guide>
        <p15:guide id="4" pos="537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1000">
              <a:schemeClr val="accent3">
                <a:lumMod val="35000"/>
                <a:lumOff val="65000"/>
              </a:schemeClr>
            </a:gs>
            <a:gs pos="100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0" name="标题占位符 9">
            <a:extLst>
              <a:ext uri="{FF2B5EF4-FFF2-40B4-BE49-F238E27FC236}">
                <a16:creationId xmlns:a16="http://schemas.microsoft.com/office/drawing/2014/main" id="{8F05847A-B436-AF43-8BCD-EB90EDF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11EBA-84AF-D947-B2C3-CCEA0800166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941843" y="6370431"/>
            <a:ext cx="1260313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6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94" r:id="rId8"/>
    <p:sldLayoutId id="2147483669" r:id="rId9"/>
    <p:sldLayoutId id="2147483695" r:id="rId10"/>
    <p:sldLayoutId id="2147483670" r:id="rId11"/>
    <p:sldLayoutId id="2147483671" r:id="rId12"/>
    <p:sldLayoutId id="214748366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500" b="0" i="0" kern="1200" spc="450">
          <a:solidFill>
            <a:srgbClr val="32A4BE"/>
          </a:solidFill>
          <a:latin typeface="Source Han Sans CN ExtraLight" panose="020B0200000000000000" pitchFamily="34" charset="-128"/>
          <a:ea typeface="Source Han Sans CN ExtraLight" panose="020B02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5375" userDrawn="1">
          <p15:clr>
            <a:srgbClr val="F26B43"/>
          </p15:clr>
        </p15:guide>
        <p15:guide id="3" pos="385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1000">
              <a:schemeClr val="accent3">
                <a:lumMod val="35000"/>
                <a:lumOff val="65000"/>
              </a:schemeClr>
            </a:gs>
            <a:gs pos="100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0" name="标题占位符 9">
            <a:extLst>
              <a:ext uri="{FF2B5EF4-FFF2-40B4-BE49-F238E27FC236}">
                <a16:creationId xmlns:a16="http://schemas.microsoft.com/office/drawing/2014/main" id="{8F05847A-B436-AF43-8BCD-EB90EDF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1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500" b="0" i="0" kern="1200" spc="450">
          <a:solidFill>
            <a:srgbClr val="32A4BE"/>
          </a:solidFill>
          <a:latin typeface="Source Han Sans CN ExtraLight" panose="020B0200000000000000" pitchFamily="34" charset="-128"/>
          <a:ea typeface="Source Han Sans CN ExtraLight" panose="020B02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5375" userDrawn="1">
          <p15:clr>
            <a:srgbClr val="F26B43"/>
          </p15:clr>
        </p15:guide>
        <p15:guide id="3" orient="horz" pos="3906" userDrawn="1">
          <p15:clr>
            <a:srgbClr val="F26B43"/>
          </p15:clr>
        </p15:guide>
        <p15:guide id="4" pos="3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tio/ontology/releases" TargetMode="External"/><Relationship Id="rId2" Type="http://schemas.openxmlformats.org/officeDocument/2006/relationships/hyperlink" Target="https://github.com/ontio/ontolog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tio/neo-go-compiler" TargetMode="External"/><Relationship Id="rId2" Type="http://schemas.openxmlformats.org/officeDocument/2006/relationships/hyperlink" Target="http://docs.neo.org/en-us/sc/quickstart/getting-started-cshar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tio/neo-bo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tio/ontology-java-sdk" TargetMode="External"/><Relationship Id="rId2" Type="http://schemas.openxmlformats.org/officeDocument/2006/relationships/hyperlink" Target="https://github.com/ontio/ontology-go-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tio/ontology-ts-sdk" TargetMode="External"/><Relationship Id="rId4" Type="http://schemas.openxmlformats.org/officeDocument/2006/relationships/hyperlink" Target="https://github.com/ontio/ontology-python-sd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tio-community/ontology-sctf" TargetMode="External"/><Relationship Id="rId2" Type="http://schemas.openxmlformats.org/officeDocument/2006/relationships/hyperlink" Target="https://github.com/ontio/ontology-te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x.ont.io/#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tio/neo-boa/blob/master/Ontology%20smart%20contract%20API%20for%20Python.m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tio/OEPs/blob/master/OEP-4/OEP-Token-Standard.mediawik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T-Avocados/python-template/blob/master/OEP4Sample_raise_Exception/OEP4Sample_raiseException.p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tio/ontology-dap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ntio.github.io/documentatio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punicasuit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ounty.ont.io/index.php/index/index" TargetMode="External"/><Relationship Id="rId2" Type="http://schemas.openxmlformats.org/officeDocument/2006/relationships/hyperlink" Target="https://developer.ont.i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15" y="2590790"/>
            <a:ext cx="2383970" cy="16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Setup an ontology node in local.</a:t>
            </a:r>
          </a:p>
          <a:p>
            <a:pPr lvl="1"/>
            <a:r>
              <a:rPr lang="en-US" altLang="zh-CN" dirty="0" smtClean="0"/>
              <a:t>Build from source code</a:t>
            </a:r>
          </a:p>
          <a:p>
            <a:pPr marL="3429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github.com/ontio/ontology.git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glide install</a:t>
            </a:r>
          </a:p>
          <a:p>
            <a:pPr marL="3429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make</a:t>
            </a:r>
            <a:endParaRPr lang="en-US" altLang="zh-CN" dirty="0"/>
          </a:p>
          <a:p>
            <a:pPr marL="3429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Use the release</a:t>
            </a:r>
          </a:p>
          <a:p>
            <a:pPr marL="685800" lvl="2" indent="0">
              <a:buNone/>
            </a:pPr>
            <a:r>
              <a:rPr lang="en-US" altLang="zh-CN" sz="1800" dirty="0" smtClean="0">
                <a:hlinkClick r:id="rId3"/>
              </a:rPr>
              <a:t>https</a:t>
            </a:r>
            <a:r>
              <a:rPr lang="en-US" altLang="zh-CN" sz="1800" dirty="0">
                <a:hlinkClick r:id="rId3"/>
              </a:rPr>
              <a:t>://</a:t>
            </a:r>
            <a:r>
              <a:rPr lang="en-US" altLang="zh-CN" sz="1800" dirty="0" smtClean="0">
                <a:hlinkClick r:id="rId3"/>
              </a:rPr>
              <a:t>github.com/ontio/ontology/releases</a:t>
            </a:r>
            <a:endParaRPr lang="en-US" altLang="zh-CN" sz="1800" dirty="0" smtClean="0"/>
          </a:p>
          <a:p>
            <a:pPr marL="685800" lvl="2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Environment 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7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test mode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Create wallet: </a:t>
            </a:r>
          </a:p>
          <a:p>
            <a:pPr marL="685800" lvl="2" indent="0">
              <a:buNone/>
            </a:pPr>
            <a:r>
              <a:rPr lang="en-US" altLang="zh-CN" dirty="0" smtClean="0"/>
              <a:t>./ontology account add –d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Startup node:  </a:t>
            </a:r>
          </a:p>
          <a:p>
            <a:pPr marL="685800" lvl="2" indent="0">
              <a:buNone/>
            </a:pPr>
            <a:r>
              <a:rPr lang="en-US" altLang="zh-CN" dirty="0" smtClean="0"/>
              <a:t>./ontology –-</a:t>
            </a:r>
            <a:r>
              <a:rPr lang="en-US" altLang="zh-CN" dirty="0" err="1" smtClean="0"/>
              <a:t>testmode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More startup arguments:</a:t>
            </a:r>
          </a:p>
          <a:p>
            <a:pPr marL="685800" lvl="2" indent="0">
              <a:buNone/>
            </a:pPr>
            <a:r>
              <a:rPr lang="en-US" altLang="zh-CN" dirty="0" smtClean="0"/>
              <a:t>./ontology --help</a:t>
            </a:r>
            <a:endParaRPr lang="en-US" altLang="zh-CN" dirty="0"/>
          </a:p>
          <a:p>
            <a:pPr marL="685800" lvl="2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Environment 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0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Smart contract compiler</a:t>
            </a:r>
          </a:p>
          <a:p>
            <a:r>
              <a:rPr lang="en-US" altLang="zh-CN" dirty="0" smtClean="0"/>
              <a:t>SDK</a:t>
            </a:r>
          </a:p>
          <a:p>
            <a:r>
              <a:rPr lang="en-US" altLang="zh-CN" dirty="0" smtClean="0"/>
              <a:t>Test Framework</a:t>
            </a:r>
          </a:p>
          <a:p>
            <a:r>
              <a:rPr lang="en-US" altLang="zh-CN" dirty="0" err="1" smtClean="0"/>
              <a:t>SmartX</a:t>
            </a:r>
            <a:endParaRPr lang="en-US" altLang="zh-CN" dirty="0" smtClean="0"/>
          </a:p>
          <a:p>
            <a:r>
              <a:rPr lang="en-US" altLang="zh-CN" dirty="0" err="1" smtClean="0"/>
              <a:t>dAPI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Toolkits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2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C# :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docs.neo.org/en-us/sc/quickstart/getting-started-csharp.html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github.com/ontio/neo-go-compiler</a:t>
            </a:r>
            <a:endParaRPr lang="en-US" altLang="zh-CN" dirty="0" smtClean="0"/>
          </a:p>
          <a:p>
            <a:r>
              <a:rPr lang="en-US" altLang="zh-CN" dirty="0" smtClean="0"/>
              <a:t>Python:</a:t>
            </a:r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github.com/ontio/neo-boa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Smart contract compilers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4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SDK:</a:t>
            </a:r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github.com/ontio/ontology-go-sdk</a:t>
            </a:r>
            <a:endParaRPr lang="en-US" altLang="zh-CN" dirty="0" smtClean="0"/>
          </a:p>
          <a:p>
            <a:r>
              <a:rPr lang="en-US" altLang="zh-CN" dirty="0" smtClean="0"/>
              <a:t>Java SDK: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github.com/ontio/ontology-java-sdk</a:t>
            </a:r>
            <a:endParaRPr lang="en-US" altLang="zh-CN" dirty="0" smtClean="0"/>
          </a:p>
          <a:p>
            <a:r>
              <a:rPr lang="en-US" altLang="zh-CN" dirty="0" smtClean="0"/>
              <a:t>Python SDK:</a:t>
            </a:r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github.com/ontio/ontology-python-sdk</a:t>
            </a:r>
            <a:endParaRPr lang="en-US" altLang="zh-CN" dirty="0" smtClean="0"/>
          </a:p>
          <a:p>
            <a:r>
              <a:rPr lang="en-US" altLang="zh-CN" dirty="0" smtClean="0"/>
              <a:t>TS SDK:</a:t>
            </a:r>
          </a:p>
          <a:p>
            <a:pPr lvl="1"/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github.com/ontio/ontology-ts-sdk</a:t>
            </a:r>
            <a:endParaRPr lang="en-US" altLang="zh-CN" dirty="0" smtClean="0"/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Ontology SDK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3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Wallet file management</a:t>
            </a:r>
          </a:p>
          <a:p>
            <a:r>
              <a:rPr kumimoji="1" lang="en-US" altLang="zh-CN" dirty="0"/>
              <a:t>Digital identity and verifiable claim management</a:t>
            </a:r>
          </a:p>
          <a:p>
            <a:r>
              <a:rPr kumimoji="1" lang="en-US" altLang="zh-CN" dirty="0"/>
              <a:t>Digital assets</a:t>
            </a:r>
          </a:p>
          <a:p>
            <a:r>
              <a:rPr kumimoji="1" lang="en-US" altLang="zh-CN" dirty="0"/>
              <a:t>Smart contract deployment and invocation</a:t>
            </a:r>
          </a:p>
          <a:p>
            <a:r>
              <a:rPr kumimoji="1" lang="en-US" altLang="zh-CN" dirty="0"/>
              <a:t>Basic interactions with </a:t>
            </a:r>
            <a:r>
              <a:rPr kumimoji="1" lang="en-US" altLang="zh-CN" dirty="0" err="1"/>
              <a:t>blockchain</a:t>
            </a:r>
            <a:r>
              <a:rPr kumimoji="1" lang="en-US" altLang="zh-CN" dirty="0"/>
              <a:t> nodes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Ontology SDK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Ontology-test:</a:t>
            </a:r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github.com/ontio/ontology-test</a:t>
            </a:r>
            <a:endParaRPr lang="en-US" altLang="zh-CN" dirty="0" smtClean="0"/>
          </a:p>
          <a:p>
            <a:r>
              <a:rPr lang="en-US" altLang="zh-CN" dirty="0" smtClean="0"/>
              <a:t>Smart contract Test Framework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github.com/ontio-community/ontology-sctf</a:t>
            </a: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https://smartx.ont.io</a:t>
            </a:r>
            <a:r>
              <a:rPr lang="en-US" altLang="zh-CN" dirty="0" smtClean="0">
                <a:hlinkClick r:id="rId2"/>
              </a:rPr>
              <a:t>/#/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SmartX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7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Cyano</a:t>
            </a:r>
            <a:r>
              <a:rPr lang="en-US" altLang="zh-CN" dirty="0"/>
              <a:t> wallet plugin</a:t>
            </a:r>
          </a:p>
          <a:p>
            <a:pPr lvl="1"/>
            <a:r>
              <a:rPr lang="en-US" altLang="zh-CN" dirty="0"/>
              <a:t>You can use </a:t>
            </a:r>
            <a:r>
              <a:rPr lang="en-US" altLang="zh-CN" dirty="0" err="1"/>
              <a:t>Cyano</a:t>
            </a:r>
            <a:r>
              <a:rPr lang="en-US" altLang="zh-CN" dirty="0"/>
              <a:t> wallet to transfer </a:t>
            </a:r>
            <a:r>
              <a:rPr lang="en-US" altLang="zh-CN" dirty="0" err="1"/>
              <a:t>ont</a:t>
            </a:r>
            <a:r>
              <a:rPr lang="en-US" altLang="zh-CN" dirty="0"/>
              <a:t>/</a:t>
            </a:r>
            <a:r>
              <a:rPr lang="en-US" altLang="zh-CN" dirty="0" err="1"/>
              <a:t>ong</a:t>
            </a:r>
            <a:endParaRPr lang="en-US" altLang="zh-CN" dirty="0"/>
          </a:p>
          <a:p>
            <a:pPr lvl="1"/>
            <a:r>
              <a:rPr lang="en-US" altLang="zh-CN" dirty="0"/>
              <a:t>Deploy &amp; invoke smart </a:t>
            </a:r>
            <a:r>
              <a:rPr lang="en-US" altLang="zh-CN" dirty="0" smtClean="0"/>
              <a:t>contract</a:t>
            </a:r>
          </a:p>
          <a:p>
            <a:pPr lvl="1"/>
            <a:r>
              <a:rPr lang="en-US" altLang="zh-CN" dirty="0" smtClean="0"/>
              <a:t>You can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the connection of </a:t>
            </a:r>
            <a:r>
              <a:rPr lang="en-US" altLang="zh-CN" dirty="0" err="1" smtClean="0"/>
              <a:t>mainnet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testnet</a:t>
            </a:r>
            <a:r>
              <a:rPr lang="en-US" altLang="zh-CN" dirty="0" smtClean="0"/>
              <a:t> /private net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Cyano</a:t>
            </a:r>
            <a:r>
              <a:rPr lang="en-US" altLang="zh-CN" dirty="0" smtClean="0"/>
              <a:t> wallet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4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smart contract is essentially a binary script that runs on a </a:t>
            </a:r>
            <a:r>
              <a:rPr lang="en-US" altLang="zh-CN" dirty="0" err="1"/>
              <a:t>blockchain</a:t>
            </a:r>
            <a:r>
              <a:rPr lang="en-US" altLang="zh-CN" dirty="0"/>
              <a:t>, and in theory it can implement arbitrary business logic. </a:t>
            </a:r>
            <a:r>
              <a:rPr lang="en-US" altLang="zh-CN" dirty="0" smtClean="0"/>
              <a:t>Generally there are two steps for a smart contract: </a:t>
            </a:r>
            <a:r>
              <a:rPr lang="en-US" altLang="zh-CN" dirty="0"/>
              <a:t>Deploy and Invoke.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develop smart contract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1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6653" y="2952690"/>
            <a:ext cx="2056707" cy="446906"/>
          </a:xfrm>
          <a:prstGeom prst="rect">
            <a:avLst/>
          </a:prstGeom>
          <a:solidFill>
            <a:srgbClr val="32A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4472941" y="2952690"/>
            <a:ext cx="2381927" cy="446906"/>
          </a:xfrm>
          <a:prstGeom prst="rect">
            <a:avLst/>
          </a:prstGeom>
          <a:solidFill>
            <a:srgbClr val="32A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966654" y="4368343"/>
            <a:ext cx="3047306" cy="387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161" y="845820"/>
            <a:ext cx="6911340" cy="1933610"/>
          </a:xfrm>
        </p:spPr>
        <p:txBody>
          <a:bodyPr>
            <a:normAutofit/>
          </a:bodyPr>
          <a:lstStyle/>
          <a:p>
            <a:r>
              <a:rPr kumimoji="1" lang="en-US" altLang="zh-CN" sz="3200" spc="518" dirty="0" smtClean="0">
                <a:cs typeface="DengXian" charset="-122"/>
              </a:rPr>
              <a:t>Ontology smart contract development</a:t>
            </a:r>
            <a:endParaRPr kumimoji="1" lang="zh-CN" altLang="en-US" sz="3200" spc="518" dirty="0">
              <a:cs typeface="DengXian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6920" y="2967931"/>
            <a:ext cx="4770120" cy="446906"/>
          </a:xfrm>
        </p:spPr>
        <p:txBody>
          <a:bodyPr anchor="ctr">
            <a:normAutofit fontScale="92500" lnSpcReduction="10000"/>
          </a:bodyPr>
          <a:lstStyle/>
          <a:p>
            <a:pPr algn="dist"/>
            <a:r>
              <a:rPr kumimoji="1" lang="zh-CN" altLang="en-US" spc="225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DengXian" charset="-122"/>
              </a:rPr>
              <a:t>公有链新架构 </a:t>
            </a:r>
            <a:r>
              <a:rPr kumimoji="1" lang="en-US" altLang="zh-CN" spc="22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DengXian" charset="-122"/>
              </a:rPr>
              <a:t>&amp;</a:t>
            </a:r>
            <a:r>
              <a:rPr kumimoji="1" lang="zh-CN" altLang="en-US" spc="225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DengXian" charset="-122"/>
              </a:rPr>
              <a:t> 分布式信任生态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966653" y="3745181"/>
            <a:ext cx="4888214" cy="6307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kumimoji="1" lang="en-US" altLang="zh-CN" spc="450" dirty="0" smtClean="0">
                <a:solidFill>
                  <a:schemeClr val="bg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DengXian Light" charset="-122"/>
              </a:rPr>
              <a:t>Zhou </a:t>
            </a:r>
            <a:r>
              <a:rPr kumimoji="1" lang="en-US" altLang="zh-CN" spc="450" dirty="0" err="1" smtClean="0">
                <a:solidFill>
                  <a:schemeClr val="bg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DengXian Light" charset="-122"/>
              </a:rPr>
              <a:t>Peiwen</a:t>
            </a:r>
            <a:endParaRPr kumimoji="1" lang="en-US" altLang="zh-CN" spc="450" dirty="0">
              <a:solidFill>
                <a:schemeClr val="bg1"/>
              </a:solidFill>
              <a:latin typeface="Source Han Sans CN Light" panose="020B0300000000000000" pitchFamily="34" charset="-128"/>
              <a:ea typeface="Source Han Sans CN Light" panose="020B0300000000000000" pitchFamily="34" charset="-128"/>
              <a:cs typeface="DengXian Light" charset="-122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2003186" y="4375963"/>
            <a:ext cx="3931227" cy="4469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kumimoji="1" lang="en-US" altLang="zh-CN" sz="13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DengXian" charset="-122"/>
              </a:rPr>
              <a:t>Senior System Engineer</a:t>
            </a:r>
            <a:endParaRPr kumimoji="1" lang="zh-CN" altLang="en-US" sz="1350" dirty="0">
              <a:solidFill>
                <a:schemeClr val="tx1">
                  <a:lumMod val="85000"/>
                  <a:lumOff val="15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1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boa.interop.System.Runtime</a:t>
            </a:r>
            <a:r>
              <a:rPr lang="en-US" altLang="zh-CN" dirty="0"/>
              <a:t> import Notify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Main(operation, </a:t>
            </a:r>
            <a:r>
              <a:rPr lang="en-US" altLang="zh-CN" dirty="0" err="1"/>
              <a:t>args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if operation == 'Hello':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args</a:t>
            </a:r>
            <a:r>
              <a:rPr lang="en-US" altLang="zh-CN" dirty="0"/>
              <a:t>[0]</a:t>
            </a:r>
          </a:p>
          <a:p>
            <a:pPr marL="0" indent="0">
              <a:buNone/>
            </a:pPr>
            <a:r>
              <a:rPr lang="en-US" altLang="zh-CN" dirty="0"/>
              <a:t>        return Hello(</a:t>
            </a:r>
            <a:r>
              <a:rPr lang="en-US" altLang="zh-CN" dirty="0" err="1"/>
              <a:t>msg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False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Hello(</a:t>
            </a:r>
            <a:r>
              <a:rPr lang="en-US" altLang="zh-CN" dirty="0" err="1"/>
              <a:t>msg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Notify(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msg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simple smart contract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 smart contract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40" y="1290346"/>
            <a:ext cx="4465465" cy="50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Deploy smart contract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0" y="1690689"/>
            <a:ext cx="7521819" cy="45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Pre-execute(pre-Run)</a:t>
            </a:r>
          </a:p>
          <a:p>
            <a:pPr lvl="1"/>
            <a:r>
              <a:rPr lang="en-US" altLang="zh-CN" dirty="0" smtClean="0"/>
              <a:t>Node will invoke the contract but never commit the storage, and also costs no ONG .</a:t>
            </a:r>
          </a:p>
          <a:p>
            <a:r>
              <a:rPr lang="en-US" altLang="zh-CN" dirty="0" smtClean="0"/>
              <a:t>Execute (Run)</a:t>
            </a:r>
          </a:p>
          <a:p>
            <a:pPr lvl="1"/>
            <a:r>
              <a:rPr lang="en-US" altLang="zh-CN" dirty="0" smtClean="0"/>
              <a:t>Node will commit the storage , and also costs ONG based on steps , storage and other calls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Invoke smart contract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 document</a:t>
            </a:r>
          </a:p>
          <a:p>
            <a:pPr marL="342900" lvl="1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github.com/ontio/neo-boa/blob/master/Ontology%20smart%20contract%20API%20for%20Python.md</a:t>
            </a:r>
            <a:endParaRPr lang="en-US" altLang="zh-CN" dirty="0" smtClean="0"/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APIs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3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OEP-4 Sample</a:t>
            </a:r>
          </a:p>
          <a:p>
            <a:pPr lvl="1"/>
            <a:r>
              <a:rPr lang="en-US" altLang="zh-CN" dirty="0"/>
              <a:t>The OEP-4 Proposal is a standard interface for tokens, this standard allows for the implementation of a standard API for tokens within smart contracts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github.com/ontio/OEPs/blob/master/OEP-4/OEP-Token-Standard.mediawiki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Get the template contract code:</a:t>
            </a:r>
          </a:p>
          <a:p>
            <a:pPr marL="342900" lvl="1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github.com/ONT-Avocados/python-template/blob/master/OEP4Sample_raise_Exception/OEP4Sample_raiseException.py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 Create a new python project in </a:t>
            </a:r>
            <a:r>
              <a:rPr lang="en-US" altLang="zh-CN" dirty="0" err="1" smtClean="0"/>
              <a:t>SmartX</a:t>
            </a:r>
            <a:r>
              <a:rPr lang="en-US" altLang="zh-CN" dirty="0" smtClean="0"/>
              <a:t> and paste the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Deploy and invoke the smart contract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err="1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dAPI</a:t>
            </a:r>
            <a:r>
              <a:rPr kumimoji="1" lang="en-US" altLang="zh-CN" sz="2400" dirty="0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</a:t>
            </a:r>
            <a:r>
              <a:rPr kumimoji="1" lang="en-US" altLang="zh-CN" sz="2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is a lightweight JS library for developers to interact with Ontology </a:t>
            </a:r>
            <a:r>
              <a:rPr kumimoji="1" lang="en-US" altLang="zh-CN" sz="2400" dirty="0" err="1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blockchian</a:t>
            </a:r>
            <a:r>
              <a:rPr kumimoji="1" lang="en-US" altLang="zh-CN" sz="2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easily, which supports message signature, wallet management, smart contracts interaction and more</a:t>
            </a:r>
            <a:r>
              <a:rPr kumimoji="1" lang="en-US" altLang="zh-CN" sz="2400" dirty="0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.</a:t>
            </a:r>
          </a:p>
          <a:p>
            <a:r>
              <a:rPr kumimoji="1" lang="en-US" altLang="zh-CN" sz="2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  <a:hlinkClick r:id="rId2"/>
              </a:rPr>
              <a:t>https://</a:t>
            </a:r>
            <a:r>
              <a:rPr kumimoji="1" lang="en-US" altLang="zh-CN" sz="2400" dirty="0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  <a:hlinkClick r:id="rId2"/>
              </a:rPr>
              <a:t>github.com/ontio/ontology-dapi</a:t>
            </a:r>
            <a:endParaRPr kumimoji="1" lang="en-US" altLang="zh-CN" sz="2400" dirty="0" smtClean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marL="0" indent="0">
              <a:buNone/>
            </a:pPr>
            <a:endParaRPr kumimoji="1" lang="en-US" altLang="zh-CN" sz="24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0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pic>
        <p:nvPicPr>
          <p:cNvPr id="4" name="图片 4" descr="1535363984(1)">
            <a:extLst>
              <a:ext uri="{FF2B5EF4-FFF2-40B4-BE49-F238E27FC236}">
                <a16:creationId xmlns:a16="http://schemas.microsoft.com/office/drawing/2014/main" id="{4F114B3E-D76E-144E-92EE-FAA4B8ED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88" y="1311149"/>
            <a:ext cx="5168032" cy="49766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7382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Claim test net ONT and ONG</a:t>
            </a:r>
          </a:p>
          <a:p>
            <a:pPr lvl="1"/>
            <a:r>
              <a:rPr lang="en-US" altLang="zh-CN" dirty="0"/>
              <a:t>http://13.78.112.191:8080/tokenapply/&lt;your address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Deploy the OEP4 contract to test net</a:t>
            </a:r>
          </a:p>
          <a:p>
            <a:r>
              <a:rPr lang="en-US" altLang="zh-CN" dirty="0" smtClean="0"/>
              <a:t>Create a wallet using </a:t>
            </a:r>
            <a:r>
              <a:rPr lang="en-US" altLang="zh-CN" dirty="0" err="1" smtClean="0"/>
              <a:t>dAPI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 the name, symbol, balance</a:t>
            </a:r>
          </a:p>
          <a:p>
            <a:pPr lvl="1"/>
            <a:r>
              <a:rPr lang="en-US" altLang="zh-CN" dirty="0" smtClean="0"/>
              <a:t>Transfer token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Wallet sample using </a:t>
            </a:r>
            <a:r>
              <a:rPr lang="en-US" altLang="zh-CN" dirty="0" err="1" smtClean="0"/>
              <a:t>dApi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4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9604E7-D1F7-924F-8292-D71672C1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Ontology Overview</a:t>
            </a:r>
            <a:endParaRPr kumimoji="1" lang="en-US" altLang="zh-CN" dirty="0" smtClean="0"/>
          </a:p>
          <a:p>
            <a:r>
              <a:rPr kumimoji="1" lang="en-US" altLang="zh-CN" dirty="0" smtClean="0"/>
              <a:t>Ontology Smart Contract introduction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Environment Setting</a:t>
            </a:r>
            <a:endParaRPr kumimoji="1" lang="en-US" altLang="zh-CN" dirty="0"/>
          </a:p>
          <a:p>
            <a:r>
              <a:rPr kumimoji="1" lang="en-US" altLang="zh-CN" dirty="0" smtClean="0"/>
              <a:t>Toolkits</a:t>
            </a:r>
          </a:p>
          <a:p>
            <a:r>
              <a:rPr kumimoji="1" lang="en-US" altLang="zh-CN" dirty="0" smtClean="0"/>
              <a:t>How to develop smart contract</a:t>
            </a:r>
          </a:p>
          <a:p>
            <a:r>
              <a:rPr kumimoji="1" lang="en-US" altLang="zh-CN" dirty="0" smtClean="0"/>
              <a:t>Practice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906570-CA1D-594D-AF6A-307D7E05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https://ontio.github.io/documentation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center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51392"/>
            <a:ext cx="7808351" cy="40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43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E9FF8E-C22E-3E44-B0AC-DED34004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97030"/>
            <a:ext cx="5446323" cy="34929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Ontology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blockchain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dApp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development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framework</a:t>
            </a:r>
            <a:r>
              <a:rPr kumimoji="1" lang="en-US" altLang="zh-Hans" dirty="0" smtClean="0"/>
              <a:t>.</a:t>
            </a:r>
          </a:p>
          <a:p>
            <a:r>
              <a:rPr kumimoji="1" lang="en-US" altLang="zh-Hans" dirty="0">
                <a:hlinkClick r:id="rId2"/>
              </a:rPr>
              <a:t>https://</a:t>
            </a:r>
            <a:r>
              <a:rPr kumimoji="1" lang="en-US" altLang="zh-Hans" dirty="0" smtClean="0">
                <a:hlinkClick r:id="rId2"/>
              </a:rPr>
              <a:t>github.com/punicasuite</a:t>
            </a:r>
            <a:endParaRPr kumimoji="1" lang="en-US" altLang="zh-Hans" dirty="0"/>
          </a:p>
          <a:p>
            <a:r>
              <a:rPr kumimoji="1" lang="en-US" altLang="zh-Hans" dirty="0" err="1"/>
              <a:t>Punica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Punica</a:t>
            </a:r>
            <a:r>
              <a:rPr kumimoji="1" lang="en-US" altLang="zh-Hans" dirty="0"/>
              <a:t>-python</a:t>
            </a:r>
          </a:p>
          <a:p>
            <a:pPr lvl="1"/>
            <a:r>
              <a:rPr kumimoji="1" lang="en-US" altLang="zh-Hans" dirty="0" err="1"/>
              <a:t>Punica-ts</a:t>
            </a:r>
            <a:endParaRPr kumimoji="1" lang="en-US" altLang="zh-Hans" dirty="0"/>
          </a:p>
          <a:p>
            <a:pPr marL="128588" lvl="1">
              <a:spcBef>
                <a:spcPts val="563"/>
              </a:spcBef>
            </a:pPr>
            <a:r>
              <a:rPr kumimoji="1" lang="en-US" altLang="zh-Hans" sz="1575" dirty="0" err="1"/>
              <a:t>Punica</a:t>
            </a:r>
            <a:r>
              <a:rPr kumimoji="1" lang="zh-Hans" altLang="en-US" sz="1575" dirty="0"/>
              <a:t> </a:t>
            </a:r>
            <a:r>
              <a:rPr kumimoji="1" lang="en-US" altLang="zh-Hans" sz="1575" dirty="0"/>
              <a:t>box</a:t>
            </a:r>
          </a:p>
          <a:p>
            <a:pPr marL="128588" lvl="1">
              <a:spcBef>
                <a:spcPts val="563"/>
              </a:spcBef>
            </a:pPr>
            <a:r>
              <a:rPr kumimoji="1" lang="en-US" altLang="zh-Hans" sz="1575" dirty="0"/>
              <a:t>Solo</a:t>
            </a:r>
            <a:r>
              <a:rPr kumimoji="1" lang="zh-Hans" altLang="en-US" sz="1575" dirty="0"/>
              <a:t> </a:t>
            </a:r>
            <a:r>
              <a:rPr kumimoji="1" lang="en-US" altLang="zh-Hans" sz="1575" dirty="0"/>
              <a:t>chain</a:t>
            </a:r>
          </a:p>
          <a:p>
            <a:pPr marL="128588" lvl="1">
              <a:spcBef>
                <a:spcPts val="563"/>
              </a:spcBef>
            </a:pPr>
            <a:r>
              <a:rPr kumimoji="1" lang="en-US" altLang="zh-Hans" sz="1575" dirty="0"/>
              <a:t>Smart</a:t>
            </a:r>
            <a:r>
              <a:rPr kumimoji="1" lang="zh-Hans" altLang="en-US" sz="1575" dirty="0"/>
              <a:t> </a:t>
            </a:r>
            <a:r>
              <a:rPr kumimoji="1" lang="en-US" altLang="zh-Hans" sz="1575" dirty="0"/>
              <a:t>contract</a:t>
            </a:r>
            <a:r>
              <a:rPr kumimoji="1" lang="zh-Hans" altLang="en-US" sz="1575" dirty="0"/>
              <a:t> </a:t>
            </a:r>
            <a:r>
              <a:rPr kumimoji="1" lang="en-US" altLang="zh-Hans" sz="1575" dirty="0"/>
              <a:t>package</a:t>
            </a:r>
            <a:r>
              <a:rPr kumimoji="1" lang="zh-Hans" altLang="en-US" sz="1575" dirty="0"/>
              <a:t> </a:t>
            </a:r>
            <a:r>
              <a:rPr kumimoji="1" lang="en-US" altLang="zh-Hans" sz="1575" dirty="0"/>
              <a:t>manager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8F115A-8F64-0B43-A064-BD165CEF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6"/>
            <a:ext cx="7886700" cy="740366"/>
          </a:xfrm>
        </p:spPr>
        <p:txBody>
          <a:bodyPr/>
          <a:lstStyle/>
          <a:p>
            <a:r>
              <a:rPr kumimoji="1" lang="en-US" altLang="zh-Hans" dirty="0" err="1"/>
              <a:t>Punica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Suite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FD29E3-32FC-6C4E-9189-5B3B4E46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56" y="1356392"/>
            <a:ext cx="2131284" cy="213128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05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Developer center</a:t>
            </a:r>
          </a:p>
          <a:p>
            <a:pPr lvl="2"/>
            <a:r>
              <a:rPr lang="en-US" altLang="zh-CN" dirty="0">
                <a:hlinkClick r:id="rId2"/>
              </a:rPr>
              <a:t>https://developer.ont.io/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Bounty</a:t>
            </a:r>
          </a:p>
          <a:p>
            <a:pPr lvl="2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bounty.ont.io/index.php/index/index</a:t>
            </a:r>
            <a:endParaRPr lang="en-US" altLang="zh-CN" dirty="0" smtClean="0"/>
          </a:p>
          <a:p>
            <a:pPr marL="685800" lvl="2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0220" y="2042160"/>
            <a:ext cx="5417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240" y="2156460"/>
            <a:ext cx="854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dirty="0" smtClean="0">
                <a:solidFill>
                  <a:schemeClr val="bg1"/>
                </a:solidFill>
              </a:rPr>
              <a:t>Thank you very much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Consensus: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VBFT (POS + VRF + BFT)</a:t>
            </a:r>
          </a:p>
          <a:p>
            <a:r>
              <a:rPr lang="en-US" altLang="zh-CN" dirty="0" smtClean="0"/>
              <a:t>TPS: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10,000+</a:t>
            </a:r>
          </a:p>
          <a:p>
            <a:r>
              <a:rPr lang="en-US" altLang="zh-CN" dirty="0" smtClean="0"/>
              <a:t>VM: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NeoVM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WasmVM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Ontology Overview</a:t>
            </a:r>
          </a:p>
        </p:txBody>
      </p:sp>
    </p:spTree>
    <p:extLst>
      <p:ext uri="{BB962C8B-B14F-4D97-AF65-F5344CB8AC3E}">
        <p14:creationId xmlns:p14="http://schemas.microsoft.com/office/powerpoint/2010/main" val="6878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Ontology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1460"/>
            <a:ext cx="6096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ONT:</a:t>
            </a:r>
          </a:p>
          <a:p>
            <a:pPr lvl="1"/>
            <a:r>
              <a:rPr lang="en-US" altLang="zh-CN" dirty="0" smtClean="0"/>
              <a:t>Governance token</a:t>
            </a:r>
          </a:p>
          <a:p>
            <a:pPr lvl="1"/>
            <a:r>
              <a:rPr lang="en-US" altLang="zh-CN" dirty="0" smtClean="0"/>
              <a:t>Decimal : 0</a:t>
            </a:r>
          </a:p>
          <a:p>
            <a:r>
              <a:rPr lang="en-US" altLang="zh-CN" dirty="0" smtClean="0"/>
              <a:t>ONG:</a:t>
            </a:r>
          </a:p>
          <a:p>
            <a:pPr lvl="1"/>
            <a:r>
              <a:rPr lang="en-US" altLang="zh-CN" dirty="0" smtClean="0"/>
              <a:t>Utility token</a:t>
            </a:r>
          </a:p>
          <a:p>
            <a:pPr lvl="1"/>
            <a:r>
              <a:rPr lang="en-US" altLang="zh-CN" dirty="0" smtClean="0"/>
              <a:t>Decimal : 9</a:t>
            </a:r>
          </a:p>
          <a:p>
            <a:pPr lvl="1"/>
            <a:r>
              <a:rPr lang="en-US" altLang="zh-CN" dirty="0" smtClean="0"/>
              <a:t>Gas limit: max steps consume count of the operation</a:t>
            </a:r>
          </a:p>
          <a:p>
            <a:pPr lvl="1"/>
            <a:r>
              <a:rPr lang="en-US" altLang="zh-CN" dirty="0" smtClean="0"/>
              <a:t>Gas price: price for each steps</a:t>
            </a:r>
          </a:p>
          <a:p>
            <a:pPr lvl="1"/>
            <a:r>
              <a:rPr lang="en-US" altLang="zh-CN" dirty="0" smtClean="0"/>
              <a:t>Actual cost &gt;= gas limit *  gas price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smart contract</a:t>
            </a:r>
          </a:p>
          <a:p>
            <a:pPr marL="0" indent="0">
              <a:buNone/>
            </a:pPr>
            <a:r>
              <a:rPr lang="en-US" altLang="zh-CN" dirty="0"/>
              <a:t>	A smart contract is "a computerized transaction protocol that executes the terms of a </a:t>
            </a:r>
            <a:r>
              <a:rPr lang="en-US" altLang="zh-CN" dirty="0" smtClean="0"/>
              <a:t>contract".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Ontology Smart Contract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1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contract</a:t>
            </a:r>
          </a:p>
          <a:p>
            <a:pPr lvl="1"/>
            <a:r>
              <a:rPr lang="en-US" dirty="0" smtClean="0"/>
              <a:t>ONT , ONG, </a:t>
            </a:r>
            <a:r>
              <a:rPr lang="en-US" dirty="0" err="1" smtClean="0"/>
              <a:t>OntID</a:t>
            </a:r>
            <a:r>
              <a:rPr lang="en-US" dirty="0" smtClean="0"/>
              <a:t>, Governance</a:t>
            </a:r>
          </a:p>
          <a:p>
            <a:r>
              <a:rPr lang="en-US" dirty="0" err="1" smtClean="0"/>
              <a:t>NeoVM</a:t>
            </a:r>
            <a:r>
              <a:rPr lang="en-US" dirty="0" smtClean="0"/>
              <a:t> contract</a:t>
            </a:r>
          </a:p>
          <a:p>
            <a:pPr lvl="1"/>
            <a:r>
              <a:rPr lang="en-US" dirty="0" smtClean="0"/>
              <a:t>For Application</a:t>
            </a:r>
          </a:p>
          <a:p>
            <a:pPr lvl="1"/>
            <a:r>
              <a:rPr lang="en-US" dirty="0" smtClean="0"/>
              <a:t>Supports Python, C#, 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, (Java, TS is in developing)</a:t>
            </a:r>
            <a:endParaRPr lang="en-US" dirty="0" smtClean="0"/>
          </a:p>
          <a:p>
            <a:r>
              <a:rPr lang="en-US" dirty="0" err="1" smtClean="0"/>
              <a:t>WasmVM</a:t>
            </a:r>
            <a:r>
              <a:rPr lang="en-US" dirty="0" smtClean="0"/>
              <a:t> contract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subchain</a:t>
            </a:r>
            <a:r>
              <a:rPr lang="en-US" dirty="0" smtClean="0"/>
              <a:t>(in developing)</a:t>
            </a:r>
          </a:p>
          <a:p>
            <a:pPr lvl="1"/>
            <a:r>
              <a:rPr lang="en-US" dirty="0" smtClean="0"/>
              <a:t>C, C++, Rust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Ontology Smart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2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tology深色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5074B60E-B3DC-FE44-BB79-8172A9157D39}" vid="{C3409EB8-C2A9-F642-86C6-BF01DAF32364}"/>
    </a:ext>
  </a:extLst>
</a:theme>
</file>

<file path=ppt/theme/theme2.xml><?xml version="1.0" encoding="utf-8"?>
<a:theme xmlns:a="http://schemas.openxmlformats.org/drawingml/2006/main" name="Ontology深色无底部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5074B60E-B3DC-FE44-BB79-8172A9157D39}" vid="{0ADE4B20-A639-E141-B2C6-3FD36E40128E}"/>
    </a:ext>
  </a:extLst>
</a:theme>
</file>

<file path=ppt/theme/theme3.xml><?xml version="1.0" encoding="utf-8"?>
<a:theme xmlns:a="http://schemas.openxmlformats.org/drawingml/2006/main" name="Ontology 浅色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5074B60E-B3DC-FE44-BB79-8172A9157D39}" vid="{92BA4FC4-410E-084D-B47E-A67C33516579}"/>
    </a:ext>
  </a:extLst>
</a:theme>
</file>

<file path=ppt/theme/theme4.xml><?xml version="1.0" encoding="utf-8"?>
<a:theme xmlns:a="http://schemas.openxmlformats.org/drawingml/2006/main" name="Ontology 浅色无底部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5074B60E-B3DC-FE44-BB79-8172A9157D39}" vid="{75B1ED83-608F-CC4A-B6D3-252D564DDAE5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Ontology智能合约</Template>
  <TotalTime>4793</TotalTime>
  <Words>619</Words>
  <Application>Microsoft Office PowerPoint</Application>
  <PresentationFormat>全屏显示(4:3)</PresentationFormat>
  <Paragraphs>162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Source Han Sans CN</vt:lpstr>
      <vt:lpstr>Source Han Sans CN ExtraLight</vt:lpstr>
      <vt:lpstr>Source Han Sans CN Light</vt:lpstr>
      <vt:lpstr>Source Han Sans CN Medium</vt:lpstr>
      <vt:lpstr>Source Han Sans CN Normal</vt:lpstr>
      <vt:lpstr>Source Han Sans CN Regular</vt:lpstr>
      <vt:lpstr>Yu Gothic</vt:lpstr>
      <vt:lpstr>DengXian</vt:lpstr>
      <vt:lpstr>DengXian</vt:lpstr>
      <vt:lpstr>DengXian Light</vt:lpstr>
      <vt:lpstr>Arial</vt:lpstr>
      <vt:lpstr>Ontology深色主题</vt:lpstr>
      <vt:lpstr>Ontology深色无底部 Logo</vt:lpstr>
      <vt:lpstr>Ontology 浅色主题</vt:lpstr>
      <vt:lpstr>Ontology 浅色无底部logo</vt:lpstr>
      <vt:lpstr>PowerPoint 演示文稿</vt:lpstr>
      <vt:lpstr>Ontology smart contract development</vt:lpstr>
      <vt:lpstr>Content</vt:lpstr>
      <vt:lpstr>Ontology Overview</vt:lpstr>
      <vt:lpstr>Ontology network architecture</vt:lpstr>
      <vt:lpstr>Token</vt:lpstr>
      <vt:lpstr>Ontology Smart Contract</vt:lpstr>
      <vt:lpstr>Ontology Smart Contract</vt:lpstr>
      <vt:lpstr>PowerPoint 演示文稿</vt:lpstr>
      <vt:lpstr>Environment Setting</vt:lpstr>
      <vt:lpstr>Environment Setting</vt:lpstr>
      <vt:lpstr>Toolkits</vt:lpstr>
      <vt:lpstr>Smart contract compilers</vt:lpstr>
      <vt:lpstr>Ontology SDK</vt:lpstr>
      <vt:lpstr>Ontology SDK</vt:lpstr>
      <vt:lpstr>Test Framework</vt:lpstr>
      <vt:lpstr>SmartX</vt:lpstr>
      <vt:lpstr>Cyano wallet</vt:lpstr>
      <vt:lpstr>How to develop smart contract </vt:lpstr>
      <vt:lpstr>A simple smart contract</vt:lpstr>
      <vt:lpstr>Compile smart contract</vt:lpstr>
      <vt:lpstr>Deploy smart contract</vt:lpstr>
      <vt:lpstr>Invoke smart contract</vt:lpstr>
      <vt:lpstr>Python APIs</vt:lpstr>
      <vt:lpstr>Practice</vt:lpstr>
      <vt:lpstr>Practice</vt:lpstr>
      <vt:lpstr>dAPI</vt:lpstr>
      <vt:lpstr>dAPI</vt:lpstr>
      <vt:lpstr>Wallet sample using dApi</vt:lpstr>
      <vt:lpstr>Document center</vt:lpstr>
      <vt:lpstr>Punica Suite</vt:lpstr>
      <vt:lpstr>Community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谈元</dc:creator>
  <cp:lastModifiedBy>dell</cp:lastModifiedBy>
  <cp:revision>87</cp:revision>
  <dcterms:created xsi:type="dcterms:W3CDTF">2018-05-21T08:05:43Z</dcterms:created>
  <dcterms:modified xsi:type="dcterms:W3CDTF">2018-10-18T06:37:58Z</dcterms:modified>
</cp:coreProperties>
</file>