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64" r:id="rId4"/>
    <p:sldMasterId id="2147483678" r:id="rId5"/>
  </p:sldMasterIdLst>
  <p:notesMasterIdLst>
    <p:notesMasterId r:id="rId44"/>
  </p:notesMasterIdLst>
  <p:handoutMasterIdLst>
    <p:handoutMasterId r:id="rId45"/>
  </p:handoutMasterIdLst>
  <p:sldIdLst>
    <p:sldId id="259" r:id="rId6"/>
    <p:sldId id="256" r:id="rId7"/>
    <p:sldId id="262" r:id="rId8"/>
    <p:sldId id="284" r:id="rId9"/>
    <p:sldId id="285" r:id="rId10"/>
    <p:sldId id="301" r:id="rId11"/>
    <p:sldId id="286" r:id="rId12"/>
    <p:sldId id="263" r:id="rId13"/>
    <p:sldId id="269" r:id="rId14"/>
    <p:sldId id="287" r:id="rId15"/>
    <p:sldId id="288" r:id="rId16"/>
    <p:sldId id="291" r:id="rId17"/>
    <p:sldId id="289" r:id="rId18"/>
    <p:sldId id="292" r:id="rId19"/>
    <p:sldId id="310" r:id="rId20"/>
    <p:sldId id="290" r:id="rId21"/>
    <p:sldId id="293" r:id="rId22"/>
    <p:sldId id="296" r:id="rId23"/>
    <p:sldId id="294" r:id="rId24"/>
    <p:sldId id="295" r:id="rId25"/>
    <p:sldId id="297" r:id="rId26"/>
    <p:sldId id="298" r:id="rId27"/>
    <p:sldId id="299" r:id="rId28"/>
    <p:sldId id="330" r:id="rId29"/>
    <p:sldId id="331" r:id="rId30"/>
    <p:sldId id="300" r:id="rId31"/>
    <p:sldId id="302" r:id="rId32"/>
    <p:sldId id="303" r:id="rId33"/>
    <p:sldId id="311" r:id="rId34"/>
    <p:sldId id="308" r:id="rId35"/>
    <p:sldId id="309" r:id="rId36"/>
    <p:sldId id="313" r:id="rId37"/>
    <p:sldId id="333" r:id="rId38"/>
    <p:sldId id="314" r:id="rId39"/>
    <p:sldId id="312" r:id="rId40"/>
    <p:sldId id="332" r:id="rId41"/>
    <p:sldId id="306" r:id="rId42"/>
    <p:sldId id="30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4BE"/>
    <a:srgbClr val="FFFFFF"/>
    <a:srgbClr val="C2E7F3"/>
    <a:srgbClr val="444444"/>
    <a:srgbClr val="575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/>
    <p:restoredTop sz="94807"/>
  </p:normalViewPr>
  <p:slideViewPr>
    <p:cSldViewPr snapToGrid="0" snapToObjects="1" showGuides="1">
      <p:cViewPr>
        <p:scale>
          <a:sx n="100" d="100"/>
          <a:sy n="100" d="100"/>
        </p:scale>
        <p:origin x="1090" y="-245"/>
      </p:cViewPr>
      <p:guideLst>
        <p:guide orient="horz" pos="18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9" d="100"/>
          <a:sy n="159" d="100"/>
        </p:scale>
        <p:origin x="49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893B-8B4A-1A47-BE2E-07289E5BC30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672D-CE5B-0D4C-B355-DA26F8134A1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6F277-117E-A442-8570-9347AE11AE3A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C1562-F9E7-C94A-858E-52DBA7FFD68B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32A4BE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en-US" altLang="zh-CN" smtClean="0"/>
              <a:t>Click to edit Master subtitle style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46658" y="1733069"/>
            <a:ext cx="6850685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30238" y="368300"/>
            <a:ext cx="4629150" cy="58324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en-US" altLang="zh-CN" smtClean="0"/>
              <a:t>Drag picture to placeholder or click icon to add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64585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563394" y="365126"/>
            <a:ext cx="2950369" cy="1414579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655003" y="365125"/>
            <a:ext cx="1860347" cy="5811838"/>
          </a:xfrm>
        </p:spPr>
        <p:txBody>
          <a:bodyPr vert="eaVert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146658" y="1733069"/>
            <a:ext cx="6850685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062887"/>
            <a:ext cx="7886700" cy="2290535"/>
          </a:xfrm>
        </p:spPr>
        <p:txBody>
          <a:bodyPr anchor="b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368301"/>
            <a:ext cx="4629150" cy="5832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383894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368301"/>
            <a:ext cx="4629150" cy="5832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67363" y="2069760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566172" y="377487"/>
            <a:ext cx="2950369" cy="1414492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521334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420716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1188" y="973469"/>
            <a:ext cx="4629150" cy="521334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83635" y="2045843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582444" y="353569"/>
            <a:ext cx="2950369" cy="1420716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655003" y="365125"/>
            <a:ext cx="1860347" cy="5811838"/>
          </a:xfrm>
        </p:spPr>
        <p:txBody>
          <a:bodyPr vert="eaVert"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062887"/>
            <a:ext cx="7886700" cy="2290535"/>
          </a:xfrm>
        </p:spPr>
        <p:txBody>
          <a:bodyPr anchor="b"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flip="none" rotWithShape="1">
          <a:gsLst>
            <a:gs pos="27000">
              <a:schemeClr val="tx1">
                <a:lumMod val="80000"/>
                <a:lumOff val="20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32A4B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368300"/>
            <a:ext cx="4629150" cy="583247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396168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238" y="368301"/>
            <a:ext cx="4629150" cy="5832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  <a:p>
            <a:pPr lvl="1"/>
            <a:r>
              <a:rPr kumimoji="1" lang="en-US" altLang="zh-CN" smtClean="0"/>
              <a:t>Second level</a:t>
            </a:r>
            <a:endParaRPr kumimoji="1" lang="en-US" altLang="zh-CN" smtClean="0"/>
          </a:p>
          <a:p>
            <a:pPr lvl="2"/>
            <a:r>
              <a:rPr kumimoji="1" lang="en-US" altLang="zh-CN" smtClean="0"/>
              <a:t>Third level</a:t>
            </a:r>
            <a:endParaRPr kumimoji="1" lang="en-US" altLang="zh-CN" smtClean="0"/>
          </a:p>
          <a:p>
            <a:pPr lvl="3"/>
            <a:r>
              <a:rPr kumimoji="1" lang="en-US" altLang="zh-CN" smtClean="0"/>
              <a:t>Fourth level</a:t>
            </a:r>
            <a:endParaRPr kumimoji="1" lang="en-US" altLang="zh-CN" smtClean="0"/>
          </a:p>
          <a:p>
            <a:pPr lvl="4"/>
            <a:r>
              <a:rPr kumimoji="1" lang="en-US" altLang="zh-CN" smtClean="0"/>
              <a:t>Fifth level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64585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563394" y="365126"/>
            <a:ext cx="2950369" cy="1383894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368300"/>
            <a:ext cx="4629150" cy="583247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en-US" altLang="zh-CN" smtClean="0"/>
              <a:t>Drag picture to placeholder or click icon to add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399"/>
            <a:ext cx="2949178" cy="414337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en-US" altLang="zh-CN" smtClean="0"/>
              <a:t>Click to edit Master text styles</a:t>
            </a:r>
            <a:endParaRPr kumimoji="1" lang="en-US" altLang="zh-CN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2950369" cy="1377757"/>
          </a:xfrm>
        </p:spPr>
        <p:txBody>
          <a:bodyPr anchor="b">
            <a:noAutofit/>
          </a:bodyPr>
          <a:lstStyle>
            <a:lvl1pPr>
              <a:defRPr sz="3000" b="0" i="0">
                <a:latin typeface="Source Han Sans CN Light" panose="020B0300000000000000" pitchFamily="34" charset="-128"/>
                <a:ea typeface="Source Han Sans CN Light" panose="020B0300000000000000" pitchFamily="34" charset="-128"/>
              </a:defRPr>
            </a:lvl1pPr>
          </a:lstStyle>
          <a:p>
            <a:r>
              <a:rPr kumimoji="1" lang="en-US" altLang="zh-CN" smtClean="0"/>
              <a:t>Click to edit Master title style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tx1">
                <a:lumMod val="85000"/>
                <a:lumOff val="15000"/>
              </a:schemeClr>
            </a:gs>
            <a:gs pos="20000">
              <a:schemeClr val="tx1">
                <a:lumMod val="75000"/>
                <a:lumOff val="2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939982" y="6379815"/>
            <a:ext cx="1264036" cy="2383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ts val="750"/>
        </a:spcBef>
        <a:buFont typeface="Arial" panose="020B0604020202020204"/>
        <a:buChar char="•"/>
        <a:defRPr sz="21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ts val="375"/>
        </a:spcBef>
        <a:buFont typeface="Arial" panose="020B0604020202020204"/>
        <a:buChar char="•"/>
        <a:defRPr sz="18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ts val="375"/>
        </a:spcBef>
        <a:buFont typeface="Arial" panose="020B0604020202020204"/>
        <a:buChar char="•"/>
        <a:defRPr sz="15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7000">
              <a:schemeClr val="tx1">
                <a:lumMod val="85000"/>
                <a:lumOff val="15000"/>
              </a:schemeClr>
            </a:gs>
            <a:gs pos="20000">
              <a:schemeClr val="tx1">
                <a:lumMod val="75000"/>
                <a:lumOff val="2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bg1"/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chemeClr val="accent3">
                <a:lumMod val="35000"/>
                <a:lumOff val="65000"/>
              </a:schemeClr>
            </a:gs>
            <a:gs pos="100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941843" y="6370431"/>
            <a:ext cx="1260313" cy="237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1000">
              <a:schemeClr val="accent3">
                <a:lumMod val="35000"/>
                <a:lumOff val="65000"/>
              </a:schemeClr>
            </a:gs>
            <a:gs pos="100000">
              <a:schemeClr val="accent3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500" b="0" i="0" kern="1200" spc="450">
          <a:solidFill>
            <a:srgbClr val="32A4BE"/>
          </a:solidFill>
          <a:latin typeface="Source Han Sans CN ExtraLight" panose="020B0200000000000000" pitchFamily="34" charset="-128"/>
          <a:ea typeface="Source Han Sans CN ExtraLight" panose="020B02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b="0" i="0" kern="1200">
          <a:solidFill>
            <a:schemeClr val="tx1">
              <a:lumMod val="75000"/>
              <a:lumOff val="25000"/>
            </a:schemeClr>
          </a:solidFill>
          <a:latin typeface="Source Han Sans CN Normal" panose="020B0400000000000000" pitchFamily="34" charset="-128"/>
          <a:ea typeface="Source Han Sans CN Normal" panose="020B04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ontio/ontology/releases" TargetMode="External"/><Relationship Id="rId1" Type="http://schemas.openxmlformats.org/officeDocument/2006/relationships/hyperlink" Target="https://github.com/ontio/ontology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ontio/neo-boa" TargetMode="External"/><Relationship Id="rId2" Type="http://schemas.openxmlformats.org/officeDocument/2006/relationships/hyperlink" Target="https://github.com/ontio/neo-go-compiler" TargetMode="External"/><Relationship Id="rId1" Type="http://schemas.openxmlformats.org/officeDocument/2006/relationships/hyperlink" Target="http://docs.neo.org/en-us/sc/quickstart/getting-started-csharp.html" TargetMode="Externa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ontio/ontology-ts-sdk" TargetMode="External"/><Relationship Id="rId3" Type="http://schemas.openxmlformats.org/officeDocument/2006/relationships/hyperlink" Target="https://github.com/ontio/ontology-python-sdk" TargetMode="External"/><Relationship Id="rId2" Type="http://schemas.openxmlformats.org/officeDocument/2006/relationships/hyperlink" Target="https://github.com/ontio/ontology-java-sdk" TargetMode="External"/><Relationship Id="rId1" Type="http://schemas.openxmlformats.org/officeDocument/2006/relationships/hyperlink" Target="https://github.com/ontio/ontology-go-sd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ontio-community/ontology-sctf" TargetMode="External"/><Relationship Id="rId1" Type="http://schemas.openxmlformats.org/officeDocument/2006/relationships/hyperlink" Target="https://github.com/ontio/ontology-tes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martx.ont.io/#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ontio/neo-boa/blob/master/Ontology%20smart%20contract%20API%20for%20Python.md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ontio/OEPs/blob/master/OEP-4/OEP-Token-Standard.mediawiki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ONT-Avocados/python-template/blob/master/OEP4Sample_raise_Exception/OEP4Sample_raiseException.p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ontio/ontology-da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https://ontio.github.io/documentation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s://github.com/punicasuit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ounty.ont.io/index.php/index/index" TargetMode="External"/><Relationship Id="rId1" Type="http://schemas.openxmlformats.org/officeDocument/2006/relationships/hyperlink" Target="https://developer.ont.io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15" y="2590790"/>
            <a:ext cx="2383970" cy="167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 an ontology node in local.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 from source code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smtClean="0">
                <a:hlinkClick r:id="rId1"/>
              </a:rPr>
              <a:t>https</a:t>
            </a:r>
            <a:r>
              <a:rPr lang="en-US" altLang="zh-CN" dirty="0">
                <a:hlinkClick r:id="rId1"/>
              </a:rPr>
              <a:t>://</a:t>
            </a:r>
            <a:r>
              <a:rPr lang="en-US" altLang="zh-CN" dirty="0" smtClean="0">
                <a:hlinkClick r:id="rId1"/>
              </a:rPr>
              <a:t>github.com/ontio/ontology.git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glide install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make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Use the release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github.com/ontio/ontology/releases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Environment Setting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test mode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Create wallet: 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./ontology account add –d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Startup node:  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./ontology –-</a:t>
            </a:r>
            <a:r>
              <a:rPr lang="en-US" altLang="zh-CN" dirty="0" err="1" smtClean="0"/>
              <a:t>testmode</a:t>
            </a:r>
            <a:endParaRPr lang="en-US" altLang="zh-CN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 smtClean="0"/>
              <a:t>More startup arguments: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./ontology --help</a:t>
            </a:r>
            <a:endParaRPr lang="en-US" altLang="zh-CN" dirty="0"/>
          </a:p>
          <a:p>
            <a:pPr marL="685800" lvl="2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 Setting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Smart contract compiler</a:t>
            </a:r>
            <a:endParaRPr lang="en-US" altLang="zh-CN" dirty="0" smtClean="0"/>
          </a:p>
          <a:p>
            <a:r>
              <a:rPr lang="en-US" altLang="zh-CN" dirty="0" smtClean="0"/>
              <a:t>SDK</a:t>
            </a:r>
            <a:endParaRPr lang="en-US" altLang="zh-CN" dirty="0" smtClean="0"/>
          </a:p>
          <a:p>
            <a:r>
              <a:rPr lang="en-US" altLang="zh-CN" dirty="0" smtClean="0"/>
              <a:t>Test Framework</a:t>
            </a:r>
            <a:endParaRPr lang="en-US" altLang="zh-CN" dirty="0" smtClean="0"/>
          </a:p>
          <a:p>
            <a:r>
              <a:rPr lang="en-US" altLang="zh-CN" dirty="0" err="1" smtClean="0"/>
              <a:t>SmartX</a:t>
            </a:r>
            <a:endParaRPr lang="en-US" altLang="zh-CN" dirty="0" smtClean="0"/>
          </a:p>
          <a:p>
            <a:r>
              <a:rPr lang="en-US" altLang="zh-CN" dirty="0" err="1" smtClean="0"/>
              <a:t>dAPI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Toolkits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C# 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http://</a:t>
            </a:r>
            <a:r>
              <a:rPr lang="en-US" altLang="zh-CN" dirty="0" smtClean="0">
                <a:hlinkClick r:id="rId1"/>
              </a:rPr>
              <a:t>docs.neo.org/en-us/sc/quickstart/getting-started-csharp.html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github.com/ontio/neo-go-compiler</a:t>
            </a:r>
            <a:endParaRPr lang="en-US" altLang="zh-CN" dirty="0" smtClean="0"/>
          </a:p>
          <a:p>
            <a:r>
              <a:rPr lang="en-US" altLang="zh-CN" dirty="0" smtClean="0"/>
              <a:t>Python: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github.com/ontio/neo-boa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Smart contract compilers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Golang</a:t>
            </a:r>
            <a:r>
              <a:rPr lang="en-US" altLang="zh-CN" dirty="0" smtClean="0"/>
              <a:t> SDK: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github.com/ontio/ontology-go-sdk</a:t>
            </a:r>
            <a:endParaRPr lang="en-US" altLang="zh-CN" dirty="0" smtClean="0"/>
          </a:p>
          <a:p>
            <a:r>
              <a:rPr lang="en-US" altLang="zh-CN" dirty="0" smtClean="0"/>
              <a:t>Java SDK: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github.com/ontio/ontology-java-sdk</a:t>
            </a:r>
            <a:endParaRPr lang="en-US" altLang="zh-CN" dirty="0" smtClean="0"/>
          </a:p>
          <a:p>
            <a:r>
              <a:rPr lang="en-US" altLang="zh-CN" dirty="0" smtClean="0"/>
              <a:t>Python SDK: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github.com/ontio/ontology-python-sdk</a:t>
            </a:r>
            <a:endParaRPr lang="en-US" altLang="zh-CN" dirty="0" smtClean="0"/>
          </a:p>
          <a:p>
            <a:r>
              <a:rPr lang="en-US" altLang="zh-CN" dirty="0" smtClean="0"/>
              <a:t>TS SDK: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github.com/ontio/ontology-ts-sdk</a:t>
            </a:r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Ontology SDK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Wallet file management</a:t>
            </a:r>
            <a:endParaRPr kumimoji="1" lang="en-US" altLang="zh-CN" dirty="0"/>
          </a:p>
          <a:p>
            <a:r>
              <a:rPr kumimoji="1" lang="en-US" altLang="zh-CN" dirty="0"/>
              <a:t>Digital identity and verifiable claim management</a:t>
            </a:r>
            <a:endParaRPr kumimoji="1" lang="en-US" altLang="zh-CN" dirty="0"/>
          </a:p>
          <a:p>
            <a:r>
              <a:rPr kumimoji="1" lang="en-US" altLang="zh-CN" dirty="0"/>
              <a:t>Digital assets</a:t>
            </a:r>
            <a:endParaRPr kumimoji="1" lang="en-US" altLang="zh-CN" dirty="0"/>
          </a:p>
          <a:p>
            <a:r>
              <a:rPr kumimoji="1" lang="en-US" altLang="zh-CN" dirty="0"/>
              <a:t>Smart contract deployment and invocation</a:t>
            </a:r>
            <a:endParaRPr kumimoji="1" lang="en-US" altLang="zh-CN" dirty="0"/>
          </a:p>
          <a:p>
            <a:r>
              <a:rPr kumimoji="1" lang="en-US" altLang="zh-CN" dirty="0"/>
              <a:t>Basic interactions with </a:t>
            </a:r>
            <a:r>
              <a:rPr kumimoji="1" lang="en-US" altLang="zh-CN" dirty="0" err="1"/>
              <a:t>blockchain</a:t>
            </a:r>
            <a:r>
              <a:rPr kumimoji="1" lang="en-US" altLang="zh-CN" dirty="0"/>
              <a:t> nodes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Ontology SDK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Ontology-test: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github.com/ontio/ontology-test</a:t>
            </a:r>
            <a:endParaRPr lang="en-US" altLang="zh-CN" dirty="0" smtClean="0"/>
          </a:p>
          <a:p>
            <a:r>
              <a:rPr lang="en-US" altLang="zh-CN" dirty="0" smtClean="0"/>
              <a:t>Smart contract Test Framework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github.com/ontio-community/ontology-sctf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Framework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https://smartx.ont.io</a:t>
            </a:r>
            <a:r>
              <a:rPr lang="en-US" altLang="zh-CN" dirty="0" smtClean="0">
                <a:hlinkClick r:id="rId1"/>
              </a:rPr>
              <a:t>/#/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SmartX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Cyano</a:t>
            </a:r>
            <a:r>
              <a:rPr lang="en-US" altLang="zh-CN" dirty="0"/>
              <a:t> wallet plugin</a:t>
            </a:r>
            <a:endParaRPr lang="en-US" altLang="zh-CN" dirty="0"/>
          </a:p>
          <a:p>
            <a:pPr lvl="1"/>
            <a:r>
              <a:rPr lang="en-US" altLang="zh-CN" dirty="0"/>
              <a:t>You can use </a:t>
            </a:r>
            <a:r>
              <a:rPr lang="en-US" altLang="zh-CN" dirty="0" err="1"/>
              <a:t>Cyano</a:t>
            </a:r>
            <a:r>
              <a:rPr lang="en-US" altLang="zh-CN" dirty="0"/>
              <a:t> wallet to transfer </a:t>
            </a:r>
            <a:r>
              <a:rPr lang="en-US" altLang="zh-CN" dirty="0" err="1"/>
              <a:t>ont</a:t>
            </a:r>
            <a:r>
              <a:rPr lang="en-US" altLang="zh-CN" dirty="0"/>
              <a:t>/</a:t>
            </a:r>
            <a:r>
              <a:rPr lang="en-US" altLang="zh-CN" dirty="0" err="1"/>
              <a:t>ong</a:t>
            </a:r>
            <a:endParaRPr lang="en-US" altLang="zh-CN" dirty="0"/>
          </a:p>
          <a:p>
            <a:pPr lvl="1"/>
            <a:r>
              <a:rPr lang="en-US" altLang="zh-CN" dirty="0"/>
              <a:t>Deploy &amp; invoke smart </a:t>
            </a:r>
            <a:r>
              <a:rPr lang="en-US" altLang="zh-CN" dirty="0" smtClean="0"/>
              <a:t>contract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can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the connection of </a:t>
            </a:r>
            <a:r>
              <a:rPr lang="en-US" altLang="zh-CN" dirty="0" err="1" smtClean="0"/>
              <a:t>mainnet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testnet</a:t>
            </a:r>
            <a:r>
              <a:rPr lang="en-US" altLang="zh-CN" dirty="0" smtClean="0"/>
              <a:t> /private net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Cyano</a:t>
            </a:r>
            <a:r>
              <a:rPr lang="en-US" altLang="zh-CN" dirty="0" smtClean="0"/>
              <a:t> wallet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smart contract is essentially a binary script that runs on a </a:t>
            </a:r>
            <a:r>
              <a:rPr lang="en-US" altLang="zh-CN" dirty="0" err="1"/>
              <a:t>blockchain</a:t>
            </a:r>
            <a:r>
              <a:rPr lang="en-US" altLang="zh-CN" dirty="0"/>
              <a:t>, and in theory it can implement arbitrary business logic. </a:t>
            </a:r>
            <a:r>
              <a:rPr lang="en-US" altLang="zh-CN" dirty="0" smtClean="0"/>
              <a:t>Generally there are two steps for a smart contract: </a:t>
            </a:r>
            <a:r>
              <a:rPr lang="en-US" altLang="zh-CN" dirty="0"/>
              <a:t>Deploy and Invoke.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develop smart contract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6653" y="2952690"/>
            <a:ext cx="2056707" cy="446906"/>
          </a:xfrm>
          <a:prstGeom prst="rect">
            <a:avLst/>
          </a:prstGeom>
          <a:solidFill>
            <a:srgbClr val="32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4472941" y="2952690"/>
            <a:ext cx="2381927" cy="446906"/>
          </a:xfrm>
          <a:prstGeom prst="rect">
            <a:avLst/>
          </a:prstGeom>
          <a:solidFill>
            <a:srgbClr val="32A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966654" y="4368343"/>
            <a:ext cx="3047306" cy="387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61" y="845820"/>
            <a:ext cx="6911340" cy="1933610"/>
          </a:xfrm>
        </p:spPr>
        <p:txBody>
          <a:bodyPr>
            <a:normAutofit/>
          </a:bodyPr>
          <a:lstStyle/>
          <a:p>
            <a:r>
              <a:rPr kumimoji="1" lang="en-US" altLang="zh-CN" sz="3200" spc="518" dirty="0" smtClean="0">
                <a:cs typeface="DengXian" charset="-122"/>
              </a:rPr>
              <a:t>Ontology smart contract development</a:t>
            </a:r>
            <a:endParaRPr kumimoji="1" lang="zh-CN" altLang="en-US" sz="3200" spc="518" dirty="0">
              <a:cs typeface="DengXian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26920" y="2967931"/>
            <a:ext cx="4770120" cy="446906"/>
          </a:xfrm>
        </p:spPr>
        <p:txBody>
          <a:bodyPr anchor="ctr">
            <a:normAutofit fontScale="92500" lnSpcReduction="10000"/>
          </a:bodyPr>
          <a:lstStyle/>
          <a:p>
            <a:pPr algn="dist"/>
            <a:r>
              <a:rPr kumimoji="1" lang="zh-CN" altLang="en-US" spc="225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公有链新架构 </a:t>
            </a:r>
            <a:r>
              <a:rPr kumimoji="1" lang="en-US" altLang="zh-CN" spc="22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&amp;</a:t>
            </a:r>
            <a:r>
              <a:rPr kumimoji="1" lang="zh-CN" altLang="en-US" spc="225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 分布式信任生态</a:t>
            </a:r>
            <a:endParaRPr kumimoji="1" lang="zh-CN" altLang="en-US" spc="225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DengXian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1966653" y="3745181"/>
            <a:ext cx="4888214" cy="6307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kumimoji="1" lang="en-US" altLang="zh-CN" spc="450" dirty="0" smtClean="0">
                <a:solidFill>
                  <a:schemeClr val="bg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DengXian Light" charset="-122"/>
              </a:rPr>
              <a:t>Zhou </a:t>
            </a:r>
            <a:r>
              <a:rPr kumimoji="1" lang="en-US" altLang="zh-CN" spc="450" dirty="0" err="1" smtClean="0">
                <a:solidFill>
                  <a:schemeClr val="bg1"/>
                </a:solidFill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DengXian Light" charset="-122"/>
              </a:rPr>
              <a:t>Peiwen</a:t>
            </a:r>
            <a:endParaRPr kumimoji="1" lang="en-US" altLang="zh-CN" spc="450" dirty="0">
              <a:solidFill>
                <a:schemeClr val="bg1"/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  <a:cs typeface="DengXian Light" charset="-122"/>
            </a:endParaRPr>
          </a:p>
        </p:txBody>
      </p:sp>
      <p:sp>
        <p:nvSpPr>
          <p:cNvPr id="12" name="副标题 2"/>
          <p:cNvSpPr txBox="1"/>
          <p:nvPr/>
        </p:nvSpPr>
        <p:spPr>
          <a:xfrm>
            <a:off x="2003186" y="4375963"/>
            <a:ext cx="3931227" cy="4469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kumimoji="1" lang="en-US" altLang="zh-CN" sz="13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DengXian" charset="-122"/>
              </a:rPr>
              <a:t>Senior System Engineer</a:t>
            </a:r>
            <a:endParaRPr kumimoji="1" lang="zh-CN" altLang="en-US" sz="1350" dirty="0">
              <a:solidFill>
                <a:schemeClr val="tx1">
                  <a:lumMod val="85000"/>
                  <a:lumOff val="15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DengXia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boa.interop.System.Runtime</a:t>
            </a:r>
            <a:r>
              <a:rPr lang="en-US" altLang="zh-CN" dirty="0"/>
              <a:t> import Notify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Main(operation, </a:t>
            </a:r>
            <a:r>
              <a:rPr lang="en-US" altLang="zh-CN" dirty="0" err="1"/>
              <a:t>args</a:t>
            </a:r>
            <a:r>
              <a:rPr lang="en-US" altLang="zh-CN" dirty="0"/>
              <a:t>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if operation == 'Hello':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msg</a:t>
            </a:r>
            <a:r>
              <a:rPr lang="en-US" altLang="zh-CN" dirty="0"/>
              <a:t> = </a:t>
            </a:r>
            <a:r>
              <a:rPr lang="en-US" altLang="zh-CN" dirty="0" err="1"/>
              <a:t>args</a:t>
            </a:r>
            <a:r>
              <a:rPr lang="en-US" altLang="zh-CN" dirty="0"/>
              <a:t>[0]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return Hello(</a:t>
            </a:r>
            <a:r>
              <a:rPr lang="en-US" altLang="zh-CN" dirty="0" err="1"/>
              <a:t>msg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False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Hello(</a:t>
            </a:r>
            <a:r>
              <a:rPr lang="en-US" altLang="zh-CN" dirty="0" err="1"/>
              <a:t>msg</a:t>
            </a:r>
            <a:r>
              <a:rPr lang="en-US" altLang="zh-CN" dirty="0"/>
              <a:t>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Notify(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msg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simple smart contract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 smart contract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1290346"/>
            <a:ext cx="4465465" cy="5057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 smart contract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090" y="1690689"/>
            <a:ext cx="7521819" cy="4509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Pre-execute(pre-Run)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will invoke the contract but never commit the storage </a:t>
            </a:r>
            <a:r>
              <a:rPr lang="" altLang="en-US" dirty="0" smtClean="0"/>
              <a:t>change</a:t>
            </a:r>
            <a:r>
              <a:rPr lang="en-US" altLang="zh-CN" dirty="0" smtClean="0"/>
              <a:t>, and also costs no ONG .</a:t>
            </a:r>
            <a:endParaRPr lang="en-US" altLang="zh-CN" dirty="0" smtClean="0"/>
          </a:p>
          <a:p>
            <a:r>
              <a:rPr lang="en-US" altLang="zh-CN" dirty="0" smtClean="0"/>
              <a:t>Execute (Run)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will commit the storage </a:t>
            </a:r>
            <a:r>
              <a:rPr lang="" altLang="en-US" dirty="0" smtClean="0"/>
              <a:t>change</a:t>
            </a:r>
            <a:r>
              <a:rPr lang="en-US" altLang="zh-CN" dirty="0" smtClean="0"/>
              <a:t>, and costs ONG based on steps , storage and other calls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Invoke smart contract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Check your token in Cyano</a:t>
            </a:r>
            <a:endParaRPr lang="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1527175"/>
            <a:ext cx="3342640" cy="4590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95" y="1527175"/>
            <a:ext cx="3333115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1143635"/>
            <a:ext cx="3333115" cy="4571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1143000"/>
            <a:ext cx="3333115" cy="45713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 document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github.com/ontio/neo-boa/blob/master/Ontology%20smart%20contract%20API%20for%20Python.md</a:t>
            </a:r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APIs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OEP-4 Sample</a:t>
            </a:r>
            <a:endParaRPr lang="en-US" altLang="zh-CN" dirty="0" smtClean="0"/>
          </a:p>
          <a:p>
            <a:pPr lvl="1"/>
            <a:r>
              <a:rPr lang="en-US" altLang="zh-CN" dirty="0"/>
              <a:t>The OEP-4 Proposal is a standard interface for tokens, this standard allows for the implementation of a standard API for tokens within smart contracts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github.com/ontio/OEPs/blob/master/OEP-4/OEP-Token-Standard.mediawiki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Get the template contract code: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github.com/ONT-Avocados/python-template/blob/master/OEP4Sample_raise_Exception/OEP4Sample_raiseException.py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 Create a new python project in </a:t>
            </a:r>
            <a:r>
              <a:rPr lang="en-US" altLang="zh-CN" dirty="0" err="1" smtClean="0"/>
              <a:t>SmartX</a:t>
            </a:r>
            <a:r>
              <a:rPr lang="en-US" altLang="zh-CN" dirty="0" smtClean="0"/>
              <a:t> and paste the code.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smtClean="0"/>
              <a:t>Deploy and invoke the smart contract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err="1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dAPI</a:t>
            </a:r>
            <a:r>
              <a:rPr kumimoji="1" lang="en-US" altLang="zh-CN" sz="2400" dirty="0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</a:t>
            </a:r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is a lightweight JS library for developers to interact with Ontology </a:t>
            </a:r>
            <a:r>
              <a:rPr kumimoji="1" lang="en-US" altLang="zh-CN" sz="2400" dirty="0" err="1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blockchian</a:t>
            </a:r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easily, which supports message signature, wallet management, smart contracts interaction and more</a:t>
            </a:r>
            <a:r>
              <a:rPr kumimoji="1" lang="en-US" altLang="zh-CN" sz="2400" dirty="0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.</a:t>
            </a:r>
            <a:endParaRPr kumimoji="1" lang="en-US" altLang="zh-CN" sz="2400" dirty="0" smtClean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r>
              <a:rPr kumimoji="1" lang="en-US" altLang="zh-CN" sz="2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  <a:hlinkClick r:id="rId1"/>
              </a:rPr>
              <a:t>https://</a:t>
            </a:r>
            <a:r>
              <a:rPr kumimoji="1" lang="en-US" altLang="zh-CN" sz="2400" dirty="0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  <a:hlinkClick r:id="rId1"/>
              </a:rPr>
              <a:t>github.com/ontio/ontology-dapi</a:t>
            </a:r>
            <a:endParaRPr kumimoji="1" lang="en-US" altLang="zh-CN" sz="2400" dirty="0" smtClean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pPr marL="0" indent="0">
              <a:buNone/>
            </a:pPr>
            <a:endParaRPr kumimoji="1" lang="en-US" altLang="zh-CN" sz="24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Ontology Overview</a:t>
            </a:r>
            <a:endParaRPr kumimoji="1" lang="en-US" altLang="zh-CN" dirty="0" smtClean="0"/>
          </a:p>
          <a:p>
            <a:r>
              <a:rPr kumimoji="1" lang="en-US" altLang="zh-CN" dirty="0" smtClean="0"/>
              <a:t>Ontology Smart Contract introduction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Environment Setting</a:t>
            </a:r>
            <a:endParaRPr kumimoji="1" lang="en-US" altLang="zh-CN" dirty="0"/>
          </a:p>
          <a:p>
            <a:r>
              <a:rPr kumimoji="1" lang="en-US" altLang="zh-CN" dirty="0" smtClean="0"/>
              <a:t>Toolkits</a:t>
            </a:r>
            <a:endParaRPr kumimoji="1" lang="en-US" altLang="zh-CN" dirty="0" smtClean="0"/>
          </a:p>
          <a:p>
            <a:r>
              <a:rPr kumimoji="1" lang="en-US" altLang="zh-CN" dirty="0" smtClean="0"/>
              <a:t>How to develop smart contract</a:t>
            </a:r>
            <a:endParaRPr kumimoji="1" lang="en-US" altLang="zh-CN" dirty="0" smtClean="0"/>
          </a:p>
          <a:p>
            <a:r>
              <a:rPr kumimoji="1" lang="en-US" altLang="zh-CN" dirty="0" smtClean="0"/>
              <a:t>Practice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Content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pic>
        <p:nvPicPr>
          <p:cNvPr id="4" name="图片 4" descr="1535363984(1)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88" y="1311149"/>
            <a:ext cx="5168032" cy="497662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Claim test net ONT and ONG</a:t>
            </a:r>
            <a:endParaRPr lang="en-US" altLang="zh-CN" dirty="0"/>
          </a:p>
          <a:p>
            <a:pPr lvl="1"/>
            <a:r>
              <a:rPr lang="en-US" altLang="zh-CN" dirty="0"/>
              <a:t>http://13.78.112.191:8080/tokenapply/&lt;your address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Deploy the OEP4 contract to test net</a:t>
            </a:r>
            <a:endParaRPr lang="en-US" altLang="zh-CN" dirty="0" smtClean="0"/>
          </a:p>
          <a:p>
            <a:r>
              <a:rPr lang="en-US" altLang="zh-CN" dirty="0" smtClean="0"/>
              <a:t>Create a wallet using </a:t>
            </a:r>
            <a:r>
              <a:rPr lang="en-US" altLang="zh-CN" dirty="0" err="1" smtClean="0"/>
              <a:t>dAPI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the name, symbol, balance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Transfer token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https://github.com/punica-box/oep4-box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Wallet sample using </a:t>
            </a:r>
            <a:r>
              <a:rPr lang="en-US" altLang="zh-CN" dirty="0" err="1" smtClean="0"/>
              <a:t>dApi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https://ontio.github.io/documentation</a:t>
            </a:r>
            <a:r>
              <a:rPr lang="en-US" altLang="zh-CN" dirty="0" smtClean="0">
                <a:hlinkClick r:id="rId1"/>
              </a:rPr>
              <a:t>/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center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1392"/>
            <a:ext cx="7808351" cy="406050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SmartX debug</a:t>
            </a:r>
            <a:endParaRPr lang="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300" y="1825625"/>
            <a:ext cx="76441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997030"/>
            <a:ext cx="5446323" cy="34929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en-US" dirty="0"/>
              <a:t>The Ontology </a:t>
            </a:r>
            <a:r>
              <a:rPr kumimoji="1" lang="en-US" altLang="en-US" dirty="0" err="1"/>
              <a:t>blockchain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dApp</a:t>
            </a:r>
            <a:r>
              <a:rPr kumimoji="1" lang="en-US" altLang="en-US" dirty="0"/>
              <a:t> development framework</a:t>
            </a:r>
            <a:r>
              <a:rPr kumimoji="1" lang="en-US" altLang="en-US" dirty="0" smtClean="0"/>
              <a:t>.</a:t>
            </a:r>
            <a:endParaRPr kumimoji="1" lang="en-US" altLang="en-US" dirty="0" smtClean="0"/>
          </a:p>
          <a:p>
            <a:r>
              <a:rPr kumimoji="1" lang="en-US" altLang="en-US" dirty="0">
                <a:hlinkClick r:id="rId1"/>
              </a:rPr>
              <a:t>https://</a:t>
            </a:r>
            <a:r>
              <a:rPr kumimoji="1" lang="en-US" altLang="en-US" dirty="0" smtClean="0">
                <a:hlinkClick r:id="rId1"/>
              </a:rPr>
              <a:t>github.com/punicasuite</a:t>
            </a:r>
            <a:endParaRPr kumimoji="1" lang="en-US" altLang="en-US" dirty="0"/>
          </a:p>
          <a:p>
            <a:r>
              <a:rPr kumimoji="1" lang="en-US" altLang="en-US" dirty="0" err="1"/>
              <a:t>Punica</a:t>
            </a:r>
            <a:endParaRPr kumimoji="1" lang="en-US" altLang="en-US" dirty="0"/>
          </a:p>
          <a:p>
            <a:pPr lvl="1"/>
            <a:r>
              <a:rPr kumimoji="1" lang="en-US" altLang="en-US" dirty="0" err="1"/>
              <a:t>Punica</a:t>
            </a:r>
            <a:r>
              <a:rPr kumimoji="1" lang="en-US" altLang="en-US" dirty="0"/>
              <a:t>-python</a:t>
            </a:r>
            <a:endParaRPr kumimoji="1" lang="en-US" altLang="en-US" dirty="0"/>
          </a:p>
          <a:p>
            <a:pPr lvl="1"/>
            <a:r>
              <a:rPr kumimoji="1" lang="en-US" altLang="en-US" dirty="0" err="1"/>
              <a:t>Punica-ts</a:t>
            </a:r>
            <a:endParaRPr kumimoji="1" lang="en-US" altLang="en-US" dirty="0"/>
          </a:p>
          <a:p>
            <a:pPr marL="128905" lvl="1">
              <a:spcBef>
                <a:spcPts val="565"/>
              </a:spcBef>
            </a:pPr>
            <a:r>
              <a:rPr kumimoji="1" lang="en-US" altLang="en-US" sz="1575" dirty="0" err="1"/>
              <a:t>Punica</a:t>
            </a:r>
            <a:r>
              <a:rPr kumimoji="1" lang="en-US" altLang="en-US" sz="1575" dirty="0"/>
              <a:t> box</a:t>
            </a:r>
            <a:endParaRPr kumimoji="1" lang="en-US" altLang="en-US" sz="1575" dirty="0"/>
          </a:p>
          <a:p>
            <a:pPr marL="128905" lvl="1">
              <a:spcBef>
                <a:spcPts val="565"/>
              </a:spcBef>
            </a:pPr>
            <a:r>
              <a:rPr kumimoji="1" lang="en-US" altLang="en-US" sz="1575" dirty="0"/>
              <a:t>Solo chain</a:t>
            </a:r>
            <a:endParaRPr kumimoji="1" lang="en-US" altLang="en-US" sz="1575" dirty="0"/>
          </a:p>
          <a:p>
            <a:pPr marL="128905" lvl="1">
              <a:spcBef>
                <a:spcPts val="565"/>
              </a:spcBef>
            </a:pPr>
            <a:r>
              <a:rPr kumimoji="1" lang="en-US" altLang="en-US" sz="1575" dirty="0"/>
              <a:t>Smart contract package manager</a:t>
            </a:r>
            <a:endParaRPr kumimoji="1" lang="en-US" altLang="en-US" sz="157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131096"/>
            <a:ext cx="7886700" cy="740366"/>
          </a:xfrm>
        </p:spPr>
        <p:txBody>
          <a:bodyPr/>
          <a:lstStyle/>
          <a:p>
            <a:r>
              <a:rPr kumimoji="1" lang="en-US" altLang="en-US" dirty="0" err="1"/>
              <a:t>Punica</a:t>
            </a:r>
            <a:r>
              <a:rPr kumimoji="1" lang="en-US" altLang="en-US" dirty="0"/>
              <a:t> Suite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56" y="1356392"/>
            <a:ext cx="2131284" cy="21312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Developer center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1"/>
              </a:rPr>
              <a:t>https://developer.ont.io/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Bounty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bounty.ont.io/index.php/index/index</a:t>
            </a:r>
            <a:endParaRPr lang="" altLang="zh-CN" dirty="0"/>
          </a:p>
          <a:p>
            <a:pPr marL="685800" lvl="2" indent="0">
              <a:buNone/>
            </a:pPr>
            <a:endParaRPr lang="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https://t.me/OntologyJpn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Telegram</a:t>
            </a:r>
            <a:endParaRPr lang="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2623820"/>
            <a:ext cx="2856865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0220" y="2042160"/>
            <a:ext cx="541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240" y="2156460"/>
            <a:ext cx="854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 smtClean="0">
                <a:solidFill>
                  <a:schemeClr val="bg1"/>
                </a:solidFill>
              </a:rPr>
              <a:t>Thank you very much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Consensus: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VBFT (POS + VRF + BFT)</a:t>
            </a:r>
            <a:endParaRPr lang="en-US" altLang="zh-CN" dirty="0" smtClean="0"/>
          </a:p>
          <a:p>
            <a:r>
              <a:rPr lang="en-US" altLang="zh-CN" dirty="0" smtClean="0"/>
              <a:t>TPS: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10,000+</a:t>
            </a:r>
            <a:endParaRPr lang="en-US" altLang="zh-CN" dirty="0" smtClean="0"/>
          </a:p>
          <a:p>
            <a:r>
              <a:rPr lang="en-US" altLang="zh-CN" dirty="0" smtClean="0"/>
              <a:t>VM: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NeoVM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WasmVM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Ontology Overview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Ontology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331460"/>
            <a:ext cx="6096000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ONT: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Governance token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Decimal : 0</a:t>
            </a:r>
            <a:endParaRPr lang="en-US" altLang="zh-CN" dirty="0" smtClean="0"/>
          </a:p>
          <a:p>
            <a:r>
              <a:rPr lang="en-US" altLang="zh-CN" dirty="0" smtClean="0"/>
              <a:t>ONG: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Utility token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Decimal : 9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Gas limit: max steps consume count of the operation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Gas price: price for each steps</a:t>
            </a:r>
            <a:endParaRPr lang="en-US" altLang="zh-CN" dirty="0" smtClean="0"/>
          </a:p>
          <a:p>
            <a:pPr lvl="1"/>
            <a:r>
              <a:rPr lang="" altLang="en-US" dirty="0" smtClean="0"/>
              <a:t>0.01 ong &lt;= </a:t>
            </a:r>
            <a:r>
              <a:rPr lang="en-US" altLang="zh-CN" dirty="0" smtClean="0"/>
              <a:t>Actual cost </a:t>
            </a:r>
            <a:r>
              <a:rPr lang="" altLang="en-US" dirty="0" smtClean="0"/>
              <a:t>&lt;</a:t>
            </a:r>
            <a:r>
              <a:rPr lang="en-US" altLang="zh-CN" dirty="0" smtClean="0"/>
              <a:t>= gas limit *  gas price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Token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smart contract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A smart contract is "a computerized transaction protocol that executes the terms of a </a:t>
            </a:r>
            <a:r>
              <a:rPr lang="en-US" altLang="zh-CN" dirty="0" smtClean="0"/>
              <a:t>contract".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Ontology Smart Contract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contract</a:t>
            </a:r>
            <a:endParaRPr lang="en-US" dirty="0" smtClean="0"/>
          </a:p>
          <a:p>
            <a:pPr lvl="1"/>
            <a:r>
              <a:rPr lang="en-US" dirty="0" smtClean="0"/>
              <a:t>ONT , ONG, </a:t>
            </a:r>
            <a:r>
              <a:rPr lang="en-US" dirty="0" err="1" smtClean="0"/>
              <a:t>OntID</a:t>
            </a:r>
            <a:r>
              <a:rPr lang="en-US" dirty="0" smtClean="0"/>
              <a:t>, Governance</a:t>
            </a:r>
            <a:endParaRPr lang="en-US" dirty="0" smtClean="0"/>
          </a:p>
          <a:p>
            <a:r>
              <a:rPr lang="en-US" dirty="0" err="1" smtClean="0"/>
              <a:t>NeoVM</a:t>
            </a:r>
            <a:r>
              <a:rPr lang="en-US" dirty="0" smtClean="0"/>
              <a:t> contract</a:t>
            </a:r>
            <a:endParaRPr lang="en-US" dirty="0" smtClean="0"/>
          </a:p>
          <a:p>
            <a:pPr lvl="1"/>
            <a:r>
              <a:rPr lang="en-US" dirty="0" smtClean="0"/>
              <a:t>For Application</a:t>
            </a:r>
            <a:endParaRPr lang="en-US" dirty="0" smtClean="0"/>
          </a:p>
          <a:p>
            <a:pPr lvl="1"/>
            <a:r>
              <a:rPr lang="en-US" dirty="0" smtClean="0"/>
              <a:t>Supports Python, C#, 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, (Java, TS is in developing)</a:t>
            </a:r>
            <a:endParaRPr lang="en-US" dirty="0" smtClean="0"/>
          </a:p>
          <a:p>
            <a:r>
              <a:rPr lang="en-US" dirty="0" err="1" smtClean="0"/>
              <a:t>WasmVM</a:t>
            </a:r>
            <a:r>
              <a:rPr lang="en-US" dirty="0" smtClean="0"/>
              <a:t> contract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subchain</a:t>
            </a:r>
            <a:r>
              <a:rPr lang="en-US" dirty="0" smtClean="0"/>
              <a:t>(in developing)</a:t>
            </a:r>
            <a:endParaRPr lang="en-US" dirty="0" smtClean="0"/>
          </a:p>
          <a:p>
            <a:pPr lvl="1"/>
            <a:r>
              <a:rPr lang="en-US" dirty="0" smtClean="0"/>
              <a:t>C, C++, Rust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Ontology Smart Contract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tology深色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tology深色无底部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ntology 浅色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ntology 浅色无底部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Ontology智能合约</Template>
  <TotalTime>0</TotalTime>
  <Words>4429</Words>
  <Application>WPS Presentation</Application>
  <PresentationFormat>全屏显示(4:3)</PresentationFormat>
  <Paragraphs>252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61" baseType="lpstr">
      <vt:lpstr>Arial</vt:lpstr>
      <vt:lpstr>宋体</vt:lpstr>
      <vt:lpstr>Wingdings</vt:lpstr>
      <vt:lpstr>Source Han Sans CN ExtraLight</vt:lpstr>
      <vt:lpstr>Arial</vt:lpstr>
      <vt:lpstr>Source Han Sans CN</vt:lpstr>
      <vt:lpstr>Source Han Sans CN Medium</vt:lpstr>
      <vt:lpstr>Source Han Sans CN Light</vt:lpstr>
      <vt:lpstr>Source Han Sans CN Normal</vt:lpstr>
      <vt:lpstr>DengXian</vt:lpstr>
      <vt:lpstr>DengXian Light</vt:lpstr>
      <vt:lpstr>Source Han Sans CN Regular</vt:lpstr>
      <vt:lpstr>微软雅黑</vt:lpstr>
      <vt:lpstr>WenQuanYi Micro Hei</vt:lpstr>
      <vt:lpstr>宋体</vt:lpstr>
      <vt:lpstr>Arial Unicode MS</vt:lpstr>
      <vt:lpstr>AR PL UKai CN</vt:lpstr>
      <vt:lpstr>Webdings</vt:lpstr>
      <vt:lpstr>Times New Roman</vt:lpstr>
      <vt:lpstr>Ontology深色主题</vt:lpstr>
      <vt:lpstr>Ontology深色无底部 Logo</vt:lpstr>
      <vt:lpstr>Ontology 浅色主题</vt:lpstr>
      <vt:lpstr>Ontology 浅色无底部logo</vt:lpstr>
      <vt:lpstr>PowerPoint 演示文稿</vt:lpstr>
      <vt:lpstr>Ontology smart contract development</vt:lpstr>
      <vt:lpstr>Content</vt:lpstr>
      <vt:lpstr>Ontology Overview</vt:lpstr>
      <vt:lpstr>Ontology network architecture</vt:lpstr>
      <vt:lpstr>Token</vt:lpstr>
      <vt:lpstr>Ontology Smart Contract</vt:lpstr>
      <vt:lpstr>Ontology Smart Contract</vt:lpstr>
      <vt:lpstr>PowerPoint 演示文稿</vt:lpstr>
      <vt:lpstr>Environment Setting</vt:lpstr>
      <vt:lpstr>Environment Setting</vt:lpstr>
      <vt:lpstr>Toolkits</vt:lpstr>
      <vt:lpstr>Smart contract compilers</vt:lpstr>
      <vt:lpstr>Ontology SDK</vt:lpstr>
      <vt:lpstr>Ontology SDK</vt:lpstr>
      <vt:lpstr>Test Framework</vt:lpstr>
      <vt:lpstr>SmartX</vt:lpstr>
      <vt:lpstr>Cyano wallet</vt:lpstr>
      <vt:lpstr>How to develop smart contract </vt:lpstr>
      <vt:lpstr>A simple smart contract</vt:lpstr>
      <vt:lpstr>Compile smart contract</vt:lpstr>
      <vt:lpstr>Deploy smart contract</vt:lpstr>
      <vt:lpstr>Invoke smart contract</vt:lpstr>
      <vt:lpstr>PowerPoint 演示文稿</vt:lpstr>
      <vt:lpstr>PowerPoint 演示文稿</vt:lpstr>
      <vt:lpstr>Python APIs</vt:lpstr>
      <vt:lpstr>Practice</vt:lpstr>
      <vt:lpstr>Practice</vt:lpstr>
      <vt:lpstr>dAPI</vt:lpstr>
      <vt:lpstr>dAPI</vt:lpstr>
      <vt:lpstr>Wallet sample using dApi</vt:lpstr>
      <vt:lpstr>Document center</vt:lpstr>
      <vt:lpstr>PowerPoint 演示文稿</vt:lpstr>
      <vt:lpstr>Punica Suite</vt:lpstr>
      <vt:lpstr>Community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谈元</dc:creator>
  <cp:lastModifiedBy>zhoupw</cp:lastModifiedBy>
  <cp:revision>95</cp:revision>
  <dcterms:created xsi:type="dcterms:W3CDTF">2018-10-24T09:28:54Z</dcterms:created>
  <dcterms:modified xsi:type="dcterms:W3CDTF">2018-10-24T09:28:54Z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