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16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17" r:id="rId11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2" autoAdjust="0"/>
    <p:restoredTop sz="75796" autoAdjust="0"/>
  </p:normalViewPr>
  <p:slideViewPr>
    <p:cSldViewPr>
      <p:cViewPr>
        <p:scale>
          <a:sx n="70" d="100"/>
          <a:sy n="70" d="100"/>
        </p:scale>
        <p:origin x="1002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7819659-4CF2-43B9-9448-6984C5678F69}" type="datetimeFigureOut">
              <a:rPr lang="pl-PL"/>
              <a:pPr>
                <a:defRPr/>
              </a:pPr>
              <a:t>12.12.2016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55C483D-DA6A-4FD6-9B89-3799D3BA9113}" type="slidenum">
              <a:rPr lang="pl-PL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8234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smtClean="0"/>
              <a:t>W świecie</a:t>
            </a:r>
            <a:r>
              <a:rPr lang="pl-PL" baseline="0" dirty="0" smtClean="0"/>
              <a:t> modeli latających można odnieść wrażenie, że panuje duży chaos semantyczny. Jest to obszar techniki i nauki na który bardzo intensywnie oddziałuje kultura popularna, marketing, media i filmy. Nieporozumienie to dotyczy niepoprawnego używania rzeczownika „dron”. Mowa o utożsamianiu określenia „dron” z określeniami „wielowirnikowiec”, czy „quadcopter”.</a:t>
            </a:r>
            <a:endParaRPr lang="pl-PL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smtClean="0"/>
              <a:t>Dron, UAV (</a:t>
            </a:r>
            <a:r>
              <a:rPr lang="pl-PL" dirty="0" err="1" smtClean="0"/>
              <a:t>Unmanned</a:t>
            </a:r>
            <a:r>
              <a:rPr lang="pl-PL" dirty="0" smtClean="0"/>
              <a:t> </a:t>
            </a:r>
            <a:r>
              <a:rPr lang="pl-PL" dirty="0" err="1" smtClean="0"/>
              <a:t>aerial</a:t>
            </a:r>
            <a:r>
              <a:rPr lang="pl-PL" dirty="0" smtClean="0"/>
              <a:t> </a:t>
            </a:r>
            <a:r>
              <a:rPr lang="pl-PL" dirty="0" err="1" smtClean="0"/>
              <a:t>vehicle</a:t>
            </a:r>
            <a:r>
              <a:rPr lang="pl-PL" dirty="0" smtClean="0"/>
              <a:t>)</a:t>
            </a:r>
            <a:r>
              <a:rPr lang="pl-PL" baseline="0" dirty="0" smtClean="0"/>
              <a:t> – Ze względu na brak narzuconej definicji naukowej mogę się odwołać do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Oxford Dictionary.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Określa on rzeczownik DRON jako </a:t>
            </a:r>
            <a:r>
              <a:rPr lang="pl-PL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„bezzałogowa, zdalnie sterowana maszyna latająca lub pocisk”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Wg tej definicji zarówno prosty model zdalnie sterowany, jak i bezzałogowy samolot wojskowy można nazwać dronem,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RC – (ang. Remote/Radio Controlled) Modele zdalnie sterowane. Można podzielić na modele latające, jeżdżące oraz pływające. Rodzaj wyposażenia stosowany w każdym z powyższych rodzajów modelarstwa jest różny m.in. ze względu na ilość kanałów koniecznych do poprawnego kontrolowania modelu. Np. w modelu samochodu wystarczy nadajnik i odbiornik dwukanałowy, umożliwiający sterowanie mocą silnika oraz kierunkiem jazdy. Taka aparatura pozwala również na kontrolę prostego modelu szybowca, w którym steruje się sterem wysokości i kierunku, jest ona jednak zupełnie nieprzydatna w modelu samolotu, w którym steruje się także mocą silnika, lotkami oraz ew. innym wyposażeniem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Wielowirnikowiec – latający pojazd wirnikowy o więcej niż 2 śmigłach.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Quadcopter – zdalnie sterowany wielowirnikowiec o  4 śmigłach.  </a:t>
            </a:r>
            <a:b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pl-PL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zdjęciu widzimy wielowirnikowiec zbudowany na Uniwersytecie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Stamford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projekcie o nazwie STARMAC. Można ten skrót przetłumaczyć jako </a:t>
            </a:r>
            <a:r>
              <a:rPr lang="pl-PL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„Platforma testowa dla </a:t>
            </a:r>
            <a:r>
              <a:rPr lang="pl-PL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multiagentowej</a:t>
            </a:r>
            <a:r>
              <a:rPr lang="pl-PL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kontroli latającego </a:t>
            </a:r>
            <a:r>
              <a:rPr lang="pl-PL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wielowirnikowca</a:t>
            </a:r>
            <a:r>
              <a:rPr lang="pl-PL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endParaRPr lang="pl-PL" b="1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C483D-DA6A-4FD6-9B89-3799D3BA9113}" type="slidenum">
              <a:rPr lang="pl-PL" smtClean="0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240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Istnieją też rozwiązania o innej ilości wirników: 3 (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tricopter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5 (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pentacopter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6 (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heksacopter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8 (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octacopter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b="1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C483D-DA6A-4FD6-9B89-3799D3BA9113}" type="slidenum">
              <a:rPr lang="pl-PL" smtClean="0"/>
              <a:pPr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9609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="0" dirty="0" smtClean="0"/>
              <a:t>Rama nie musi mieć standardowego kształtu – centralnej płytki ramy i dołączonych ramion</a:t>
            </a:r>
            <a:r>
              <a:rPr lang="pl-PL" b="0" baseline="0" dirty="0" smtClean="0"/>
              <a:t> z zamocowanymi śmigłami. Konstrukcje mogą być różne, jak np. rama wycięta z jednego arkusza laminatu węglowego nazwana PIERŚCIEŃ</a:t>
            </a:r>
            <a:endParaRPr lang="pl-PL" b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C483D-DA6A-4FD6-9B89-3799D3BA9113}" type="slidenum">
              <a:rPr lang="pl-PL" smtClean="0"/>
              <a:pPr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6490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="0" dirty="0" smtClean="0"/>
              <a:t>Np. DJI </a:t>
            </a:r>
            <a:r>
              <a:rPr lang="pl-PL" b="0" dirty="0" err="1" smtClean="0"/>
              <a:t>Phantom</a:t>
            </a:r>
            <a:r>
              <a:rPr lang="pl-PL" b="0" dirty="0" smtClean="0"/>
              <a:t> – wszystko zabudowane w jednolitej obudowie</a:t>
            </a:r>
            <a:endParaRPr lang="pl-PL" b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C483D-DA6A-4FD6-9B89-3799D3BA9113}" type="slidenum">
              <a:rPr lang="pl-PL" smtClean="0"/>
              <a:pPr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8519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="0" dirty="0" smtClean="0"/>
              <a:t>Śmigła nie muszą być zamontowane jak</a:t>
            </a:r>
            <a:r>
              <a:rPr lang="pl-PL" b="0" baseline="0" dirty="0" smtClean="0"/>
              <a:t> na poprzednich ilustracjach. Montaż „od dołu” zapewnia wyższą sprawność śmigła. Montaż podwójny pozwala zachować mniejszy rozmiar.</a:t>
            </a:r>
            <a:endParaRPr lang="pl-PL" b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C483D-DA6A-4FD6-9B89-3799D3BA9113}" type="slidenum">
              <a:rPr lang="pl-PL" smtClean="0"/>
              <a:pPr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181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HyTAQ Robot (Hybrid Terrestrial and Aerial Quadrotor)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hybrydowy naziemny i powietrzny quadcopter.</a:t>
            </a:r>
            <a:endParaRPr lang="pl-PL" b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C483D-DA6A-4FD6-9B89-3799D3BA9113}" type="slidenum">
              <a:rPr lang="pl-PL" smtClean="0"/>
              <a:pPr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9583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HyTAQ Robot (Hybrid Terrestrial and Aerial Quadrotor)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hybrydowy naziemny i powietrzny quadcopter.</a:t>
            </a:r>
            <a:endParaRPr lang="pl-PL" b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C483D-DA6A-4FD6-9B89-3799D3BA9113}" type="slidenum">
              <a:rPr lang="pl-PL" smtClean="0"/>
              <a:pPr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6952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99FCFD-D7C3-4A7F-9BE1-36A3DD248744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81861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87828-5A06-4599-B4C8-148A0DD23D17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5905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84988" y="476250"/>
            <a:ext cx="1801812" cy="5649913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476375" y="476250"/>
            <a:ext cx="5256213" cy="5649913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240182-CECA-41B4-B5C3-B64C01B216D4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30911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30C4E8-D3C5-4A66-AB54-09B4D124EFB7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6793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AB868E-737B-4D84-AB2E-764EC356873A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33480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476375" y="1628775"/>
            <a:ext cx="3529013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157788" y="1628775"/>
            <a:ext cx="3529012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FC832B-9447-4117-AA58-8932A1CB7FCA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8260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143E85-717F-4C25-B9B8-6A8FE1E371B3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20230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0D091C-DCD6-47DB-AD16-6BF0365FD417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48205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686A3E-E59C-4122-A0B2-32669C11CE4C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72198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690371-21A9-428F-A0F6-74A74B06666D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6960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A657D6-FB0D-4C52-ADBD-20A85C496137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54225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 wzorca tytułu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style wzorca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fld id="{58F68F3D-6753-4808-A2E4-DC23BD9A711C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h.edu.pl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2565400"/>
            <a:ext cx="8215313" cy="1504950"/>
          </a:xfrm>
        </p:spPr>
        <p:txBody>
          <a:bodyPr lIns="0" tIns="0" rIns="0" bIns="0" anchor="t"/>
          <a:lstStyle/>
          <a:p>
            <a:pPr algn="ctr" eaLnBrk="1" hangingPunct="1">
              <a:lnSpc>
                <a:spcPts val="3800"/>
              </a:lnSpc>
            </a:pPr>
            <a:r>
              <a:rPr lang="pl-PL" sz="3200" dirty="0"/>
              <a:t>Projekt i budowa modelu zdalnie sterowanego typu quadcopter</a:t>
            </a:r>
            <a:r>
              <a:rPr lang="pl-PL" altLang="pl-PL" sz="3000" dirty="0" smtClean="0">
                <a:solidFill>
                  <a:schemeClr val="tx1"/>
                </a:solidFill>
              </a:rPr>
              <a:t/>
            </a:r>
            <a:br>
              <a:rPr lang="pl-PL" altLang="pl-PL" sz="3000" dirty="0" smtClean="0">
                <a:solidFill>
                  <a:schemeClr val="tx1"/>
                </a:solidFill>
              </a:rPr>
            </a:br>
            <a:endParaRPr lang="pl-PL" altLang="pl-PL" sz="3000" dirty="0" smtClean="0">
              <a:solidFill>
                <a:schemeClr val="tx1"/>
              </a:solidFill>
            </a:endParaRP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215900" y="4221163"/>
            <a:ext cx="1979613" cy="720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pl-PL" altLang="pl-PL" sz="1800" b="1" dirty="0" smtClean="0">
                <a:latin typeface="Verdana" panose="020B0604030504040204" pitchFamily="34" charset="0"/>
              </a:rPr>
              <a:t>Wykonał:</a:t>
            </a:r>
            <a:endParaRPr lang="pl-PL" altLang="pl-PL" sz="1800" b="1" dirty="0">
              <a:latin typeface="Verdana" panose="020B0604030504040204" pitchFamily="34" charset="0"/>
            </a:endParaRPr>
          </a:p>
          <a:p>
            <a:pPr eaLnBrk="1" hangingPunct="1">
              <a:lnSpc>
                <a:spcPts val="2400"/>
              </a:lnSpc>
            </a:pPr>
            <a:r>
              <a:rPr lang="pl-PL" altLang="pl-PL" sz="1400" b="1" dirty="0" smtClean="0">
                <a:latin typeface="Verdana" panose="020B0604030504040204" pitchFamily="34" charset="0"/>
              </a:rPr>
              <a:t>Łukasz Drożdż</a:t>
            </a:r>
            <a:r>
              <a:rPr lang="pl-PL" altLang="pl-PL" sz="1800" b="1" dirty="0">
                <a:latin typeface="Verdana" panose="020B0604030504040204" pitchFamily="34" charset="0"/>
              </a:rPr>
              <a:t>		</a:t>
            </a: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3995738" y="5468938"/>
            <a:ext cx="5003800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600"/>
              </a:lnSpc>
            </a:pPr>
            <a:r>
              <a:rPr lang="pl-PL" altLang="pl-PL" sz="1600" b="1" dirty="0">
                <a:latin typeface="Verdana" panose="020B0604030504040204" pitchFamily="34" charset="0"/>
              </a:rPr>
              <a:t>Wydział Inżynierii Mechanicznej i Robotyki</a:t>
            </a:r>
          </a:p>
          <a:p>
            <a:pPr eaLnBrk="1" hangingPunct="1">
              <a:lnSpc>
                <a:spcPts val="1600"/>
              </a:lnSpc>
            </a:pPr>
            <a:endParaRPr lang="pl-PL" altLang="pl-PL" sz="1600" b="1" dirty="0">
              <a:latin typeface="Verdana" panose="020B0604030504040204" pitchFamily="34" charset="0"/>
            </a:endParaRPr>
          </a:p>
          <a:p>
            <a:pPr eaLnBrk="1" hangingPunct="1">
              <a:lnSpc>
                <a:spcPts val="1600"/>
              </a:lnSpc>
            </a:pPr>
            <a:r>
              <a:rPr lang="pl-PL" altLang="pl-PL" sz="1600" b="1" dirty="0" smtClean="0">
                <a:latin typeface="Verdana" panose="020B0604030504040204" pitchFamily="34" charset="0"/>
              </a:rPr>
              <a:t>Katedra Robotyki i Mechatroniki</a:t>
            </a:r>
            <a:r>
              <a:rPr lang="pl-PL" altLang="pl-PL" sz="1600" b="1" dirty="0">
                <a:latin typeface="Verdana" panose="020B0604030504040204" pitchFamily="34" charset="0"/>
              </a:rPr>
              <a:t/>
            </a:r>
            <a:br>
              <a:rPr lang="pl-PL" altLang="pl-PL" sz="1600" b="1" dirty="0">
                <a:latin typeface="Verdana" panose="020B0604030504040204" pitchFamily="34" charset="0"/>
              </a:rPr>
            </a:br>
            <a:r>
              <a:rPr lang="pl-PL" altLang="pl-PL" sz="1600" b="1" dirty="0">
                <a:latin typeface="Verdana" panose="020B0604030504040204" pitchFamily="34" charset="0"/>
              </a:rPr>
              <a:t/>
            </a:r>
            <a:br>
              <a:rPr lang="pl-PL" altLang="pl-PL" sz="1600" b="1" dirty="0">
                <a:latin typeface="Verdana" panose="020B0604030504040204" pitchFamily="34" charset="0"/>
              </a:rPr>
            </a:br>
            <a:endParaRPr lang="pl-PL" altLang="pl-PL" sz="700" dirty="0">
              <a:latin typeface="Verdana" panose="020B0604030504040204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7631113" y="6611938"/>
            <a:ext cx="1512887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l-PL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  <a:hlinkClick r:id="rId3"/>
              </a:rPr>
              <a:t>www.agh.edu.pl</a:t>
            </a:r>
            <a:endParaRPr lang="pl-PL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8604" y="4941168"/>
            <a:ext cx="2841228" cy="720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pl-PL" altLang="pl-PL" sz="1800" b="1" dirty="0" smtClean="0">
                <a:latin typeface="Verdana" panose="020B0604030504040204" pitchFamily="34" charset="0"/>
              </a:rPr>
              <a:t>Promotor:</a:t>
            </a:r>
            <a:endParaRPr lang="pl-PL" altLang="pl-PL" sz="1800" b="1" dirty="0">
              <a:latin typeface="Verdana" panose="020B0604030504040204" pitchFamily="34" charset="0"/>
            </a:endParaRPr>
          </a:p>
          <a:p>
            <a:pPr eaLnBrk="1" hangingPunct="1">
              <a:lnSpc>
                <a:spcPts val="2400"/>
              </a:lnSpc>
            </a:pPr>
            <a:r>
              <a:rPr lang="pl-PL" altLang="pl-PL" sz="1400" b="1" dirty="0" smtClean="0">
                <a:latin typeface="Verdana" panose="020B0604030504040204" pitchFamily="34" charset="0"/>
              </a:rPr>
              <a:t>dr hab. inż. Mariusz </a:t>
            </a:r>
            <a:r>
              <a:rPr lang="pl-PL" altLang="pl-PL" sz="1400" b="1" dirty="0" err="1" smtClean="0">
                <a:latin typeface="Verdana" panose="020B0604030504040204" pitchFamily="34" charset="0"/>
              </a:rPr>
              <a:t>Giergiel</a:t>
            </a:r>
            <a:endParaRPr lang="pl-PL" altLang="pl-PL" sz="1800" b="1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Źródła: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1200" dirty="0" smtClean="0"/>
              <a:t>[1] </a:t>
            </a:r>
            <a:r>
              <a:rPr lang="pl-PL" sz="1200" dirty="0" smtClean="0"/>
              <a:t>H. Huang, G. Hoffmann, S. </a:t>
            </a:r>
            <a:r>
              <a:rPr lang="pl-PL" sz="1200" dirty="0" err="1" smtClean="0"/>
              <a:t>Waslander</a:t>
            </a:r>
            <a:r>
              <a:rPr lang="pl-PL" sz="1200" dirty="0" smtClean="0"/>
              <a:t>, and C. </a:t>
            </a:r>
            <a:r>
              <a:rPr lang="pl-PL" sz="1200" dirty="0" err="1" smtClean="0"/>
              <a:t>Tomlin</a:t>
            </a:r>
            <a:r>
              <a:rPr lang="pl-PL" sz="1200" dirty="0" smtClean="0"/>
              <a:t>, “</a:t>
            </a:r>
            <a:r>
              <a:rPr lang="pl-PL" sz="1200" dirty="0" err="1" smtClean="0"/>
              <a:t>Aerodynamics</a:t>
            </a:r>
            <a:r>
              <a:rPr lang="pl-PL" sz="1200" dirty="0" smtClean="0"/>
              <a:t> and </a:t>
            </a:r>
            <a:r>
              <a:rPr lang="pl-PL" sz="1200" dirty="0" err="1" smtClean="0"/>
              <a:t>control</a:t>
            </a:r>
            <a:r>
              <a:rPr lang="pl-PL" sz="1200" dirty="0" smtClean="0"/>
              <a:t> of </a:t>
            </a:r>
            <a:r>
              <a:rPr lang="pl-PL" sz="1200" dirty="0" err="1" smtClean="0"/>
              <a:t>autonomous</a:t>
            </a:r>
            <a:r>
              <a:rPr lang="pl-PL" sz="1200" dirty="0" smtClean="0"/>
              <a:t> </a:t>
            </a:r>
            <a:r>
              <a:rPr lang="pl-PL" sz="1200" dirty="0" err="1" smtClean="0"/>
              <a:t>quadrotor</a:t>
            </a:r>
            <a:r>
              <a:rPr lang="pl-PL" sz="1200" dirty="0" smtClean="0"/>
              <a:t> </a:t>
            </a:r>
            <a:r>
              <a:rPr lang="pl-PL" sz="1200" dirty="0" err="1" smtClean="0"/>
              <a:t>helicopters</a:t>
            </a:r>
            <a:r>
              <a:rPr lang="pl-PL" sz="1200" dirty="0" smtClean="0"/>
              <a:t> in </a:t>
            </a:r>
            <a:r>
              <a:rPr lang="pl-PL" sz="1200" dirty="0" err="1" smtClean="0"/>
              <a:t>aggressive</a:t>
            </a:r>
            <a:r>
              <a:rPr lang="pl-PL" sz="1200" dirty="0" smtClean="0"/>
              <a:t> </a:t>
            </a:r>
            <a:r>
              <a:rPr lang="pl-PL" sz="1200" dirty="0" err="1" smtClean="0"/>
              <a:t>maneuvering</a:t>
            </a:r>
            <a:r>
              <a:rPr lang="pl-PL" sz="1200" dirty="0" smtClean="0"/>
              <a:t>,” in </a:t>
            </a:r>
            <a:r>
              <a:rPr lang="pl-PL" sz="1200" dirty="0" err="1" smtClean="0"/>
              <a:t>Proceedings</a:t>
            </a:r>
            <a:r>
              <a:rPr lang="pl-PL" sz="1200" dirty="0" smtClean="0"/>
              <a:t> of the IEEE International Conference on </a:t>
            </a:r>
            <a:r>
              <a:rPr lang="pl-PL" sz="1200" dirty="0" err="1" smtClean="0"/>
              <a:t>Robotics</a:t>
            </a:r>
            <a:r>
              <a:rPr lang="pl-PL" sz="1200" dirty="0" smtClean="0"/>
              <a:t> and Automation (ICRA), pp. 3277 –3282, 2009. </a:t>
            </a:r>
          </a:p>
          <a:p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108634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Czym jest quadcopter</a:t>
            </a:r>
            <a:r>
              <a:rPr lang="pl-PL" dirty="0"/>
              <a:t>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l-PL" dirty="0" smtClean="0"/>
              <a:t>Dron, UAV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Model RC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Wielowirnikowiec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Quadcopter</a:t>
            </a:r>
          </a:p>
          <a:p>
            <a:pPr marL="0" indent="0">
              <a:lnSpc>
                <a:spcPct val="150000"/>
              </a:lnSpc>
              <a:buNone/>
            </a:pPr>
            <a:endParaRPr lang="pl-PL" dirty="0" smtClean="0"/>
          </a:p>
        </p:txBody>
      </p:sp>
      <p:grpSp>
        <p:nvGrpSpPr>
          <p:cNvPr id="8" name="Grupa 7"/>
          <p:cNvGrpSpPr/>
          <p:nvPr/>
        </p:nvGrpSpPr>
        <p:grpSpPr>
          <a:xfrm>
            <a:off x="4860032" y="1962445"/>
            <a:ext cx="3960440" cy="3408084"/>
            <a:chOff x="4211960" y="2132856"/>
            <a:chExt cx="4248472" cy="3492694"/>
          </a:xfrm>
        </p:grpSpPr>
        <p:pic>
          <p:nvPicPr>
            <p:cNvPr id="6" name="Obraz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2132856"/>
              <a:ext cx="4195084" cy="3082610"/>
            </a:xfrm>
            <a:prstGeom prst="rect">
              <a:avLst/>
            </a:prstGeom>
          </p:spPr>
        </p:pic>
        <p:sp>
          <p:nvSpPr>
            <p:cNvPr id="7" name="pole tekstowe 6"/>
            <p:cNvSpPr txBox="1"/>
            <p:nvPr/>
          </p:nvSpPr>
          <p:spPr>
            <a:xfrm>
              <a:off x="4211960" y="5373216"/>
              <a:ext cx="4248472" cy="252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smtClean="0"/>
                <a:t>Rys. 1 STARMAC II [1]</a:t>
              </a:r>
              <a:endParaRPr lang="pl-PL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962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Rozwiązania konstrukcyjne </a:t>
            </a:r>
            <a:r>
              <a:rPr lang="pl-PL" dirty="0" err="1" smtClean="0"/>
              <a:t>wielowirnikowców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Ilość wirników</a:t>
            </a:r>
            <a:endParaRPr lang="pl-PL" dirty="0"/>
          </a:p>
        </p:txBody>
      </p:sp>
      <p:grpSp>
        <p:nvGrpSpPr>
          <p:cNvPr id="8" name="Grupa 7"/>
          <p:cNvGrpSpPr/>
          <p:nvPr/>
        </p:nvGrpSpPr>
        <p:grpSpPr>
          <a:xfrm>
            <a:off x="4283968" y="1417637"/>
            <a:ext cx="4402832" cy="4759545"/>
            <a:chOff x="4211960" y="2222074"/>
            <a:chExt cx="4248472" cy="3440355"/>
          </a:xfrm>
        </p:grpSpPr>
        <p:pic>
          <p:nvPicPr>
            <p:cNvPr id="9" name="Obraz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2222074"/>
              <a:ext cx="4195085" cy="2904173"/>
            </a:xfrm>
            <a:prstGeom prst="rect">
              <a:avLst/>
            </a:prstGeom>
          </p:spPr>
        </p:pic>
        <p:sp>
          <p:nvSpPr>
            <p:cNvPr id="10" name="pole tekstowe 9"/>
            <p:cNvSpPr txBox="1"/>
            <p:nvPr/>
          </p:nvSpPr>
          <p:spPr>
            <a:xfrm>
              <a:off x="4211960" y="5373216"/>
              <a:ext cx="4248472" cy="289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smtClean="0"/>
                <a:t>Rys. 2 </a:t>
              </a:r>
              <a:r>
                <a:rPr lang="pl-PL" sz="1000" dirty="0" err="1" smtClean="0"/>
                <a:t>Octacopter</a:t>
              </a:r>
              <a:r>
                <a:rPr lang="pl-PL" sz="1000" dirty="0" smtClean="0"/>
                <a:t>  [http://static.dji.com/</a:t>
              </a:r>
              <a:r>
                <a:rPr lang="pl-PL" sz="1000" dirty="0" err="1" smtClean="0"/>
                <a:t>uploads</a:t>
              </a:r>
              <a:r>
                <a:rPr lang="pl-PL" sz="1000" dirty="0" smtClean="0"/>
                <a:t>/</a:t>
              </a:r>
              <a:r>
                <a:rPr lang="pl-PL" sz="1000" dirty="0" err="1" smtClean="0"/>
                <a:t>post_picture</a:t>
              </a:r>
              <a:r>
                <a:rPr lang="pl-PL" sz="1000" dirty="0" smtClean="0"/>
                <a:t>/</a:t>
              </a:r>
              <a:r>
                <a:rPr lang="pl-PL" sz="1000" dirty="0" err="1" smtClean="0"/>
                <a:t>name</a:t>
              </a:r>
              <a:r>
                <a:rPr lang="pl-PL" sz="1000" dirty="0" smtClean="0"/>
                <a:t>/1/s1000_01.JPG]</a:t>
              </a:r>
              <a:endParaRPr lang="pl-PL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113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Rozwiązania konstrukcyjne </a:t>
            </a:r>
            <a:r>
              <a:rPr lang="pl-PL" dirty="0" err="1" smtClean="0"/>
              <a:t>wielowirnikowców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Kształt ramy</a:t>
            </a:r>
            <a:endParaRPr lang="pl-PL" dirty="0"/>
          </a:p>
        </p:txBody>
      </p:sp>
      <p:grpSp>
        <p:nvGrpSpPr>
          <p:cNvPr id="8" name="Grupa 7"/>
          <p:cNvGrpSpPr/>
          <p:nvPr/>
        </p:nvGrpSpPr>
        <p:grpSpPr>
          <a:xfrm>
            <a:off x="4283968" y="1417637"/>
            <a:ext cx="4402832" cy="4759545"/>
            <a:chOff x="4211960" y="2222074"/>
            <a:chExt cx="4248472" cy="3440355"/>
          </a:xfrm>
        </p:grpSpPr>
        <p:pic>
          <p:nvPicPr>
            <p:cNvPr id="9" name="Obraz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9215" y="2222074"/>
              <a:ext cx="4100574" cy="2904173"/>
            </a:xfrm>
            <a:prstGeom prst="rect">
              <a:avLst/>
            </a:prstGeom>
          </p:spPr>
        </p:pic>
        <p:sp>
          <p:nvSpPr>
            <p:cNvPr id="10" name="pole tekstowe 9"/>
            <p:cNvSpPr txBox="1"/>
            <p:nvPr/>
          </p:nvSpPr>
          <p:spPr>
            <a:xfrm>
              <a:off x="4211960" y="5373216"/>
              <a:ext cx="4248472" cy="289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smtClean="0"/>
                <a:t>Rys. 2 Rama typu ring</a:t>
              </a:r>
            </a:p>
            <a:p>
              <a:r>
                <a:rPr lang="pl-PL" sz="1000" dirty="0" smtClean="0"/>
                <a:t>[http://www.rc-drones.com/</a:t>
              </a:r>
              <a:r>
                <a:rPr lang="pl-PL" sz="1000" dirty="0" err="1" smtClean="0"/>
                <a:t>images</a:t>
              </a:r>
              <a:r>
                <a:rPr lang="pl-PL" sz="1000" dirty="0" smtClean="0"/>
                <a:t>/pfg-328quad-pic5.jpg]</a:t>
              </a:r>
              <a:endParaRPr lang="pl-PL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5965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Rozwiązania konstrukcyjne </a:t>
            </a:r>
            <a:r>
              <a:rPr lang="pl-PL" dirty="0" err="1" smtClean="0"/>
              <a:t>wielowirnikowców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Kształt ramy</a:t>
            </a:r>
            <a:endParaRPr lang="pl-PL" dirty="0"/>
          </a:p>
        </p:txBody>
      </p:sp>
      <p:grpSp>
        <p:nvGrpSpPr>
          <p:cNvPr id="8" name="Grupa 7"/>
          <p:cNvGrpSpPr/>
          <p:nvPr/>
        </p:nvGrpSpPr>
        <p:grpSpPr>
          <a:xfrm>
            <a:off x="2481556" y="2231332"/>
            <a:ext cx="7933435" cy="4105969"/>
            <a:chOff x="4259215" y="2810239"/>
            <a:chExt cx="5371277" cy="2109702"/>
          </a:xfrm>
        </p:grpSpPr>
        <p:pic>
          <p:nvPicPr>
            <p:cNvPr id="9" name="Obraz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9215" y="2810239"/>
              <a:ext cx="4100574" cy="1727843"/>
            </a:xfrm>
            <a:prstGeom prst="rect">
              <a:avLst/>
            </a:prstGeom>
          </p:spPr>
        </p:pic>
        <p:sp>
          <p:nvSpPr>
            <p:cNvPr id="10" name="pole tekstowe 9"/>
            <p:cNvSpPr txBox="1"/>
            <p:nvPr/>
          </p:nvSpPr>
          <p:spPr>
            <a:xfrm>
              <a:off x="5382020" y="4626940"/>
              <a:ext cx="4248472" cy="293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smtClean="0"/>
                <a:t>Rys. 4 DJI </a:t>
              </a:r>
              <a:r>
                <a:rPr lang="pl-PL" sz="1000" dirty="0" err="1" smtClean="0"/>
                <a:t>Phantom</a:t>
              </a:r>
              <a:endParaRPr lang="pl-PL" sz="1000" dirty="0" smtClean="0"/>
            </a:p>
            <a:p>
              <a:r>
                <a:rPr lang="pl-PL" sz="1000" dirty="0" smtClean="0"/>
                <a:t>[http://zi5fccrezotc23ug.zippykid.netdna-cdn.com/</a:t>
              </a:r>
              <a:r>
                <a:rPr lang="pl-PL" sz="1000" dirty="0" err="1" smtClean="0"/>
                <a:t>wp-content</a:t>
              </a:r>
              <a:r>
                <a:rPr lang="pl-PL" sz="1000" dirty="0" smtClean="0"/>
                <a:t>/</a:t>
              </a:r>
              <a:r>
                <a:rPr lang="pl-PL" sz="1000" dirty="0" err="1" smtClean="0"/>
                <a:t>uploads</a:t>
              </a:r>
              <a:r>
                <a:rPr lang="pl-PL" sz="1000" dirty="0" smtClean="0"/>
                <a:t>/2015/01/dji-phantom-firmware-upgrade.png]</a:t>
              </a:r>
              <a:endParaRPr lang="pl-PL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9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Rozwiązania konstrukcyjne </a:t>
            </a:r>
            <a:r>
              <a:rPr lang="pl-PL" dirty="0" err="1" smtClean="0"/>
              <a:t>wielowirnikowców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Usytuowanie </a:t>
            </a:r>
            <a:r>
              <a:rPr lang="pl-PL" dirty="0"/>
              <a:t>ś</a:t>
            </a:r>
            <a:r>
              <a:rPr lang="pl-PL" dirty="0" smtClean="0"/>
              <a:t>migieł</a:t>
            </a:r>
            <a:endParaRPr lang="pl-PL" dirty="0"/>
          </a:p>
        </p:txBody>
      </p:sp>
      <p:grpSp>
        <p:nvGrpSpPr>
          <p:cNvPr id="8" name="Grupa 7"/>
          <p:cNvGrpSpPr/>
          <p:nvPr/>
        </p:nvGrpSpPr>
        <p:grpSpPr>
          <a:xfrm>
            <a:off x="3921091" y="2231329"/>
            <a:ext cx="4777143" cy="3686013"/>
            <a:chOff x="3861804" y="2810238"/>
            <a:chExt cx="4609659" cy="2699273"/>
          </a:xfrm>
        </p:grpSpPr>
        <p:pic>
          <p:nvPicPr>
            <p:cNvPr id="9" name="Obraz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1804" y="2810238"/>
              <a:ext cx="4449680" cy="2037151"/>
            </a:xfrm>
            <a:prstGeom prst="rect">
              <a:avLst/>
            </a:prstGeom>
          </p:spPr>
        </p:pic>
        <p:sp>
          <p:nvSpPr>
            <p:cNvPr id="10" name="pole tekstowe 9"/>
            <p:cNvSpPr txBox="1"/>
            <p:nvPr/>
          </p:nvSpPr>
          <p:spPr>
            <a:xfrm>
              <a:off x="4222991" y="5216510"/>
              <a:ext cx="4248472" cy="293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smtClean="0"/>
                <a:t>Rys. 5 DJI </a:t>
              </a:r>
              <a:r>
                <a:rPr lang="pl-PL" sz="1000" dirty="0" err="1" smtClean="0"/>
                <a:t>Phantom</a:t>
              </a:r>
              <a:endParaRPr lang="pl-PL" sz="1000" dirty="0" smtClean="0"/>
            </a:p>
            <a:p>
              <a:r>
                <a:rPr lang="pl-PL" sz="1000" dirty="0" smtClean="0"/>
                <a:t>[http://www.rc-drones.com/</a:t>
              </a:r>
              <a:r>
                <a:rPr lang="pl-PL" sz="1000" dirty="0" err="1" smtClean="0"/>
                <a:t>images</a:t>
              </a:r>
              <a:r>
                <a:rPr lang="pl-PL" sz="1000" dirty="0" smtClean="0"/>
                <a:t>/pfg-328quad-pic5.jpg]</a:t>
              </a:r>
              <a:endParaRPr lang="pl-PL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48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Rozwiązania konstrukcyjne </a:t>
            </a:r>
            <a:r>
              <a:rPr lang="pl-PL" dirty="0" err="1" smtClean="0"/>
              <a:t>wielowirnikowców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Niestandardowe rozwiązania – np. </a:t>
            </a:r>
            <a:r>
              <a:rPr lang="pt-BR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HyTAQ</a:t>
            </a:r>
            <a:endParaRPr lang="pl-PL" dirty="0"/>
          </a:p>
        </p:txBody>
      </p:sp>
      <p:grpSp>
        <p:nvGrpSpPr>
          <p:cNvPr id="8" name="Grupa 7"/>
          <p:cNvGrpSpPr/>
          <p:nvPr/>
        </p:nvGrpSpPr>
        <p:grpSpPr>
          <a:xfrm>
            <a:off x="2048863" y="2325853"/>
            <a:ext cx="6461189" cy="3964662"/>
            <a:chOff x="2818714" y="2879458"/>
            <a:chExt cx="5492770" cy="2599379"/>
          </a:xfrm>
        </p:grpSpPr>
        <p:pic>
          <p:nvPicPr>
            <p:cNvPr id="9" name="Obraz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1144" y="2879458"/>
              <a:ext cx="5490340" cy="2342766"/>
            </a:xfrm>
            <a:prstGeom prst="rect">
              <a:avLst/>
            </a:prstGeom>
          </p:spPr>
        </p:pic>
        <p:sp>
          <p:nvSpPr>
            <p:cNvPr id="10" name="pole tekstowe 9"/>
            <p:cNvSpPr txBox="1"/>
            <p:nvPr/>
          </p:nvSpPr>
          <p:spPr>
            <a:xfrm>
              <a:off x="2818714" y="5216510"/>
              <a:ext cx="4248472" cy="262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smtClean="0"/>
                <a:t>Rys. 6 </a:t>
              </a:r>
              <a:r>
                <a:rPr lang="pl-PL" sz="1000" dirty="0" err="1" smtClean="0"/>
                <a:t>HyTAQ</a:t>
              </a:r>
              <a:endParaRPr lang="pl-PL" sz="1000" dirty="0" smtClean="0"/>
            </a:p>
            <a:p>
              <a:r>
                <a:rPr lang="pl-PL" sz="1000" dirty="0" smtClean="0"/>
                <a:t>[http://www.techaw.com/</a:t>
              </a:r>
              <a:r>
                <a:rPr lang="pl-PL" sz="1000" dirty="0" err="1" smtClean="0"/>
                <a:t>wp-content</a:t>
              </a:r>
              <a:r>
                <a:rPr lang="pl-PL" sz="1000" dirty="0" smtClean="0"/>
                <a:t>/</a:t>
              </a:r>
              <a:r>
                <a:rPr lang="pl-PL" sz="1000" dirty="0" err="1" smtClean="0"/>
                <a:t>uploads</a:t>
              </a:r>
              <a:r>
                <a:rPr lang="pl-PL" sz="1000" dirty="0" smtClean="0"/>
                <a:t>/2012/11/hytaq-robot.jpg]</a:t>
              </a:r>
              <a:endParaRPr lang="pl-PL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0045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Rozwiązania konstrukcyjne </a:t>
            </a:r>
            <a:r>
              <a:rPr lang="pl-PL" dirty="0" err="1" smtClean="0"/>
              <a:t>wielowirnikowców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Niestandardowe rozwiązania – np. </a:t>
            </a:r>
            <a:r>
              <a:rPr lang="pt-BR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HyTAQ</a:t>
            </a:r>
            <a:endParaRPr lang="pl-PL" dirty="0"/>
          </a:p>
        </p:txBody>
      </p:sp>
      <p:grpSp>
        <p:nvGrpSpPr>
          <p:cNvPr id="8" name="Grupa 7"/>
          <p:cNvGrpSpPr/>
          <p:nvPr/>
        </p:nvGrpSpPr>
        <p:grpSpPr>
          <a:xfrm>
            <a:off x="2048863" y="2325853"/>
            <a:ext cx="6461189" cy="3964662"/>
            <a:chOff x="2818714" y="2879458"/>
            <a:chExt cx="5492770" cy="2599379"/>
          </a:xfrm>
        </p:grpSpPr>
        <p:pic>
          <p:nvPicPr>
            <p:cNvPr id="9" name="Obraz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1144" y="2879458"/>
              <a:ext cx="5490340" cy="2342766"/>
            </a:xfrm>
            <a:prstGeom prst="rect">
              <a:avLst/>
            </a:prstGeom>
          </p:spPr>
        </p:pic>
        <p:sp>
          <p:nvSpPr>
            <p:cNvPr id="10" name="pole tekstowe 9"/>
            <p:cNvSpPr txBox="1"/>
            <p:nvPr/>
          </p:nvSpPr>
          <p:spPr>
            <a:xfrm>
              <a:off x="2818714" y="5216510"/>
              <a:ext cx="4248472" cy="262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smtClean="0"/>
                <a:t>Rys. 6 </a:t>
              </a:r>
              <a:r>
                <a:rPr lang="pl-PL" sz="1000" dirty="0" err="1" smtClean="0"/>
                <a:t>HyTAQ</a:t>
              </a:r>
              <a:endParaRPr lang="pl-PL" sz="1000" dirty="0" smtClean="0"/>
            </a:p>
            <a:p>
              <a:r>
                <a:rPr lang="pl-PL" sz="1000" dirty="0" smtClean="0"/>
                <a:t>[http://www.techaw.com/</a:t>
              </a:r>
              <a:r>
                <a:rPr lang="pl-PL" sz="1000" dirty="0" err="1" smtClean="0"/>
                <a:t>wp-content</a:t>
              </a:r>
              <a:r>
                <a:rPr lang="pl-PL" sz="1000" dirty="0" smtClean="0"/>
                <a:t>/</a:t>
              </a:r>
              <a:r>
                <a:rPr lang="pl-PL" sz="1000" dirty="0" err="1" smtClean="0"/>
                <a:t>uploads</a:t>
              </a:r>
              <a:r>
                <a:rPr lang="pl-PL" sz="1000" dirty="0" smtClean="0"/>
                <a:t>/2012/11/hytaq-robot.jpg]</a:t>
              </a:r>
              <a:endParaRPr lang="pl-PL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95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Zastosowania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5953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kt domyślny">
  <a:themeElements>
    <a:clrScheme name="Niestandardowy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FF"/>
      </a:hlink>
      <a:folHlink>
        <a:srgbClr val="FFFFFF"/>
      </a:folHlink>
    </a:clrScheme>
    <a:fontScheme name="Projekt domyśln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jekt domyśln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580</Words>
  <Application>Microsoft Office PowerPoint</Application>
  <PresentationFormat>Pokaz na ekranie (4:3)</PresentationFormat>
  <Paragraphs>64</Paragraphs>
  <Slides>10</Slides>
  <Notes>7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6" baseType="lpstr">
      <vt:lpstr>Arial</vt:lpstr>
      <vt:lpstr>Verdana</vt:lpstr>
      <vt:lpstr>Calibri</vt:lpstr>
      <vt:lpstr>Wingdings</vt:lpstr>
      <vt:lpstr>Droid Sans Fallback</vt:lpstr>
      <vt:lpstr>Projekt domyślny</vt:lpstr>
      <vt:lpstr>Projekt i budowa modelu zdalnie sterowanego typu quadcopter </vt:lpstr>
      <vt:lpstr>Czym jest quadcopter?</vt:lpstr>
      <vt:lpstr>Rozwiązania konstrukcyjne wielowirnikowców</vt:lpstr>
      <vt:lpstr>Rozwiązania konstrukcyjne wielowirnikowców</vt:lpstr>
      <vt:lpstr>Rozwiązania konstrukcyjne wielowirnikowców</vt:lpstr>
      <vt:lpstr>Rozwiązania konstrukcyjne wielowirnikowców</vt:lpstr>
      <vt:lpstr>Rozwiązania konstrukcyjne wielowirnikowców</vt:lpstr>
      <vt:lpstr>Rozwiązania konstrukcyjne wielowirnikowców</vt:lpstr>
      <vt:lpstr>Zastosowania</vt:lpstr>
      <vt:lpstr>Źródła:</vt:lpstr>
    </vt:vector>
  </TitlesOfParts>
  <Company>AGH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Maciek</dc:creator>
  <cp:lastModifiedBy>Łukasz Drożdż</cp:lastModifiedBy>
  <cp:revision>146</cp:revision>
  <dcterms:created xsi:type="dcterms:W3CDTF">2007-09-26T12:45:04Z</dcterms:created>
  <dcterms:modified xsi:type="dcterms:W3CDTF">2016-12-12T18:08:03Z</dcterms:modified>
</cp:coreProperties>
</file>