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6" r:id="rId3"/>
    <p:sldId id="342" r:id="rId4"/>
    <p:sldId id="345" r:id="rId5"/>
    <p:sldId id="344" r:id="rId6"/>
    <p:sldId id="346" r:id="rId7"/>
    <p:sldId id="347" r:id="rId8"/>
    <p:sldId id="366" r:id="rId9"/>
    <p:sldId id="369" r:id="rId10"/>
    <p:sldId id="367" r:id="rId11"/>
    <p:sldId id="361" r:id="rId12"/>
    <p:sldId id="349" r:id="rId13"/>
    <p:sldId id="362" r:id="rId14"/>
    <p:sldId id="364" r:id="rId15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3" autoAdjust="0"/>
    <p:restoredTop sz="68337" autoAdjust="0"/>
  </p:normalViewPr>
  <p:slideViewPr>
    <p:cSldViewPr>
      <p:cViewPr varScale="1">
        <p:scale>
          <a:sx n="80" d="100"/>
          <a:sy n="80" d="100"/>
        </p:scale>
        <p:origin x="17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819659-4CF2-43B9-9448-6984C5678F69}" type="datetimeFigureOut">
              <a:rPr lang="pl-PL"/>
              <a:pPr>
                <a:defRPr/>
              </a:pPr>
              <a:t>19.01.2017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55C483D-DA6A-4FD6-9B89-3799D3BA9113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234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1042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6’00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 zdjęcie w zbliżeniu</a:t>
            </a:r>
            <a:endParaRPr lang="pl-P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11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 smtClean="0"/>
              <a:t>Do 6’45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Przyjąłem </a:t>
            </a:r>
            <a:r>
              <a:rPr lang="pl-PL" baseline="0" dirty="0" smtClean="0"/>
              <a:t>układ regulacji kaskadowej przedstawiony na schemacie, na podstawie literatury.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Jest to schemat lekko zmodyfikowany względem znalezionego w literaturze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Zewnętrzna pętla odpowiada za regulację orientacji kątowej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Wewnętrzna pętla odpowiada za regulację prędkości kątowej.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Wejściami układu są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Kąty obrotu i pochylenia w 1 węźle sumacyjnym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Nadana prędkość dla kąta skrętu w 2 węźle sumacyjnym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Ciąg sumowany do wyjścia na regulatory obrotów poza pętlą sprzężenia zwrotnego.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Pełen opis algorytmu regulacji zamieściłem w pracy.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474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7’25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Algorytm działania przedstawiony jest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schemacie blokowym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Krótko mówiąc, gdy dron jest uzbrojony, czyli ciąg jest ustawiony powyżej poziomu minimalnego, następuje regulacja i wysterowanie silników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Gdy dron nie jest uzbrojony można kalibrować parametry sterowania za pomocą portu szeregowego i dokonać kalibracji aparatury RC.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implementacji posłużyłem się oprogramowaniem Visual Studio 2015 w wersji Community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 źródłowy dostępny jest w repozytorium internetowym, wyszczególnionym w załączniku pracy.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8:10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Z racji na to, że w ramach tej pracy nie podjąłem się zaprojektowania i zbudowania ramy testowej, parametry</a:t>
            </a:r>
            <a:r>
              <a:rPr lang="pl-PL" baseline="0" dirty="0" smtClean="0"/>
              <a:t> regulacji dobierałem metodą prób i błędów.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Ograniczyłem się do wyznaczenia współczynników wzmocnienia dla części proporcjonalnych regulatorów zewnętrznego i wewnętrznego.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Nie uzyskałem stabilności w rozumieniu samodzielnego lotu.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Układ zdaje się wykazywać uchyb statyczny, przez co w cudzysłowie „dryfuje”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Lecz układ reaguje w sposób prawidłowy na wychylenia, co można zobaczyć, gdy zostanie lekko podtrzymany i kontrolowany ręką.</a:t>
            </a:r>
            <a:endParaRPr lang="pl-P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450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Podstawowym kierunkiem rozwoju pracy będzie zbudowanie stanowiska testowego odbierającego stopnie swobody</a:t>
            </a:r>
            <a:r>
              <a:rPr lang="pl-PL" baseline="0" dirty="0" smtClean="0"/>
              <a:t> celem metodycznego dobrania parametrów pętli regulacji.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W ramach rozwoju mam również możliwość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dodania dodatkowych sensorów, np. GPS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Modyfikacji ramy np. poprzez dodanie uchwytu na kamerę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aseline="0" dirty="0" smtClean="0"/>
              <a:t>Dołożenia nowych funkcjonalności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1940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Dziękuję Szanownej</a:t>
            </a:r>
            <a:r>
              <a:rPr lang="pl-PL" baseline="0" dirty="0" smtClean="0"/>
              <a:t> Komisji za uwagę.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51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b="0" dirty="0" smtClean="0"/>
              <a:t>Do</a:t>
            </a:r>
            <a:r>
              <a:rPr lang="pl-PL" b="0" baseline="0" dirty="0" smtClean="0"/>
              <a:t> 1’00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b="0" baseline="0" dirty="0" smtClean="0"/>
              <a:t>W ramach wstępu powiem pobieżnie co rozumiem pod pojęciem quadcopter</a:t>
            </a:r>
            <a:endParaRPr lang="pl-PL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dirty="0" smtClean="0"/>
              <a:t>Powszechnie przyjęło się używać określenia „dron”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dirty="0" smtClean="0"/>
              <a:t>Jest to maszyna latająca posiadające 4 śmigła, ustawione w 2 pary o przeciwnych kierunkach obrotów.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dirty="0" smtClean="0"/>
              <a:t>Sterowana jest zdalnie, czasem</a:t>
            </a:r>
            <a:r>
              <a:rPr lang="pl-PL" b="0" baseline="0" dirty="0" smtClean="0"/>
              <a:t> wykazuje pewną autonomię lotu i doboru trasy.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Ze względu na </a:t>
            </a:r>
            <a:r>
              <a:rPr lang="pl-PL" b="1" baseline="0" dirty="0" smtClean="0"/>
              <a:t>prostotę konstrukcji </a:t>
            </a:r>
            <a:r>
              <a:rPr lang="pl-PL" b="0" baseline="0" dirty="0" smtClean="0"/>
              <a:t>i </a:t>
            </a:r>
            <a:r>
              <a:rPr lang="pl-PL" b="1" baseline="0" dirty="0" smtClean="0"/>
              <a:t>możliwości wprowadzenia własnych rozwiązań </a:t>
            </a:r>
            <a:r>
              <a:rPr lang="pl-PL" b="0" baseline="0" dirty="0" smtClean="0"/>
              <a:t>drony, a </a:t>
            </a:r>
            <a:r>
              <a:rPr lang="pl-PL" b="0" baseline="0" dirty="0" err="1" smtClean="0"/>
              <a:t>quadcoptery</a:t>
            </a:r>
            <a:r>
              <a:rPr lang="pl-PL" b="0" baseline="0" dirty="0" smtClean="0"/>
              <a:t> w szczególności, mają szerokie zastosowanie, począwszy od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Fotografii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Bardziej zaawansowaną akwizycję obrazu i przetwarzanie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Zastosowania naukowe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b="0" baseline="0" dirty="0" smtClean="0"/>
              <a:t>Zastosowania militarne.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l-PL" b="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40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notatek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 1’40</a:t>
                </a:r>
              </a:p>
              <a:p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Cel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mojej pracy był następujący:</a:t>
                </a:r>
              </a:p>
              <a:p>
                <a:r>
                  <a:rPr lang="pl-PL" sz="1200" b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r>
                  <a:rPr lang="pl-PL" sz="1200" b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</a:p>
              <a:p>
                <a:endParaRPr lang="pl-PL" sz="1200" b="1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l-PL" sz="1200" b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Pochylenia obrotu i prędkość zmiany kąta skrętu. Prędkości, ponieważ nie chciałem się odnosić do kąta skrętu w układzie globalnym, lecz skupić się na układzie lokalnym.</a:t>
                </a:r>
              </a:p>
              <a:p>
                <a:endParaRPr lang="pl-PL" sz="1200" b="0" kern="1200" baseline="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l-PL" sz="1200" b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Jako cel dodatkowy obrane zostało przedstawienie mechaniki opisującej zachowanie układu, co zostało zawarte w pracy.</a:t>
                </a:r>
                <a:endParaRPr lang="pl-PL" sz="1200" b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Symbol zastępczy notatek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Należy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zauważyć, że kąt skrętu (</a:t>
                </a:r>
                <a:r>
                  <a:rPr lang="pl-PL" sz="120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yaw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</a:t>
                </a:r>
                <a:r>
                  <a:rPr lang="pl-PL" i="0" smtClean="0">
                    <a:latin typeface="Cambria Math" panose="02040503050406030204" pitchFamily="18" charset="0"/>
                  </a:rPr>
                  <a:t>𝜓</a:t>
                </a:r>
                <a:r>
                  <a:rPr lang="pl-PL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(psi) jest zapisany z notacją kropki. Chcę sterować obrotem, pochyleniem, i prędkością obrotową</a:t>
                </a:r>
                <a:r>
                  <a:rPr lang="pl-PL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wokół osi </a:t>
                </a:r>
                <a:r>
                  <a:rPr lang="pl-PL" sz="1200" b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</a:t>
                </a:r>
                <a:r>
                  <a:rPr lang="pl-PL" sz="1200" b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układu inercjalnego (</a:t>
                </a:r>
                <a:r>
                  <a:rPr lang="pl-PL" sz="1200" b="0" kern="1200" baseline="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yawRate</a:t>
                </a:r>
                <a:r>
                  <a:rPr lang="pl-PL" sz="1200" b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Jest to możliwie najprostsze sterowanie.</a:t>
                </a:r>
                <a:endParaRPr lang="pl-PL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2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2’45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projektu dobrałem następujące części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Silniki,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śmigła i regulatory obrotów dobrałem wg danych producenta, deklarującego uzyskanie odpowiedniego ciągu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Aparatura RC jest podstawową aparaturą 6-kanałową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 jednostkę obliczeniową dobrałem moduł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Teensy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3.1, na bazie procesora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Cortex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M4, zapewniający jednocześnie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Zadowalającą moc obliczeniową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Mozliwość</a:t>
            </a:r>
            <a:r>
              <a:rPr lang="pl-PL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programowania za pomocą bibliotek Arduino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 IMU (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Inertial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mesurement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Unit) dobrałem moduł MPU9250, zawierający żyroskop, akcelerometr i sensor natężenia pola magnetycznego ziemi.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Dobrałem baterię o stosunkowo dużej pojemności jak na te gabaryty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drona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celem uzyskania zadowalającego czasu lotu.</a:t>
            </a:r>
            <a:endParaRPr lang="pl-P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271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3’40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ramach projektu zdecydowano się na samodzielne zaprojektowanie i wykonanie następujących elementów:</a:t>
            </a:r>
          </a:p>
          <a:p>
            <a:pPr lvl="0"/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centralnej płytki ramy;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płytek montażowych silnika;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płytek montażowych IMU;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sterownika lotu.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sposób uproszczony zamodelowano części nie wpływające w sposób zasadniczy na kształt ramy, takie jak sterownik lotu czy kable,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które pominięto.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71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4’50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slajdzie widzimy rysunki zaprojektowanych elementów: górnej i dolnej płytki centralnej ramy; z zaznaczonymi wymiarami podłączeniowymi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płytce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górnej uwzględniłem otwory montażowe dla tulei dystansowych mocujących IMU oraz sterownik lotu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projekcie górnej płytki uwzględniłem przyszłościowo możliwość montażu do ramy testowej, odbierającej stopnie swobody. Są to te wpusty i otwory, pod które zaprojektowana zostanie rama testowa.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dolnej płytce ramy zamieściłem otwory na montaż rzepa utrzymującego baterię.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Uwzględniłem również otwory pod podwozie z zestawu DJI S500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 że za ramiona dobrałem rurki fi12 z włókna węglowego, zastosowałem  komercyjne obejmy do ramion dronów. Pod wymiary tych obejm zostały zaprojektowane otwory w płytkach ramy.</a:t>
            </a:r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92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5’15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Płytkę montażową IMU zaprojektowałem z uwzględnieniem odpowiednich wymiarów podłączeniowych do górnej płytki ramy</a:t>
            </a: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modułu MPU9250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Zaś płytki montażowe silnika </a:t>
            </a:r>
            <a:r>
              <a:rPr lang="pl-P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uwzględnieniem odpowiednich wymiarów podłączeniowych do silników i obejm ramion.</a:t>
            </a:r>
          </a:p>
          <a:p>
            <a:endParaRPr lang="pl-PL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258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5’35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 określeniu wymaganych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połączeń elektronicznych zlutowałem na płytce prototypowej układ sterownika lotu, uwzględniając wymagane wejścia, wyjścia i rezystory podciągające.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Widać centralnie układ </a:t>
            </a:r>
            <a:r>
              <a:rPr lang="pl-PL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Teensy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3.1</a:t>
            </a:r>
            <a:endParaRPr lang="pl-P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066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5:55</a:t>
            </a:r>
            <a:endParaRPr lang="pl-PL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Zaprojektowane części wykonane zostały</a:t>
            </a: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druku 3D w technologii FDM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Jako materiał dobrałem PLA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Slajd przedstawia kompletny złożony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Części zostały dopasowane wg oczekiwań, dzięki wcześniej wykonanemu modelowi 3D</a:t>
            </a:r>
            <a:endParaRPr lang="pl-PL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C483D-DA6A-4FD6-9B89-3799D3BA9113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662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9FCFD-D7C3-4A7F-9BE1-36A3DD24874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18610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87828-5A06-4599-B4C8-148A0DD23D1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590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84988" y="476250"/>
            <a:ext cx="1801812" cy="564991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476375" y="476250"/>
            <a:ext cx="5256213" cy="564991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40182-CECA-41B4-B5C3-B64C01B216D4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091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0C4E8-D3C5-4A66-AB54-09B4D124EFB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67930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B868E-737B-4D84-AB2E-764EC356873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34808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76375" y="1628775"/>
            <a:ext cx="3529013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57788" y="1628775"/>
            <a:ext cx="3529012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FC832B-9447-4117-AA58-8932A1CB7FCA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8260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43E85-717F-4C25-B9B8-6A8FE1E371B3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023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0D091C-DCD6-47DB-AD16-6BF0365FD41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48205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86A3E-E59C-4122-A0B2-32669C11CE4C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219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690371-21A9-428F-A0F6-74A74B06666D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6960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A657D6-FB0D-4C52-ADBD-20A85C496137}" type="slidenum">
              <a:rPr lang="pl-PL" altLang="pl-PL"/>
              <a:pPr/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4225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476250"/>
            <a:ext cx="7210425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28775"/>
            <a:ext cx="7210425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 altLang="pl-P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58F68F3D-6753-4808-A2E4-DC23BD9A711C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gh.edu.pl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gh.edu.p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565400"/>
            <a:ext cx="8215313" cy="1504950"/>
          </a:xfrm>
        </p:spPr>
        <p:txBody>
          <a:bodyPr lIns="0" tIns="0" rIns="0" bIns="0" anchor="t"/>
          <a:lstStyle/>
          <a:p>
            <a:pPr algn="ctr" eaLnBrk="1" hangingPunct="1">
              <a:lnSpc>
                <a:spcPts val="3800"/>
              </a:lnSpc>
            </a:pPr>
            <a:r>
              <a:rPr lang="pl-PL" sz="3200" dirty="0"/>
              <a:t>Projekt i budowa modelu zdalnie sterowanego typu quadcopter</a:t>
            </a:r>
            <a:r>
              <a:rPr lang="pl-PL" altLang="pl-PL" sz="3000" dirty="0" smtClean="0">
                <a:solidFill>
                  <a:schemeClr val="tx1"/>
                </a:solidFill>
              </a:rPr>
              <a:t/>
            </a:r>
            <a:br>
              <a:rPr lang="pl-PL" altLang="pl-PL" sz="3000" dirty="0" smtClean="0">
                <a:solidFill>
                  <a:schemeClr val="tx1"/>
                </a:solidFill>
              </a:rPr>
            </a:br>
            <a:endParaRPr lang="pl-PL" altLang="pl-PL" sz="3000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15900" y="4221163"/>
            <a:ext cx="1979613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Wykonał: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 smtClean="0">
                <a:latin typeface="Verdana" panose="020B0604030504040204" pitchFamily="34" charset="0"/>
              </a:rPr>
              <a:t>Łukasz Drożdż</a:t>
            </a:r>
            <a:r>
              <a:rPr lang="pl-PL" altLang="pl-PL" sz="1800" b="1" dirty="0">
                <a:latin typeface="Verdana" panose="020B0604030504040204" pitchFamily="34" charset="0"/>
              </a:rPr>
              <a:t>		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5220072" y="5468938"/>
            <a:ext cx="3779466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pl-PL" altLang="pl-PL" sz="1600" b="1" dirty="0">
                <a:latin typeface="Verdana" panose="020B0604030504040204" pitchFamily="34" charset="0"/>
              </a:rPr>
              <a:t>Wydział Inżynierii Mechanicznej i Robotyki</a:t>
            </a:r>
          </a:p>
          <a:p>
            <a:pPr eaLnBrk="1" hangingPunct="1">
              <a:lnSpc>
                <a:spcPts val="1600"/>
              </a:lnSpc>
            </a:pPr>
            <a:endParaRPr lang="pl-PL" altLang="pl-PL" sz="16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pl-PL" altLang="pl-PL" sz="1600" b="1" dirty="0" smtClean="0">
                <a:latin typeface="Verdana" panose="020B0604030504040204" pitchFamily="34" charset="0"/>
              </a:rPr>
              <a:t>Katedra Robotyki i Mechatroniki</a:t>
            </a: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endParaRPr lang="pl-PL" altLang="pl-PL" sz="700" dirty="0">
              <a:latin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604" y="4941168"/>
            <a:ext cx="4785444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Promotor: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 smtClean="0">
                <a:latin typeface="Verdana" panose="020B0604030504040204" pitchFamily="34" charset="0"/>
              </a:rPr>
              <a:t>dr hab. inż. Mariusz </a:t>
            </a:r>
            <a:r>
              <a:rPr lang="pl-PL" altLang="pl-PL" sz="1400" b="1" dirty="0" err="1" smtClean="0">
                <a:latin typeface="Verdana" panose="020B0604030504040204" pitchFamily="34" charset="0"/>
              </a:rPr>
              <a:t>Giergiel</a:t>
            </a:r>
            <a:r>
              <a:rPr lang="pl-PL" altLang="pl-PL" sz="1400" b="1" dirty="0" smtClean="0">
                <a:latin typeface="Verdana" panose="020B0604030504040204" pitchFamily="34" charset="0"/>
              </a:rPr>
              <a:t>, prof. </a:t>
            </a:r>
            <a:r>
              <a:rPr lang="pl-PL" altLang="pl-PL" sz="1400" b="1" dirty="0" err="1" smtClean="0">
                <a:latin typeface="Verdana" panose="020B0604030504040204" pitchFamily="34" charset="0"/>
              </a:rPr>
              <a:t>nadzw</a:t>
            </a:r>
            <a:r>
              <a:rPr lang="pl-PL" altLang="pl-PL" sz="1400" b="1" dirty="0" smtClean="0">
                <a:latin typeface="Verdana" panose="020B0604030504040204" pitchFamily="34" charset="0"/>
              </a:rPr>
              <a:t>. AGH</a:t>
            </a:r>
            <a:endParaRPr lang="pl-PL" altLang="pl-PL" sz="1800" b="1" dirty="0">
              <a:latin typeface="Verdana" panose="020B0604030504040204" pitchFamily="34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FCFD-D7C3-4A7F-9BE1-36A3DD248744}" type="slidenum">
              <a:rPr lang="pl-PL" altLang="pl-PL" smtClean="0"/>
              <a:pPr/>
              <a:t>1</a:t>
            </a:fld>
            <a:endParaRPr lang="pl-PL" alt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rzeczywisty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1240541" y="1961869"/>
            <a:ext cx="6499812" cy="4366581"/>
            <a:chOff x="4044205" y="3594335"/>
            <a:chExt cx="4020781" cy="2083222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205" y="3594335"/>
              <a:ext cx="4020781" cy="1744285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4044205" y="5560089"/>
              <a:ext cx="2124237" cy="117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9. Zbudowany model.</a:t>
              </a:r>
            </a:p>
          </p:txBody>
        </p:sp>
      </p:grp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10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72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regulacji</a:t>
            </a:r>
            <a:endParaRPr lang="pl-PL" dirty="0"/>
          </a:p>
        </p:txBody>
      </p:sp>
      <p:grpSp>
        <p:nvGrpSpPr>
          <p:cNvPr id="15" name="Grupa 14"/>
          <p:cNvGrpSpPr/>
          <p:nvPr/>
        </p:nvGrpSpPr>
        <p:grpSpPr>
          <a:xfrm>
            <a:off x="-31740" y="1916839"/>
            <a:ext cx="8955979" cy="4364789"/>
            <a:chOff x="5365500" y="4426514"/>
            <a:chExt cx="528505" cy="190712"/>
          </a:xfrm>
        </p:grpSpPr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500" y="4426514"/>
              <a:ext cx="528505" cy="156266"/>
            </a:xfrm>
            <a:prstGeom prst="rect">
              <a:avLst/>
            </a:prstGeom>
          </p:spPr>
        </p:pic>
        <p:sp>
          <p:nvSpPr>
            <p:cNvPr id="17" name="pole tekstowe 16"/>
            <p:cNvSpPr txBox="1"/>
            <p:nvPr/>
          </p:nvSpPr>
          <p:spPr>
            <a:xfrm>
              <a:off x="5514530" y="4588986"/>
              <a:ext cx="288325" cy="28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10. Schemat kaskadowego układu regulacji.</a:t>
              </a:r>
            </a:p>
            <a:p>
              <a:r>
                <a:rPr lang="pl-PL" sz="1000" dirty="0" smtClean="0"/>
                <a:t>[</a:t>
              </a:r>
              <a:r>
                <a:rPr lang="pl-PL" sz="800" dirty="0"/>
                <a:t>G. </a:t>
              </a:r>
              <a:r>
                <a:rPr lang="pl-PL" sz="800" dirty="0" err="1"/>
                <a:t>Szafranski</a:t>
              </a:r>
              <a:r>
                <a:rPr lang="pl-PL" sz="800" dirty="0"/>
                <a:t>, R. </a:t>
              </a:r>
              <a:r>
                <a:rPr lang="pl-PL" sz="800" dirty="0" err="1" smtClean="0"/>
                <a:t>Czyba</a:t>
              </a:r>
              <a:r>
                <a:rPr lang="pl-PL" sz="800" dirty="0" smtClean="0"/>
                <a:t>, „</a:t>
              </a:r>
              <a:r>
                <a:rPr lang="en-US" sz="800" dirty="0"/>
                <a:t>Different Approaches of PID Control UAV Type </a:t>
              </a:r>
              <a:r>
                <a:rPr lang="en-US" sz="800" dirty="0" smtClean="0"/>
                <a:t>Quadrotor</a:t>
              </a:r>
              <a:r>
                <a:rPr lang="pl-PL" sz="800" dirty="0" smtClean="0"/>
                <a:t>”, </a:t>
              </a:r>
              <a:r>
                <a:rPr lang="en-US" sz="800" dirty="0"/>
                <a:t>Proceedings of the International Micro Air Vehicles conference 2011 summer </a:t>
              </a:r>
              <a:r>
                <a:rPr lang="en-US" sz="800" dirty="0" smtClean="0"/>
                <a:t>edition</a:t>
              </a:r>
              <a:r>
                <a:rPr lang="pl-PL" sz="800" dirty="0" smtClean="0"/>
                <a:t>, Gliwice, Polska, 2011] - zmodyfikowany</a:t>
              </a:r>
            </a:p>
          </p:txBody>
        </p:sp>
      </p:grp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11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3035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Algorytm działania</a:t>
            </a:r>
            <a:endParaRPr lang="pl-PL" dirty="0"/>
          </a:p>
        </p:txBody>
      </p:sp>
      <p:grpSp>
        <p:nvGrpSpPr>
          <p:cNvPr id="7" name="Grupa 6"/>
          <p:cNvGrpSpPr/>
          <p:nvPr/>
        </p:nvGrpSpPr>
        <p:grpSpPr>
          <a:xfrm>
            <a:off x="251520" y="1621158"/>
            <a:ext cx="1296144" cy="456909"/>
            <a:chOff x="1547664" y="1714731"/>
            <a:chExt cx="1656184" cy="562141"/>
          </a:xfrm>
        </p:grpSpPr>
        <p:sp>
          <p:nvSpPr>
            <p:cNvPr id="5" name="Schemat blokowy: proces alternatywny 4"/>
            <p:cNvSpPr/>
            <p:nvPr/>
          </p:nvSpPr>
          <p:spPr>
            <a:xfrm>
              <a:off x="1547664" y="1714731"/>
              <a:ext cx="1656184" cy="562141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/>
            <p:cNvSpPr txBox="1"/>
            <p:nvPr/>
          </p:nvSpPr>
          <p:spPr>
            <a:xfrm>
              <a:off x="1835696" y="1834218"/>
              <a:ext cx="10801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500" dirty="0" smtClean="0"/>
                <a:t>START</a:t>
              </a:r>
              <a:endParaRPr lang="pl-PL" sz="1500" dirty="0"/>
            </a:p>
          </p:txBody>
        </p:sp>
      </p:grpSp>
      <p:grpSp>
        <p:nvGrpSpPr>
          <p:cNvPr id="20" name="Grupa 19"/>
          <p:cNvGrpSpPr/>
          <p:nvPr/>
        </p:nvGrpSpPr>
        <p:grpSpPr>
          <a:xfrm>
            <a:off x="4283968" y="3022865"/>
            <a:ext cx="2092864" cy="1090459"/>
            <a:chOff x="1547664" y="1714730"/>
            <a:chExt cx="1656184" cy="765818"/>
          </a:xfrm>
        </p:grpSpPr>
        <p:sp>
          <p:nvSpPr>
            <p:cNvPr id="22" name="Schemat blokowy: decyzja 21"/>
            <p:cNvSpPr/>
            <p:nvPr/>
          </p:nvSpPr>
          <p:spPr>
            <a:xfrm>
              <a:off x="1547664" y="1714730"/>
              <a:ext cx="1656184" cy="765818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ole tekstowe 22"/>
            <p:cNvSpPr txBox="1"/>
            <p:nvPr/>
          </p:nvSpPr>
          <p:spPr>
            <a:xfrm>
              <a:off x="1691680" y="1935531"/>
              <a:ext cx="1368152" cy="3242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Czy port szeregowy obsłużył zapytanie?</a:t>
              </a:r>
              <a:endParaRPr lang="pl-PL" sz="1200" dirty="0"/>
            </a:p>
          </p:txBody>
        </p:sp>
      </p:grpSp>
      <p:grpSp>
        <p:nvGrpSpPr>
          <p:cNvPr id="24" name="Grupa 23"/>
          <p:cNvGrpSpPr/>
          <p:nvPr/>
        </p:nvGrpSpPr>
        <p:grpSpPr>
          <a:xfrm>
            <a:off x="2107771" y="1621158"/>
            <a:ext cx="1525810" cy="456909"/>
            <a:chOff x="1471880" y="1712214"/>
            <a:chExt cx="1656184" cy="562141"/>
          </a:xfrm>
        </p:grpSpPr>
        <p:sp>
          <p:nvSpPr>
            <p:cNvPr id="25" name="Schemat blokowy: proces alternatywny 24"/>
            <p:cNvSpPr/>
            <p:nvPr/>
          </p:nvSpPr>
          <p:spPr>
            <a:xfrm>
              <a:off x="1471880" y="1712214"/>
              <a:ext cx="1656184" cy="562141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ole tekstowe 25"/>
            <p:cNvSpPr txBox="1"/>
            <p:nvPr/>
          </p:nvSpPr>
          <p:spPr>
            <a:xfrm>
              <a:off x="1517176" y="1831703"/>
              <a:ext cx="1565592" cy="397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500" dirty="0" smtClean="0"/>
                <a:t>inicjalizacja</a:t>
              </a:r>
              <a:endParaRPr lang="pl-PL" sz="1500" dirty="0"/>
            </a:p>
          </p:txBody>
        </p:sp>
      </p:grpSp>
      <p:grpSp>
        <p:nvGrpSpPr>
          <p:cNvPr id="30" name="Grupa 29"/>
          <p:cNvGrpSpPr/>
          <p:nvPr/>
        </p:nvGrpSpPr>
        <p:grpSpPr>
          <a:xfrm>
            <a:off x="6743693" y="3208054"/>
            <a:ext cx="1492295" cy="720080"/>
            <a:chOff x="1547664" y="1714730"/>
            <a:chExt cx="1656184" cy="765818"/>
          </a:xfrm>
        </p:grpSpPr>
        <p:sp>
          <p:nvSpPr>
            <p:cNvPr id="31" name="Schemat blokowy: proces alternatywny 30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ole tekstowe 31"/>
            <p:cNvSpPr txBox="1"/>
            <p:nvPr/>
          </p:nvSpPr>
          <p:spPr>
            <a:xfrm>
              <a:off x="1691680" y="1852145"/>
              <a:ext cx="1368152" cy="4909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Obsługa portu szeregowego</a:t>
              </a:r>
              <a:endParaRPr lang="pl-PL" sz="1200" dirty="0"/>
            </a:p>
          </p:txBody>
        </p:sp>
      </p:grpSp>
      <p:grpSp>
        <p:nvGrpSpPr>
          <p:cNvPr id="33" name="Grupa 32"/>
          <p:cNvGrpSpPr/>
          <p:nvPr/>
        </p:nvGrpSpPr>
        <p:grpSpPr>
          <a:xfrm>
            <a:off x="1824243" y="2281587"/>
            <a:ext cx="2092864" cy="1090459"/>
            <a:chOff x="1547664" y="1714730"/>
            <a:chExt cx="1656184" cy="765818"/>
          </a:xfrm>
        </p:grpSpPr>
        <p:sp>
          <p:nvSpPr>
            <p:cNvPr id="34" name="Schemat blokowy: decyzja 33"/>
            <p:cNvSpPr/>
            <p:nvPr/>
          </p:nvSpPr>
          <p:spPr>
            <a:xfrm>
              <a:off x="1547664" y="1714730"/>
              <a:ext cx="1656184" cy="765818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ole tekstowe 34"/>
            <p:cNvSpPr txBox="1"/>
            <p:nvPr/>
          </p:nvSpPr>
          <p:spPr>
            <a:xfrm>
              <a:off x="1691680" y="1935529"/>
              <a:ext cx="1368152" cy="3242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Czy UAV jest uzbrojony?</a:t>
              </a:r>
              <a:endParaRPr lang="pl-PL" sz="1200" dirty="0"/>
            </a:p>
          </p:txBody>
        </p:sp>
      </p:grpSp>
      <p:grpSp>
        <p:nvGrpSpPr>
          <p:cNvPr id="36" name="Grupa 35"/>
          <p:cNvGrpSpPr/>
          <p:nvPr/>
        </p:nvGrpSpPr>
        <p:grpSpPr>
          <a:xfrm>
            <a:off x="4283968" y="4467090"/>
            <a:ext cx="2092864" cy="1090459"/>
            <a:chOff x="1547664" y="1714730"/>
            <a:chExt cx="1656184" cy="765818"/>
          </a:xfrm>
        </p:grpSpPr>
        <p:sp>
          <p:nvSpPr>
            <p:cNvPr id="37" name="Schemat blokowy: decyzja 36"/>
            <p:cNvSpPr/>
            <p:nvPr/>
          </p:nvSpPr>
          <p:spPr>
            <a:xfrm>
              <a:off x="1547664" y="1714730"/>
              <a:ext cx="1656184" cy="765818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pole tekstowe 37"/>
            <p:cNvSpPr txBox="1"/>
            <p:nvPr/>
          </p:nvSpPr>
          <p:spPr>
            <a:xfrm>
              <a:off x="1691680" y="1935531"/>
              <a:ext cx="1368152" cy="3242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Czy aparatura RC jest skalibrowana?</a:t>
              </a:r>
              <a:endParaRPr lang="pl-PL" sz="1200" dirty="0"/>
            </a:p>
          </p:txBody>
        </p:sp>
      </p:grpSp>
      <p:grpSp>
        <p:nvGrpSpPr>
          <p:cNvPr id="39" name="Grupa 38"/>
          <p:cNvGrpSpPr/>
          <p:nvPr/>
        </p:nvGrpSpPr>
        <p:grpSpPr>
          <a:xfrm>
            <a:off x="6743693" y="4652279"/>
            <a:ext cx="1492295" cy="720080"/>
            <a:chOff x="1547664" y="1714730"/>
            <a:chExt cx="1656184" cy="765818"/>
          </a:xfrm>
        </p:grpSpPr>
        <p:sp>
          <p:nvSpPr>
            <p:cNvPr id="40" name="Schemat blokowy: proces alternatywny 39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pole tekstowe 40"/>
            <p:cNvSpPr txBox="1"/>
            <p:nvPr/>
          </p:nvSpPr>
          <p:spPr>
            <a:xfrm>
              <a:off x="1691680" y="1753947"/>
              <a:ext cx="1368152" cy="6873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Kalibracja kanałów aparatury</a:t>
              </a:r>
              <a:endParaRPr lang="pl-PL" sz="1200" dirty="0"/>
            </a:p>
          </p:txBody>
        </p:sp>
      </p:grpSp>
      <p:cxnSp>
        <p:nvCxnSpPr>
          <p:cNvPr id="42" name="Łącznik prosty ze strzałką 41"/>
          <p:cNvCxnSpPr>
            <a:stCxn id="22" idx="3"/>
            <a:endCxn id="31" idx="1"/>
          </p:cNvCxnSpPr>
          <p:nvPr/>
        </p:nvCxnSpPr>
        <p:spPr>
          <a:xfrm flipV="1">
            <a:off x="6376832" y="3568094"/>
            <a:ext cx="366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Łącznik prosty ze strzałką 43"/>
          <p:cNvCxnSpPr>
            <a:stCxn id="22" idx="2"/>
            <a:endCxn id="37" idx="0"/>
          </p:cNvCxnSpPr>
          <p:nvPr/>
        </p:nvCxnSpPr>
        <p:spPr>
          <a:xfrm>
            <a:off x="5330400" y="4113324"/>
            <a:ext cx="0" cy="35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pole tekstowe 45"/>
          <p:cNvSpPr txBox="1"/>
          <p:nvPr/>
        </p:nvSpPr>
        <p:spPr>
          <a:xfrm>
            <a:off x="5976201" y="3391122"/>
            <a:ext cx="2835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N</a:t>
            </a:r>
            <a:endParaRPr lang="pl-PL" sz="1700" dirty="0"/>
          </a:p>
        </p:txBody>
      </p:sp>
      <p:sp>
        <p:nvSpPr>
          <p:cNvPr id="47" name="pole tekstowe 46"/>
          <p:cNvSpPr txBox="1"/>
          <p:nvPr/>
        </p:nvSpPr>
        <p:spPr>
          <a:xfrm>
            <a:off x="5164797" y="3802217"/>
            <a:ext cx="331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T</a:t>
            </a:r>
            <a:endParaRPr lang="pl-PL" sz="1700" dirty="0"/>
          </a:p>
        </p:txBody>
      </p:sp>
      <p:sp>
        <p:nvSpPr>
          <p:cNvPr id="48" name="pole tekstowe 47"/>
          <p:cNvSpPr txBox="1"/>
          <p:nvPr/>
        </p:nvSpPr>
        <p:spPr>
          <a:xfrm>
            <a:off x="6009971" y="4816328"/>
            <a:ext cx="2835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N</a:t>
            </a:r>
            <a:endParaRPr lang="pl-PL" sz="1700" dirty="0"/>
          </a:p>
        </p:txBody>
      </p:sp>
      <p:sp>
        <p:nvSpPr>
          <p:cNvPr id="49" name="pole tekstowe 48"/>
          <p:cNvSpPr txBox="1"/>
          <p:nvPr/>
        </p:nvSpPr>
        <p:spPr>
          <a:xfrm>
            <a:off x="5159920" y="5231951"/>
            <a:ext cx="331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T</a:t>
            </a:r>
            <a:endParaRPr lang="pl-PL" sz="1700" dirty="0"/>
          </a:p>
        </p:txBody>
      </p:sp>
      <p:cxnSp>
        <p:nvCxnSpPr>
          <p:cNvPr id="50" name="Łącznik prosty ze strzałką 49"/>
          <p:cNvCxnSpPr/>
          <p:nvPr/>
        </p:nvCxnSpPr>
        <p:spPr>
          <a:xfrm flipV="1">
            <a:off x="6376832" y="5014632"/>
            <a:ext cx="366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3511196" y="2638063"/>
            <a:ext cx="2835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N</a:t>
            </a:r>
            <a:endParaRPr lang="pl-PL" sz="1700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2699792" y="3049158"/>
            <a:ext cx="3312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700" dirty="0" smtClean="0"/>
              <a:t>T</a:t>
            </a:r>
            <a:endParaRPr lang="pl-PL" sz="1700" dirty="0"/>
          </a:p>
        </p:txBody>
      </p:sp>
      <p:cxnSp>
        <p:nvCxnSpPr>
          <p:cNvPr id="61" name="Łącznik łamany 60"/>
          <p:cNvCxnSpPr>
            <a:stCxn id="34" idx="3"/>
            <a:endCxn id="22" idx="0"/>
          </p:cNvCxnSpPr>
          <p:nvPr/>
        </p:nvCxnSpPr>
        <p:spPr>
          <a:xfrm>
            <a:off x="3917107" y="2826817"/>
            <a:ext cx="1413293" cy="196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upa 61"/>
          <p:cNvGrpSpPr/>
          <p:nvPr/>
        </p:nvGrpSpPr>
        <p:grpSpPr>
          <a:xfrm>
            <a:off x="2119247" y="3515915"/>
            <a:ext cx="1492295" cy="597409"/>
            <a:chOff x="1547664" y="1714730"/>
            <a:chExt cx="1656184" cy="765818"/>
          </a:xfrm>
        </p:grpSpPr>
        <p:sp>
          <p:nvSpPr>
            <p:cNvPr id="63" name="Schemat blokowy: proces alternatywny 62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pole tekstowe 63"/>
            <p:cNvSpPr txBox="1"/>
            <p:nvPr/>
          </p:nvSpPr>
          <p:spPr>
            <a:xfrm>
              <a:off x="1691680" y="1920097"/>
              <a:ext cx="1368152" cy="3550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Odczyt nastaw</a:t>
              </a:r>
              <a:endParaRPr lang="pl-PL" sz="1200" dirty="0"/>
            </a:p>
          </p:txBody>
        </p:sp>
      </p:grpSp>
      <p:cxnSp>
        <p:nvCxnSpPr>
          <p:cNvPr id="66" name="Łącznik prosty ze strzałką 65"/>
          <p:cNvCxnSpPr>
            <a:stCxn id="57" idx="2"/>
            <a:endCxn id="63" idx="0"/>
          </p:cNvCxnSpPr>
          <p:nvPr/>
        </p:nvCxnSpPr>
        <p:spPr>
          <a:xfrm>
            <a:off x="2865395" y="3403101"/>
            <a:ext cx="0" cy="1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upa 66"/>
          <p:cNvGrpSpPr/>
          <p:nvPr/>
        </p:nvGrpSpPr>
        <p:grpSpPr>
          <a:xfrm>
            <a:off x="2119247" y="4235995"/>
            <a:ext cx="1492295" cy="597409"/>
            <a:chOff x="1547664" y="1714730"/>
            <a:chExt cx="1656184" cy="765818"/>
          </a:xfrm>
        </p:grpSpPr>
        <p:sp>
          <p:nvSpPr>
            <p:cNvPr id="68" name="Schemat blokowy: proces alternatywny 67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pole tekstowe 68"/>
            <p:cNvSpPr txBox="1"/>
            <p:nvPr/>
          </p:nvSpPr>
          <p:spPr>
            <a:xfrm>
              <a:off x="1691680" y="1920097"/>
              <a:ext cx="1368152" cy="3550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Odczyt stanu</a:t>
              </a:r>
              <a:endParaRPr lang="pl-PL" sz="1200" dirty="0"/>
            </a:p>
          </p:txBody>
        </p:sp>
      </p:grpSp>
      <p:cxnSp>
        <p:nvCxnSpPr>
          <p:cNvPr id="70" name="Łącznik prosty ze strzałką 69"/>
          <p:cNvCxnSpPr>
            <a:endCxn id="68" idx="0"/>
          </p:cNvCxnSpPr>
          <p:nvPr/>
        </p:nvCxnSpPr>
        <p:spPr>
          <a:xfrm>
            <a:off x="2865395" y="4123181"/>
            <a:ext cx="0" cy="1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upa 70"/>
          <p:cNvGrpSpPr/>
          <p:nvPr/>
        </p:nvGrpSpPr>
        <p:grpSpPr>
          <a:xfrm>
            <a:off x="2107771" y="4992260"/>
            <a:ext cx="1492295" cy="597409"/>
            <a:chOff x="1547664" y="1714730"/>
            <a:chExt cx="1656184" cy="765818"/>
          </a:xfrm>
        </p:grpSpPr>
        <p:sp>
          <p:nvSpPr>
            <p:cNvPr id="72" name="Schemat blokowy: proces alternatywny 71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pole tekstowe 72"/>
            <p:cNvSpPr txBox="1"/>
            <p:nvPr/>
          </p:nvSpPr>
          <p:spPr>
            <a:xfrm>
              <a:off x="1691680" y="1801735"/>
              <a:ext cx="1368152" cy="5918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Algorytm regulacji</a:t>
              </a:r>
              <a:endParaRPr lang="pl-PL" sz="1200" dirty="0"/>
            </a:p>
          </p:txBody>
        </p:sp>
      </p:grpSp>
      <p:cxnSp>
        <p:nvCxnSpPr>
          <p:cNvPr id="74" name="Łącznik prosty ze strzałką 73"/>
          <p:cNvCxnSpPr>
            <a:endCxn id="72" idx="0"/>
          </p:cNvCxnSpPr>
          <p:nvPr/>
        </p:nvCxnSpPr>
        <p:spPr>
          <a:xfrm>
            <a:off x="2853919" y="4879446"/>
            <a:ext cx="0" cy="1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upa 74"/>
          <p:cNvGrpSpPr/>
          <p:nvPr/>
        </p:nvGrpSpPr>
        <p:grpSpPr>
          <a:xfrm>
            <a:off x="2107771" y="5733256"/>
            <a:ext cx="1492295" cy="597409"/>
            <a:chOff x="1547664" y="1714730"/>
            <a:chExt cx="1656184" cy="765818"/>
          </a:xfrm>
        </p:grpSpPr>
        <p:sp>
          <p:nvSpPr>
            <p:cNvPr id="76" name="Schemat blokowy: proces alternatywny 75"/>
            <p:cNvSpPr/>
            <p:nvPr/>
          </p:nvSpPr>
          <p:spPr>
            <a:xfrm>
              <a:off x="1547664" y="1714730"/>
              <a:ext cx="1656184" cy="765818"/>
            </a:xfrm>
            <a:prstGeom prst="flowChartAlternate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pole tekstowe 76"/>
            <p:cNvSpPr txBox="1"/>
            <p:nvPr/>
          </p:nvSpPr>
          <p:spPr>
            <a:xfrm>
              <a:off x="1691680" y="1801735"/>
              <a:ext cx="1368152" cy="5918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l-PL" sz="1200" dirty="0" smtClean="0"/>
                <a:t>Wysterowanie wyjść</a:t>
              </a:r>
              <a:endParaRPr lang="pl-PL" sz="1200" dirty="0"/>
            </a:p>
          </p:txBody>
        </p:sp>
      </p:grpSp>
      <p:cxnSp>
        <p:nvCxnSpPr>
          <p:cNvPr id="78" name="Łącznik prosty ze strzałką 77"/>
          <p:cNvCxnSpPr>
            <a:endCxn id="76" idx="0"/>
          </p:cNvCxnSpPr>
          <p:nvPr/>
        </p:nvCxnSpPr>
        <p:spPr>
          <a:xfrm>
            <a:off x="2853919" y="5620442"/>
            <a:ext cx="0" cy="1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Łącznik prosty ze strzałką 79"/>
          <p:cNvCxnSpPr>
            <a:stCxn id="25" idx="2"/>
            <a:endCxn id="34" idx="0"/>
          </p:cNvCxnSpPr>
          <p:nvPr/>
        </p:nvCxnSpPr>
        <p:spPr>
          <a:xfrm flipH="1">
            <a:off x="2870675" y="2078067"/>
            <a:ext cx="1" cy="20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Łącznik prosty ze strzałką 81"/>
          <p:cNvCxnSpPr>
            <a:stCxn id="5" idx="3"/>
            <a:endCxn id="25" idx="1"/>
          </p:cNvCxnSpPr>
          <p:nvPr/>
        </p:nvCxnSpPr>
        <p:spPr>
          <a:xfrm>
            <a:off x="1547664" y="1849613"/>
            <a:ext cx="560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Łącznik łamany 103"/>
          <p:cNvCxnSpPr>
            <a:stCxn id="37" idx="2"/>
          </p:cNvCxnSpPr>
          <p:nvPr/>
        </p:nvCxnSpPr>
        <p:spPr>
          <a:xfrm rot="16200000" flipH="1">
            <a:off x="6953647" y="3934302"/>
            <a:ext cx="243579" cy="349007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8820472" y="2179827"/>
            <a:ext cx="1" cy="3621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H="1" flipV="1">
            <a:off x="2865394" y="2132856"/>
            <a:ext cx="5971565" cy="46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Łącznik łamany 113"/>
          <p:cNvCxnSpPr>
            <a:stCxn id="76" idx="2"/>
          </p:cNvCxnSpPr>
          <p:nvPr/>
        </p:nvCxnSpPr>
        <p:spPr>
          <a:xfrm rot="5400000" flipH="1" flipV="1">
            <a:off x="760751" y="4226023"/>
            <a:ext cx="4197809" cy="11475"/>
          </a:xfrm>
          <a:prstGeom prst="bentConnector5">
            <a:avLst>
              <a:gd name="adj1" fmla="val -5446"/>
              <a:gd name="adj2" fmla="val -11150745"/>
              <a:gd name="adj3" fmla="val 1000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pole tekstowe 116"/>
          <p:cNvSpPr txBox="1"/>
          <p:nvPr/>
        </p:nvSpPr>
        <p:spPr>
          <a:xfrm>
            <a:off x="4075207" y="6277475"/>
            <a:ext cx="3017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smtClean="0"/>
              <a:t>Rys. 11. Schemat blokowy algorytmu</a:t>
            </a:r>
            <a:endParaRPr lang="pl-PL" sz="800" dirty="0" smtClean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12</a:t>
            </a:fld>
            <a:endParaRPr lang="pl-PL" altLang="pl-PL"/>
          </a:p>
        </p:txBody>
      </p:sp>
      <p:cxnSp>
        <p:nvCxnSpPr>
          <p:cNvPr id="8" name="Łącznik prosty 7"/>
          <p:cNvCxnSpPr>
            <a:stCxn id="31" idx="3"/>
          </p:cNvCxnSpPr>
          <p:nvPr/>
        </p:nvCxnSpPr>
        <p:spPr>
          <a:xfrm>
            <a:off x="8235988" y="3568094"/>
            <a:ext cx="584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w praktyce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13</a:t>
            </a:fld>
            <a:endParaRPr lang="pl-PL" alt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1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2565400"/>
            <a:ext cx="8215313" cy="1504950"/>
          </a:xfrm>
        </p:spPr>
        <p:txBody>
          <a:bodyPr lIns="0" tIns="0" rIns="0" bIns="0" anchor="t"/>
          <a:lstStyle/>
          <a:p>
            <a:pPr algn="ctr" eaLnBrk="1" hangingPunct="1">
              <a:lnSpc>
                <a:spcPts val="3800"/>
              </a:lnSpc>
            </a:pPr>
            <a:r>
              <a:rPr lang="pl-PL" sz="3200" dirty="0" smtClean="0"/>
              <a:t>Dziękuję za uwagę</a:t>
            </a:r>
            <a:endParaRPr lang="pl-PL" altLang="pl-PL" sz="3000" dirty="0" smtClean="0">
              <a:solidFill>
                <a:schemeClr val="tx1"/>
              </a:solidFill>
            </a:endParaRP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215900" y="4221163"/>
            <a:ext cx="1979613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Wykonał: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 smtClean="0">
                <a:latin typeface="Verdana" panose="020B0604030504040204" pitchFamily="34" charset="0"/>
              </a:rPr>
              <a:t>Łukasz Drożdż</a:t>
            </a:r>
            <a:r>
              <a:rPr lang="pl-PL" altLang="pl-PL" sz="1800" b="1" dirty="0">
                <a:latin typeface="Verdana" panose="020B0604030504040204" pitchFamily="34" charset="0"/>
              </a:rPr>
              <a:t>		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5220072" y="5468938"/>
            <a:ext cx="3779466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pl-PL" altLang="pl-PL" sz="1600" b="1" dirty="0">
                <a:latin typeface="Verdana" panose="020B0604030504040204" pitchFamily="34" charset="0"/>
              </a:rPr>
              <a:t>Wydział Inżynierii Mechanicznej i Robotyki</a:t>
            </a:r>
          </a:p>
          <a:p>
            <a:pPr eaLnBrk="1" hangingPunct="1">
              <a:lnSpc>
                <a:spcPts val="1600"/>
              </a:lnSpc>
            </a:pPr>
            <a:endParaRPr lang="pl-PL" altLang="pl-PL" sz="16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1600"/>
              </a:lnSpc>
            </a:pPr>
            <a:r>
              <a:rPr lang="pl-PL" altLang="pl-PL" sz="1600" b="1" dirty="0" smtClean="0">
                <a:latin typeface="Verdana" panose="020B0604030504040204" pitchFamily="34" charset="0"/>
              </a:rPr>
              <a:t>Katedra Robotyki i Mechatroniki</a:t>
            </a: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r>
              <a:rPr lang="pl-PL" altLang="pl-PL" sz="1600" b="1" dirty="0">
                <a:latin typeface="Verdana" panose="020B0604030504040204" pitchFamily="34" charset="0"/>
              </a:rPr>
              <a:t/>
            </a:r>
            <a:br>
              <a:rPr lang="pl-PL" altLang="pl-PL" sz="1600" b="1" dirty="0">
                <a:latin typeface="Verdana" panose="020B0604030504040204" pitchFamily="34" charset="0"/>
              </a:rPr>
            </a:br>
            <a:endParaRPr lang="pl-PL" altLang="pl-PL" sz="700" dirty="0">
              <a:latin typeface="Verdana" panose="020B0604030504040204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7631113" y="6611938"/>
            <a:ext cx="1512887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l-PL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  <a:hlinkClick r:id="rId4"/>
              </a:rPr>
              <a:t>www.agh.edu.pl</a:t>
            </a:r>
            <a:endParaRPr lang="pl-PL" sz="11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8604" y="4941168"/>
            <a:ext cx="4929460" cy="72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pl-PL" altLang="pl-PL" sz="1800" b="1" dirty="0" smtClean="0">
                <a:latin typeface="Verdana" panose="020B0604030504040204" pitchFamily="34" charset="0"/>
              </a:rPr>
              <a:t>Promotor:</a:t>
            </a:r>
            <a:endParaRPr lang="pl-PL" altLang="pl-PL" sz="1800" b="1" dirty="0">
              <a:latin typeface="Verdana" panose="020B060403050404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pl-PL" altLang="pl-PL" sz="1400" b="1" dirty="0">
                <a:latin typeface="Verdana" panose="020B0604030504040204" pitchFamily="34" charset="0"/>
              </a:rPr>
              <a:t>dr hab. inż. Mariusz </a:t>
            </a:r>
            <a:r>
              <a:rPr lang="pl-PL" altLang="pl-PL" sz="1400" b="1" dirty="0" err="1">
                <a:latin typeface="Verdana" panose="020B0604030504040204" pitchFamily="34" charset="0"/>
              </a:rPr>
              <a:t>Giergiel</a:t>
            </a:r>
            <a:r>
              <a:rPr lang="pl-PL" altLang="pl-PL" sz="1400" b="1" dirty="0">
                <a:latin typeface="Verdana" panose="020B0604030504040204" pitchFamily="34" charset="0"/>
              </a:rPr>
              <a:t>, prof. </a:t>
            </a:r>
            <a:r>
              <a:rPr lang="pl-PL" altLang="pl-PL" sz="1400" b="1" dirty="0" err="1">
                <a:latin typeface="Verdana" panose="020B0604030504040204" pitchFamily="34" charset="0"/>
              </a:rPr>
              <a:t>nadzw</a:t>
            </a:r>
            <a:r>
              <a:rPr lang="pl-PL" altLang="pl-PL" sz="1400" b="1" dirty="0">
                <a:latin typeface="Verdana" panose="020B0604030504040204" pitchFamily="34" charset="0"/>
              </a:rPr>
              <a:t>. AGH</a:t>
            </a:r>
            <a:endParaRPr lang="pl-PL" altLang="pl-PL" sz="1800" b="1" dirty="0">
              <a:latin typeface="Verdana" panose="020B0604030504040204" pitchFamily="34" charset="0"/>
            </a:endParaRP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FCFD-D7C3-4A7F-9BE1-36A3DD248744}" type="slidenum">
              <a:rPr lang="pl-PL" altLang="pl-PL" smtClean="0"/>
              <a:pPr/>
              <a:t>14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653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quadcopter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 smtClean="0"/>
              <a:t>Powszechnie „dron”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Cztery śmigła</a:t>
            </a:r>
          </a:p>
          <a:p>
            <a:pPr>
              <a:lnSpc>
                <a:spcPct val="150000"/>
              </a:lnSpc>
            </a:pPr>
            <a:r>
              <a:rPr lang="pl-PL" dirty="0" smtClean="0"/>
              <a:t>Zdalnie sterowany</a:t>
            </a:r>
          </a:p>
          <a:p>
            <a:r>
              <a:rPr lang="pl-PL" dirty="0" smtClean="0"/>
              <a:t>Szerokie </a:t>
            </a:r>
            <a:br>
              <a:rPr lang="pl-PL" dirty="0" smtClean="0"/>
            </a:br>
            <a:r>
              <a:rPr lang="pl-PL" dirty="0" smtClean="0"/>
              <a:t>zastosowanie</a:t>
            </a:r>
          </a:p>
          <a:p>
            <a:pPr marL="0" indent="0">
              <a:lnSpc>
                <a:spcPct val="150000"/>
              </a:lnSpc>
              <a:buNone/>
            </a:pPr>
            <a:endParaRPr lang="pl-PL" dirty="0" smtClean="0"/>
          </a:p>
        </p:txBody>
      </p:sp>
      <p:grpSp>
        <p:nvGrpSpPr>
          <p:cNvPr id="8" name="Grupa 7"/>
          <p:cNvGrpSpPr/>
          <p:nvPr/>
        </p:nvGrpSpPr>
        <p:grpSpPr>
          <a:xfrm>
            <a:off x="4860032" y="2249454"/>
            <a:ext cx="3960440" cy="3613518"/>
            <a:chOff x="4211960" y="2426990"/>
            <a:chExt cx="4248472" cy="3703228"/>
          </a:xfrm>
        </p:grpSpPr>
        <p:pic>
          <p:nvPicPr>
            <p:cNvPr id="6" name="Obraz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477" y="2426990"/>
              <a:ext cx="3862247" cy="2838037"/>
            </a:xfrm>
            <a:prstGeom prst="rect">
              <a:avLst/>
            </a:prstGeom>
          </p:spPr>
        </p:pic>
        <p:sp>
          <p:nvSpPr>
            <p:cNvPr id="7" name="pole tekstowe 6"/>
            <p:cNvSpPr txBox="1"/>
            <p:nvPr/>
          </p:nvSpPr>
          <p:spPr>
            <a:xfrm>
              <a:off x="4211960" y="5373216"/>
              <a:ext cx="4248472" cy="757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1. STARMAC II.</a:t>
              </a:r>
            </a:p>
            <a:p>
              <a:r>
                <a:rPr lang="pl-PL" sz="800" dirty="0" smtClean="0"/>
                <a:t>[</a:t>
              </a:r>
              <a:r>
                <a:rPr lang="pl-PL" sz="800" dirty="0"/>
                <a:t>H. Huang, G. Hoffmann, S. </a:t>
              </a:r>
              <a:r>
                <a:rPr lang="pl-PL" sz="800" dirty="0" err="1"/>
                <a:t>Waslander</a:t>
              </a:r>
              <a:r>
                <a:rPr lang="pl-PL" sz="800" dirty="0"/>
                <a:t>, and C. </a:t>
              </a:r>
              <a:r>
                <a:rPr lang="pl-PL" sz="800" dirty="0" err="1"/>
                <a:t>Tomlin</a:t>
              </a:r>
              <a:r>
                <a:rPr lang="pl-PL" sz="800" dirty="0"/>
                <a:t>, “</a:t>
              </a:r>
              <a:r>
                <a:rPr lang="pl-PL" sz="800" dirty="0" err="1"/>
                <a:t>Aerodynamics</a:t>
              </a:r>
              <a:r>
                <a:rPr lang="pl-PL" sz="800" dirty="0"/>
                <a:t> and </a:t>
              </a:r>
              <a:r>
                <a:rPr lang="pl-PL" sz="800" dirty="0" err="1"/>
                <a:t>control</a:t>
              </a:r>
              <a:r>
                <a:rPr lang="pl-PL" sz="800" dirty="0"/>
                <a:t> of </a:t>
              </a:r>
              <a:r>
                <a:rPr lang="pl-PL" sz="800" dirty="0" err="1"/>
                <a:t>autonomous</a:t>
              </a:r>
              <a:r>
                <a:rPr lang="pl-PL" sz="800" dirty="0"/>
                <a:t> </a:t>
              </a:r>
              <a:r>
                <a:rPr lang="pl-PL" sz="800" dirty="0" err="1"/>
                <a:t>quadrotor</a:t>
              </a:r>
              <a:r>
                <a:rPr lang="pl-PL" sz="800" dirty="0"/>
                <a:t> </a:t>
              </a:r>
              <a:r>
                <a:rPr lang="pl-PL" sz="800" dirty="0" err="1"/>
                <a:t>helicopters</a:t>
              </a:r>
              <a:r>
                <a:rPr lang="pl-PL" sz="800" dirty="0"/>
                <a:t> in </a:t>
              </a:r>
              <a:r>
                <a:rPr lang="pl-PL" sz="800" dirty="0" err="1"/>
                <a:t>aggressive</a:t>
              </a:r>
              <a:r>
                <a:rPr lang="pl-PL" sz="800" dirty="0"/>
                <a:t> </a:t>
              </a:r>
              <a:r>
                <a:rPr lang="pl-PL" sz="800" dirty="0" err="1"/>
                <a:t>maneuvering</a:t>
              </a:r>
              <a:r>
                <a:rPr lang="pl-PL" sz="800" dirty="0"/>
                <a:t>,” in </a:t>
              </a:r>
              <a:r>
                <a:rPr lang="pl-PL" sz="800" dirty="0" err="1"/>
                <a:t>Proceedings</a:t>
              </a:r>
              <a:r>
                <a:rPr lang="pl-PL" sz="800" dirty="0"/>
                <a:t> of the IEEE International Conference on </a:t>
              </a:r>
              <a:r>
                <a:rPr lang="pl-PL" sz="800" dirty="0" err="1"/>
                <a:t>Robotics</a:t>
              </a:r>
              <a:r>
                <a:rPr lang="pl-PL" sz="800" dirty="0"/>
                <a:t> and Automation (ICRA), pp. 3277 –3282, 2009. ]</a:t>
              </a:r>
            </a:p>
          </p:txBody>
        </p:sp>
      </p:grp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296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476375" y="1628774"/>
                <a:ext cx="7488113" cy="463018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1400"/>
                  </a:spcAft>
                </a:pPr>
                <a:r>
                  <a:rPr lang="pl-PL" dirty="0" smtClean="0"/>
                  <a:t>Projekt </a:t>
                </a:r>
                <a:r>
                  <a:rPr lang="pl-PL" dirty="0"/>
                  <a:t>i budowa </a:t>
                </a:r>
                <a:r>
                  <a:rPr lang="pl-PL" dirty="0" err="1"/>
                  <a:t>wielowirnikowca</a:t>
                </a:r>
                <a:r>
                  <a:rPr lang="pl-PL" dirty="0"/>
                  <a:t> sterowanego radiowo typu </a:t>
                </a:r>
                <a:r>
                  <a:rPr lang="pl-PL" dirty="0" smtClean="0"/>
                  <a:t>quadcopter.</a:t>
                </a:r>
              </a:p>
              <a:p>
                <a:pPr>
                  <a:spcBef>
                    <a:spcPts val="600"/>
                  </a:spcBef>
                  <a:spcAft>
                    <a:spcPts val="1400"/>
                  </a:spcAft>
                </a:pPr>
                <a:r>
                  <a:rPr lang="pl-PL" dirty="0" smtClean="0"/>
                  <a:t>Samodzielna implementacja i wykonanie sterownika lotu.</a:t>
                </a:r>
              </a:p>
              <a:p>
                <a:pPr>
                  <a:spcBef>
                    <a:spcPts val="600"/>
                  </a:spcBef>
                  <a:spcAft>
                    <a:spcPts val="1400"/>
                  </a:spcAft>
                </a:pPr>
                <a:r>
                  <a:rPr lang="pl-PL" dirty="0" smtClean="0"/>
                  <a:t>Realizacja możliwie prostego algorytmu sterowania dla 3 zmiennych stanu: </a:t>
                </a:r>
                <a:br>
                  <a:rPr lang="pl-PL" dirty="0" smtClean="0"/>
                </a:br>
                <a14:m>
                  <m:oMath xmlns:m="http://schemas.openxmlformats.org/officeDocument/2006/math">
                    <m:r>
                      <a:rPr lang="pl-PL" b="1" i="1">
                        <a:latin typeface="Cambria Math" panose="02040503050406030204" pitchFamily="18" charset="0"/>
                      </a:rPr>
                      <m:t>𝛈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pl-PL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l-PL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dirty="0" smtClean="0"/>
                  <a:t>.</a:t>
                </a:r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6375" y="1628774"/>
                <a:ext cx="7488113" cy="4630187"/>
              </a:xfrm>
              <a:blipFill rotWithShape="0">
                <a:blip r:embed="rId3"/>
                <a:stretch>
                  <a:fillRect l="-1221" t="-10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3</a:t>
            </a:fld>
            <a:endParaRPr lang="pl-PL" altLang="pl-PL" dirty="0"/>
          </a:p>
        </p:txBody>
      </p:sp>
    </p:spTree>
    <p:extLst>
      <p:ext uri="{BB962C8B-B14F-4D97-AF65-F5344CB8AC3E}">
        <p14:creationId xmlns:p14="http://schemas.microsoft.com/office/powerpoint/2010/main" val="166850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Części dobrane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1476375" y="1628774"/>
                <a:ext cx="7667625" cy="4630187"/>
              </a:xfrm>
            </p:spPr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Silnik – Emax 2216,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=800</m:t>
                    </m:r>
                    <m:d>
                      <m:dPr>
                        <m:begChr m:val="["/>
                        <m:endChr m:val="]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𝑟𝑝𝑚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endParaRPr lang="pl-PL" b="0" dirty="0" smtClean="0"/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Śmigło – Emax 8045, 8x4,5”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Silnik + Śmigło -&gt; 870g ciągu max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ESC - </a:t>
                </a:r>
                <a:r>
                  <a:rPr lang="pl-PL" dirty="0" err="1" smtClean="0"/>
                  <a:t>BLHeli</a:t>
                </a:r>
                <a:r>
                  <a:rPr lang="pl-PL" dirty="0" smtClean="0"/>
                  <a:t> 12 A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Aparatura – HK-T6A V2, 6 kanałów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CPU – </a:t>
                </a:r>
                <a:r>
                  <a:rPr lang="pl-PL" dirty="0" err="1" smtClean="0"/>
                  <a:t>Teensy</a:t>
                </a:r>
                <a:r>
                  <a:rPr lang="pl-PL" dirty="0" smtClean="0"/>
                  <a:t> 3.1, Cortex-M4 96 MHz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r>
                  <a:rPr lang="pl-PL" dirty="0"/>
                  <a:t>	</a:t>
                </a:r>
                <a:r>
                  <a:rPr lang="pl-PL" sz="2400" dirty="0" smtClean="0"/>
                  <a:t>256kB </a:t>
                </a:r>
                <a:r>
                  <a:rPr lang="pl-PL" sz="2400" dirty="0" err="1" smtClean="0"/>
                  <a:t>flash</a:t>
                </a:r>
                <a:r>
                  <a:rPr lang="pl-PL" sz="2400" dirty="0" smtClean="0"/>
                  <a:t>, 64 </a:t>
                </a:r>
                <a:r>
                  <a:rPr lang="pl-PL" sz="2400" dirty="0" err="1" smtClean="0"/>
                  <a:t>kB</a:t>
                </a:r>
                <a:r>
                  <a:rPr lang="pl-PL" sz="2400" dirty="0" smtClean="0"/>
                  <a:t> RAM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IMU – </a:t>
                </a:r>
                <a:r>
                  <a:rPr lang="pl-PL" dirty="0" err="1" smtClean="0"/>
                  <a:t>InvenSense</a:t>
                </a:r>
                <a:r>
                  <a:rPr lang="pl-PL" dirty="0" smtClean="0"/>
                  <a:t> MPU9250, 9 „DOF”</a:t>
                </a:r>
              </a:p>
              <a:p>
                <a:pPr>
                  <a:spcBef>
                    <a:spcPts val="1000"/>
                  </a:spcBef>
                </a:pPr>
                <a:r>
                  <a:rPr lang="pl-PL" dirty="0" smtClean="0"/>
                  <a:t>Bateria – </a:t>
                </a:r>
                <a:r>
                  <a:rPr lang="pl-PL" dirty="0" err="1" smtClean="0"/>
                  <a:t>Redox</a:t>
                </a:r>
                <a:r>
                  <a:rPr lang="pl-PL" dirty="0" smtClean="0"/>
                  <a:t> </a:t>
                </a:r>
                <a:r>
                  <a:rPr lang="pl-PL" dirty="0" err="1" smtClean="0"/>
                  <a:t>LiPo</a:t>
                </a:r>
                <a:r>
                  <a:rPr lang="pl-PL" dirty="0" smtClean="0"/>
                  <a:t> 4400 </a:t>
                </a:r>
                <a:r>
                  <a:rPr lang="pl-PL" dirty="0" err="1" smtClean="0"/>
                  <a:t>mAh</a:t>
                </a:r>
                <a:r>
                  <a:rPr lang="pl-PL" dirty="0" smtClean="0"/>
                  <a:t>, 14.8 V, 30 C</a:t>
                </a:r>
              </a:p>
            </p:txBody>
          </p:sp>
        </mc:Choice>
        <mc:Fallback xmlns=""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6375" y="1628774"/>
                <a:ext cx="7667625" cy="4630187"/>
              </a:xfrm>
              <a:blipFill rotWithShape="0">
                <a:blip r:embed="rId3"/>
                <a:stretch>
                  <a:fillRect l="-1192" b="-18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113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3D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1240541" y="1599083"/>
            <a:ext cx="6499814" cy="4772848"/>
            <a:chOff x="4044205" y="3421256"/>
            <a:chExt cx="4020782" cy="2277045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205" y="3421256"/>
              <a:ext cx="4020782" cy="2090442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5094411" y="5580833"/>
              <a:ext cx="2124237" cy="117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2. Uproszczony model 3D.</a:t>
              </a:r>
            </a:p>
          </p:txBody>
        </p:sp>
      </p:grp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5372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Rama - części zaprojektowane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9" name="Grupa 8"/>
          <p:cNvGrpSpPr/>
          <p:nvPr/>
        </p:nvGrpSpPr>
        <p:grpSpPr>
          <a:xfrm>
            <a:off x="45401" y="1428793"/>
            <a:ext cx="4344585" cy="4627141"/>
            <a:chOff x="4709345" y="3456002"/>
            <a:chExt cx="2437996" cy="2002543"/>
          </a:xfrm>
        </p:grpSpPr>
        <p:pic>
          <p:nvPicPr>
            <p:cNvPr id="10" name="Obraz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345" y="3456002"/>
              <a:ext cx="2437996" cy="1895983"/>
            </a:xfrm>
            <a:prstGeom prst="rect">
              <a:avLst/>
            </a:prstGeom>
          </p:spPr>
        </p:pic>
        <p:sp>
          <p:nvSpPr>
            <p:cNvPr id="11" name="pole tekstowe 10"/>
            <p:cNvSpPr txBox="1"/>
            <p:nvPr/>
          </p:nvSpPr>
          <p:spPr>
            <a:xfrm>
              <a:off x="4722964" y="5351985"/>
              <a:ext cx="2124237" cy="10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3. Płytka górna ramy.</a:t>
              </a:r>
            </a:p>
          </p:txBody>
        </p:sp>
      </p:grpSp>
      <p:grpSp>
        <p:nvGrpSpPr>
          <p:cNvPr id="12" name="Grupa 11"/>
          <p:cNvGrpSpPr/>
          <p:nvPr/>
        </p:nvGrpSpPr>
        <p:grpSpPr>
          <a:xfrm>
            <a:off x="4364607" y="1492171"/>
            <a:ext cx="4769130" cy="4574109"/>
            <a:chOff x="4709345" y="3492526"/>
            <a:chExt cx="2616086" cy="1935102"/>
          </a:xfrm>
        </p:grpSpPr>
        <p:pic>
          <p:nvPicPr>
            <p:cNvPr id="13" name="Obraz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345" y="3492526"/>
              <a:ext cx="2616086" cy="1935102"/>
            </a:xfrm>
            <a:prstGeom prst="rect">
              <a:avLst/>
            </a:prstGeom>
          </p:spPr>
        </p:pic>
        <p:sp>
          <p:nvSpPr>
            <p:cNvPr id="14" name="pole tekstowe 13"/>
            <p:cNvSpPr txBox="1"/>
            <p:nvPr/>
          </p:nvSpPr>
          <p:spPr>
            <a:xfrm>
              <a:off x="4770141" y="5318188"/>
              <a:ext cx="2124237" cy="104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4. Płytka dolna ramy.</a:t>
              </a:r>
            </a:p>
          </p:txBody>
        </p:sp>
      </p:grp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070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Rama - części zaprojektowane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15" name="Grupa 14"/>
          <p:cNvGrpSpPr/>
          <p:nvPr/>
        </p:nvGrpSpPr>
        <p:grpSpPr>
          <a:xfrm>
            <a:off x="476614" y="1765223"/>
            <a:ext cx="3312367" cy="3721156"/>
            <a:chOff x="4384993" y="3482997"/>
            <a:chExt cx="2702982" cy="2341893"/>
          </a:xfrm>
        </p:grpSpPr>
        <p:pic>
          <p:nvPicPr>
            <p:cNvPr id="16" name="Obraz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993" y="3482997"/>
              <a:ext cx="2702982" cy="2186935"/>
            </a:xfrm>
            <a:prstGeom prst="rect">
              <a:avLst/>
            </a:prstGeom>
          </p:spPr>
        </p:pic>
        <p:sp>
          <p:nvSpPr>
            <p:cNvPr id="17" name="pole tekstowe 16"/>
            <p:cNvSpPr txBox="1"/>
            <p:nvPr/>
          </p:nvSpPr>
          <p:spPr>
            <a:xfrm>
              <a:off x="4553873" y="5669932"/>
              <a:ext cx="2124237" cy="154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5. Płytka montażowa IMU.</a:t>
              </a:r>
            </a:p>
          </p:txBody>
        </p:sp>
      </p:grpSp>
      <p:grpSp>
        <p:nvGrpSpPr>
          <p:cNvPr id="18" name="Grupa 17"/>
          <p:cNvGrpSpPr/>
          <p:nvPr/>
        </p:nvGrpSpPr>
        <p:grpSpPr>
          <a:xfrm>
            <a:off x="4252035" y="2564904"/>
            <a:ext cx="2825166" cy="2921475"/>
            <a:chOff x="4188593" y="4137483"/>
            <a:chExt cx="2463472" cy="1964674"/>
          </a:xfrm>
        </p:grpSpPr>
        <p:pic>
          <p:nvPicPr>
            <p:cNvPr id="19" name="Obraz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593" y="4137483"/>
              <a:ext cx="2463472" cy="1228328"/>
            </a:xfrm>
            <a:prstGeom prst="rect">
              <a:avLst/>
            </a:prstGeom>
          </p:spPr>
        </p:pic>
        <p:sp>
          <p:nvSpPr>
            <p:cNvPr id="20" name="pole tekstowe 19"/>
            <p:cNvSpPr txBox="1"/>
            <p:nvPr/>
          </p:nvSpPr>
          <p:spPr>
            <a:xfrm>
              <a:off x="4358210" y="5936575"/>
              <a:ext cx="2124237" cy="165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</a:t>
              </a:r>
              <a:r>
                <a:rPr lang="pl-PL" sz="1000" dirty="0"/>
                <a:t>6</a:t>
              </a:r>
              <a:r>
                <a:rPr lang="pl-PL" sz="1000" dirty="0" smtClean="0"/>
                <a:t> Płytka montażowa silnika.</a:t>
              </a:r>
            </a:p>
          </p:txBody>
        </p:sp>
      </p:grp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920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Sterownik lotu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1240541" y="1961866"/>
            <a:ext cx="6499814" cy="4366583"/>
            <a:chOff x="4044205" y="3594334"/>
            <a:chExt cx="4020782" cy="2083223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205" y="3594334"/>
              <a:ext cx="4020782" cy="1744285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4044205" y="5560089"/>
              <a:ext cx="2124237" cy="117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7. Sterownik lotu.</a:t>
              </a:r>
            </a:p>
          </p:txBody>
        </p:sp>
      </p:grp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8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8453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rzeczywisty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76375" y="1628774"/>
            <a:ext cx="7210425" cy="4630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upa 3"/>
          <p:cNvGrpSpPr/>
          <p:nvPr/>
        </p:nvGrpSpPr>
        <p:grpSpPr>
          <a:xfrm>
            <a:off x="1240541" y="2104051"/>
            <a:ext cx="6499814" cy="4224398"/>
            <a:chOff x="4044205" y="3662168"/>
            <a:chExt cx="4020782" cy="2015389"/>
          </a:xfrm>
        </p:grpSpPr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205" y="3662168"/>
              <a:ext cx="4020782" cy="1608618"/>
            </a:xfrm>
            <a:prstGeom prst="rect">
              <a:avLst/>
            </a:prstGeom>
          </p:spPr>
        </p:pic>
        <p:sp>
          <p:nvSpPr>
            <p:cNvPr id="6" name="pole tekstowe 5"/>
            <p:cNvSpPr txBox="1"/>
            <p:nvPr/>
          </p:nvSpPr>
          <p:spPr>
            <a:xfrm>
              <a:off x="4044205" y="5560089"/>
              <a:ext cx="2124237" cy="117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dirty="0" smtClean="0"/>
                <a:t>Rys. 8. Zbudowany model.</a:t>
              </a:r>
            </a:p>
          </p:txBody>
        </p:sp>
      </p:grp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C4E8-D3C5-4A66-AB54-09B4D124EFB7}" type="slidenum">
              <a:rPr lang="pl-PL" altLang="pl-PL" smtClean="0"/>
              <a:pPr/>
              <a:t>9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3234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kt domyślny">
  <a:themeElements>
    <a:clrScheme name="Niestandardowy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FFFFFF"/>
      </a:folHlink>
    </a:clrScheme>
    <a:fontScheme name="Projekt domyśln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Projekt domyśln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jekt domyśln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jekt domyśln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1174</Words>
  <Application>Microsoft Office PowerPoint</Application>
  <PresentationFormat>Pokaz na ekranie (4:3)</PresentationFormat>
  <Paragraphs>201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Verdana</vt:lpstr>
      <vt:lpstr>Projekt domyślny</vt:lpstr>
      <vt:lpstr>Projekt i budowa modelu zdalnie sterowanego typu quadcopter </vt:lpstr>
      <vt:lpstr>Czym jest quadcopter?</vt:lpstr>
      <vt:lpstr>Cel pracy:</vt:lpstr>
      <vt:lpstr>Części dobrane</vt:lpstr>
      <vt:lpstr>Model 3D</vt:lpstr>
      <vt:lpstr>Rama - części zaprojektowane</vt:lpstr>
      <vt:lpstr>Rama - części zaprojektowane</vt:lpstr>
      <vt:lpstr>Sterownik lotu</vt:lpstr>
      <vt:lpstr>Model rzeczywisty</vt:lpstr>
      <vt:lpstr>Model rzeczywisty</vt:lpstr>
      <vt:lpstr>Algorytm regulacji</vt:lpstr>
      <vt:lpstr>Algorytm działania</vt:lpstr>
      <vt:lpstr>Działanie w praktyce</vt:lpstr>
      <vt:lpstr>Dziękuję za uwagę</vt:lpstr>
    </vt:vector>
  </TitlesOfParts>
  <Company>AGH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Maciek</dc:creator>
  <cp:lastModifiedBy>Łukasz Drożdż</cp:lastModifiedBy>
  <cp:revision>264</cp:revision>
  <dcterms:created xsi:type="dcterms:W3CDTF">2007-09-26T12:45:04Z</dcterms:created>
  <dcterms:modified xsi:type="dcterms:W3CDTF">2017-01-19T06:36:34Z</dcterms:modified>
</cp:coreProperties>
</file>